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57" r:id="rId3"/>
    <p:sldId id="265" r:id="rId4"/>
    <p:sldId id="258" r:id="rId5"/>
    <p:sldId id="261" r:id="rId6"/>
    <p:sldId id="260" r:id="rId7"/>
    <p:sldId id="267" r:id="rId8"/>
    <p:sldId id="262" r:id="rId9"/>
    <p:sldId id="264" r:id="rId10"/>
    <p:sldId id="266" r:id="rId11"/>
    <p:sldId id="268" r:id="rId12"/>
    <p:sldId id="270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9CAD582-7E2C-42F5-9318-CAEAD1EA38B1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92C94EF-7D41-4465-85E2-8350CCDA3C4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ishcouncil.org.ua/" TargetMode="External"/><Relationship Id="rId2" Type="http://schemas.openxmlformats.org/officeDocument/2006/relationships/hyperlink" Target="http://www.ksenstar.com.u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rok.net.u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Презентація теми «Мас медіа»    англійська мова 8 клас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uk-UA" dirty="0" smtClean="0"/>
              <a:t>        </a:t>
            </a:r>
            <a:r>
              <a:rPr lang="uk-UA" dirty="0" err="1" smtClean="0"/>
              <a:t>Марусич</a:t>
            </a:r>
            <a:r>
              <a:rPr lang="uk-UA" dirty="0" smtClean="0"/>
              <a:t> Жанна Володимирівна</a:t>
            </a:r>
          </a:p>
          <a:p>
            <a:pPr marL="64008" indent="0">
              <a:buNone/>
            </a:pPr>
            <a:r>
              <a:rPr lang="uk-UA" dirty="0" smtClean="0"/>
              <a:t>              учитель англійської мови</a:t>
            </a:r>
          </a:p>
          <a:p>
            <a:pPr marL="64008" indent="0">
              <a:buNone/>
            </a:pPr>
            <a:r>
              <a:rPr lang="uk-UA" dirty="0" smtClean="0"/>
              <a:t>       Буцька загальноосвітня школа</a:t>
            </a:r>
          </a:p>
          <a:p>
            <a:pPr marL="64008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І-ІІІ ступенів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85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   British      Newspapers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652120" y="1484784"/>
            <a:ext cx="2808312" cy="9361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CC00"/>
                </a:solidFill>
              </a:rPr>
              <a:t>WEEKLY</a:t>
            </a:r>
            <a:endParaRPr lang="ru-RU" sz="4000" b="1" dirty="0">
              <a:solidFill>
                <a:srgbClr val="00CC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484784"/>
            <a:ext cx="280831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92D050"/>
                </a:solidFill>
              </a:rPr>
              <a:t>DAILY</a:t>
            </a:r>
            <a:endParaRPr lang="ru-RU" sz="4400" b="1" dirty="0">
              <a:solidFill>
                <a:srgbClr val="92D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MORNING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2120" y="3199230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EVENING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157192"/>
            <a:ext cx="237626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LOCAL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5896" y="5301208"/>
            <a:ext cx="23042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NATIONAL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5445224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INTERNATIONAL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D:\загрузки\газ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952836"/>
            <a:ext cx="2686050" cy="261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6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613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en-US" sz="6000" dirty="0" smtClean="0"/>
              <a:t>British      magazines 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9218" name="Picture 2" descr="D:\загрузки\жур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52550"/>
            <a:ext cx="152400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D:\загрузки\жур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181" y="105273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D:\загрузки\жур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020946"/>
            <a:ext cx="165735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D:\загрузки\жур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19859"/>
            <a:ext cx="1838325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D:\загрузки\жур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41" y="3568519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D:\загрузки\жур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952" y="3717032"/>
            <a:ext cx="18573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D:\загрузки\жур7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121" y="4339084"/>
            <a:ext cx="183832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D:\загрузки\жур8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75205"/>
            <a:ext cx="17145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041826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accent4">
                    <a:lumMod val="75000"/>
                  </a:schemeClr>
                </a:solidFill>
              </a:rPr>
              <a:t> Enjoy your</a:t>
            </a:r>
            <a:br>
              <a:rPr lang="en-US" sz="8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8000" b="1" dirty="0" smtClean="0">
                <a:solidFill>
                  <a:schemeClr val="accent4">
                    <a:lumMod val="75000"/>
                  </a:schemeClr>
                </a:solidFill>
              </a:rPr>
              <a:t>        reading!</a:t>
            </a:r>
            <a:endParaRPr lang="ru-RU" sz="8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17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Список використаних джерел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uk-UA" dirty="0" smtClean="0"/>
              <a:t>                         Література:</a:t>
            </a:r>
          </a:p>
          <a:p>
            <a:pPr marL="64008" indent="0">
              <a:buNone/>
            </a:pPr>
            <a:r>
              <a:rPr lang="uk-UA" dirty="0" smtClean="0"/>
              <a:t>О. </a:t>
            </a:r>
            <a:r>
              <a:rPr lang="uk-UA" dirty="0" err="1" smtClean="0"/>
              <a:t>Карпюк</a:t>
            </a:r>
            <a:r>
              <a:rPr lang="uk-UA" dirty="0" smtClean="0"/>
              <a:t> «Англійська мова» 8 клас,вид. «</a:t>
            </a:r>
            <a:r>
              <a:rPr lang="uk-UA" dirty="0" err="1" smtClean="0"/>
              <a:t>Астон</a:t>
            </a:r>
            <a:r>
              <a:rPr lang="uk-UA" dirty="0" smtClean="0"/>
              <a:t>», Тернопіль </a:t>
            </a:r>
          </a:p>
          <a:p>
            <a:pPr marL="64008" indent="0">
              <a:buNone/>
            </a:pPr>
            <a:r>
              <a:rPr lang="uk-UA" dirty="0" smtClean="0"/>
              <a:t>                   </a:t>
            </a:r>
            <a:r>
              <a:rPr lang="uk-UA" dirty="0" err="1" smtClean="0"/>
              <a:t>Інтернет-ресурси</a:t>
            </a:r>
            <a:r>
              <a:rPr lang="uk-UA" dirty="0" smtClean="0"/>
              <a:t>:</a:t>
            </a:r>
          </a:p>
          <a:p>
            <a:pPr marL="0" indent="0">
              <a:buNone/>
              <a:defRPr/>
            </a:pPr>
            <a:r>
              <a:rPr lang="en-US" sz="3200" dirty="0">
                <a:hlinkClick r:id="rId2"/>
              </a:rPr>
              <a:t>www.ksenstar.com.ua/</a:t>
            </a:r>
            <a:endParaRPr lang="en-US" sz="3200" dirty="0"/>
          </a:p>
          <a:p>
            <a:pPr marL="0" indent="0">
              <a:buNone/>
              <a:defRPr/>
            </a:pPr>
            <a:r>
              <a:rPr lang="en-US" sz="3200" dirty="0">
                <a:hlinkClick r:id="rId3"/>
              </a:rPr>
              <a:t>www.britishcouncil.org.ua</a:t>
            </a:r>
            <a:endParaRPr lang="en-US" sz="3200" dirty="0"/>
          </a:p>
          <a:p>
            <a:pPr marL="0" indent="0">
              <a:buNone/>
              <a:defRPr/>
            </a:pPr>
            <a:r>
              <a:rPr lang="en-US" sz="3200" dirty="0">
                <a:hlinkClick r:id="rId4"/>
              </a:rPr>
              <a:t>www.yrok.net.ua</a:t>
            </a:r>
            <a:endParaRPr lang="en-US" sz="3200" dirty="0"/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05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accent2"/>
                </a:solidFill>
              </a:rPr>
              <a:t>British press</a:t>
            </a:r>
            <a:endParaRPr lang="ru-RU" sz="96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204864"/>
            <a:ext cx="492363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D:\загрузки\газет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загрузки\газ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77072"/>
            <a:ext cx="360040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74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/>
              <a:t>The symbol of British Press</a:t>
            </a:r>
            <a:br>
              <a:rPr lang="en-US" sz="4800" b="1" dirty="0" smtClean="0"/>
            </a:br>
            <a:r>
              <a:rPr lang="en-US" sz="6000" b="1" dirty="0" smtClean="0"/>
              <a:t>     </a:t>
            </a:r>
            <a:r>
              <a:rPr lang="en-US" sz="6000" b="1" dirty="0" smtClean="0">
                <a:solidFill>
                  <a:schemeClr val="tx1"/>
                </a:solidFill>
              </a:rPr>
              <a:t>Fleet       Street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D:\загрузки\вулиця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2736304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загрузки\вул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060848"/>
            <a:ext cx="266429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загрузки\вул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060848"/>
            <a:ext cx="259228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98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3050" y="188640"/>
            <a:ext cx="60486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endParaRPr lang="ru-RU" b="1" dirty="0">
              <a:solidFill>
                <a:schemeClr val="bg1"/>
              </a:solidFill>
            </a:endParaRPr>
          </a:p>
          <a:p>
            <a:pPr lvl="0"/>
            <a:r>
              <a:rPr lang="en-US" sz="2000" b="1" dirty="0" smtClean="0">
                <a:solidFill>
                  <a:schemeClr val="bg1"/>
                </a:solidFill>
                <a:latin typeface="Agency FB" pitchFamily="34" charset="0"/>
              </a:rPr>
              <a:t>          </a:t>
            </a:r>
            <a:r>
              <a:rPr lang="en-US" sz="2000" b="1" dirty="0" err="1" smtClean="0">
                <a:solidFill>
                  <a:schemeClr val="accent1"/>
                </a:solidFill>
              </a:rPr>
              <a:t>Questionary</a:t>
            </a:r>
            <a:r>
              <a:rPr lang="en-US" sz="2000" b="1" dirty="0" smtClean="0">
                <a:solidFill>
                  <a:schemeClr val="accent1"/>
                </a:solidFill>
              </a:rPr>
              <a:t> for the interview</a:t>
            </a:r>
            <a: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  <a:t/>
            </a:r>
            <a:br>
              <a:rPr lang="en-US" sz="2000" b="1" dirty="0">
                <a:solidFill>
                  <a:schemeClr val="bg1"/>
                </a:solidFill>
                <a:latin typeface="Agency FB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What kinds of Mass Media do you know?</a:t>
            </a:r>
            <a:endParaRPr lang="ru-RU" sz="28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  <a:latin typeface="Agency FB" pitchFamily="34" charset="0"/>
              </a:rPr>
              <a:t>Which </a:t>
            </a: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is the most popular of them? </a:t>
            </a:r>
            <a:r>
              <a:rPr lang="ru-RU" sz="2800" b="1" dirty="0" err="1">
                <a:solidFill>
                  <a:schemeClr val="bg1"/>
                </a:solidFill>
              </a:rPr>
              <a:t>Why</a:t>
            </a:r>
            <a:r>
              <a:rPr lang="ru-RU" sz="2800" b="1" dirty="0">
                <a:solidFill>
                  <a:schemeClr val="bg1"/>
                </a:solidFill>
              </a:rPr>
              <a:t>?</a:t>
            </a:r>
          </a:p>
          <a:p>
            <a:pPr lvl="0"/>
            <a:r>
              <a:rPr lang="en-US" sz="2800" b="1" dirty="0" smtClean="0">
                <a:solidFill>
                  <a:schemeClr val="bg1"/>
                </a:solidFill>
                <a:latin typeface="Agency FB" pitchFamily="34" charset="0"/>
              </a:rPr>
              <a:t>What </a:t>
            </a: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British newspapers and magazines do you know?</a:t>
            </a:r>
            <a:endParaRPr lang="ru-RU" sz="28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  <a:latin typeface="Agency FB" pitchFamily="34" charset="0"/>
              </a:rPr>
              <a:t>How </a:t>
            </a: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often do you read newspapers or magazines?</a:t>
            </a:r>
            <a:endParaRPr lang="ru-RU" sz="28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  <a:latin typeface="Agency FB" pitchFamily="34" charset="0"/>
              </a:rPr>
              <a:t>What </a:t>
            </a: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types of articles do you prefer?</a:t>
            </a:r>
            <a:endParaRPr lang="ru-RU" sz="28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  <a:latin typeface="Agency FB" pitchFamily="34" charset="0"/>
              </a:rPr>
              <a:t>What </a:t>
            </a: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do you usually watch on TV?</a:t>
            </a:r>
            <a:endParaRPr lang="ru-RU" sz="28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  <a:latin typeface="Agency FB" pitchFamily="34" charset="0"/>
              </a:rPr>
              <a:t>Do </a:t>
            </a: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you often listen to the radio? Where do you usually do it?</a:t>
            </a:r>
            <a:endParaRPr lang="ru-RU" sz="28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  <a:latin typeface="Agency FB" pitchFamily="34" charset="0"/>
              </a:rPr>
              <a:t>Do </a:t>
            </a: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you look at news sites on the Internet?</a:t>
            </a:r>
            <a:endParaRPr lang="ru-RU" sz="28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  <a:latin typeface="Agency FB" pitchFamily="34" charset="0"/>
              </a:rPr>
              <a:t>What </a:t>
            </a: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do you often look for in the Internet?</a:t>
            </a:r>
            <a:endParaRPr lang="ru-RU" sz="28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  <a:latin typeface="Agency FB" pitchFamily="34" charset="0"/>
              </a:rPr>
              <a:t>Do </a:t>
            </a:r>
            <a:r>
              <a:rPr lang="en-US" sz="2800" b="1" dirty="0">
                <a:solidFill>
                  <a:schemeClr val="bg1"/>
                </a:solidFill>
                <a:latin typeface="Agency FB" pitchFamily="34" charset="0"/>
              </a:rPr>
              <a:t>you prefer them to traditional newspapers?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7170" name="Picture 2" descr="D:\загрузки\газ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23224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D:\загрузки\газ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48" y="4281488"/>
            <a:ext cx="268605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0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en-US" b="1" i="1" dirty="0" smtClean="0"/>
              <a:t>     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Problem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Vocabulary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468560" y="1412775"/>
            <a:ext cx="8784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  <a:latin typeface="Comic Sans MS" pitchFamily="66" charset="0"/>
                <a:ea typeface="Dotum" pitchFamily="34" charset="-127"/>
              </a:rPr>
              <a:t>             </a:t>
            </a:r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circulation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–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тираж</a:t>
            </a:r>
            <a:endParaRPr lang="ru-RU" sz="2000" b="1" dirty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distribution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–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</a:t>
            </a:r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розповсюдження</a:t>
            </a:r>
            <a:endParaRPr lang="ru-RU" sz="2000" b="1" dirty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finance -- 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  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фінанси</a:t>
            </a:r>
            <a:r>
              <a:rPr lang="ru-RU" sz="2000" b="1" dirty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</a:br>
            <a:r>
              <a:rPr lang="ru-RU" sz="2000" b="1" dirty="0" err="1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censorship</a:t>
            </a:r>
            <a:r>
              <a:rPr lang="ru-RU" sz="2000" b="1" dirty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–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цензура</a:t>
            </a:r>
            <a:endParaRPr lang="ru-RU" sz="2000" b="1" dirty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to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cater</a:t>
            </a:r>
            <a:r>
              <a:rPr lang="ru-RU" sz="2000" b="1" dirty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–    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  </a:t>
            </a:r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постачати</a:t>
            </a:r>
            <a:endParaRPr lang="ru-RU" sz="2000" b="1" dirty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complaints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–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</a:t>
            </a:r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скарги</a:t>
            </a:r>
            <a:endParaRPr lang="ru-RU" sz="2000" b="1" dirty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prevention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-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запобігання</a:t>
            </a:r>
            <a:endParaRPr lang="ru-RU" sz="2000" b="1" dirty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intrusion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–   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  </a:t>
            </a:r>
            <a:r>
              <a:rPr lang="ru-RU" sz="2000" b="1" dirty="0" err="1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втручання</a:t>
            </a:r>
            <a:endParaRPr lang="ru-RU" sz="2000" b="1" dirty="0" smtClean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A heading-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  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заголовок,рубрика</a:t>
            </a:r>
            <a:endParaRPr lang="en-US" sz="2000" b="1" dirty="0" smtClean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A headline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-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 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заголовок газети</a:t>
            </a:r>
            <a:endParaRPr lang="en-US" sz="2000" b="1" dirty="0" smtClean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Quality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-      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 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якість</a:t>
            </a:r>
            <a:endParaRPr lang="en-US" sz="2000" b="1" dirty="0" smtClean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To cover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-     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      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покривати</a:t>
            </a:r>
            <a:endParaRPr lang="en-US" sz="2000" b="1" dirty="0" smtClean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To catch the eye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-       приваблювати погляди</a:t>
            </a:r>
            <a:endParaRPr lang="en-US" sz="2000" b="1" dirty="0" smtClean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To provide the material about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-    надавати матеріал про</a:t>
            </a:r>
            <a:endParaRPr lang="en-US" sz="2000" b="1" dirty="0" smtClean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  <a:p>
            <a:pPr lvl="2"/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To succeed in doing something</a:t>
            </a:r>
            <a:r>
              <a:rPr lang="uk-UA" sz="2000" b="1" dirty="0" smtClean="0">
                <a:solidFill>
                  <a:schemeClr val="bg1"/>
                </a:solidFill>
                <a:latin typeface="Comic Sans MS" pitchFamily="66" charset="0"/>
                <a:ea typeface="BatangChe" pitchFamily="49" charset="-127"/>
                <a:cs typeface="Aharoni" pitchFamily="2" charset="-79"/>
              </a:rPr>
              <a:t>-   досягати мети у чомусь</a:t>
            </a:r>
            <a:endParaRPr lang="en-US" sz="2000" b="1" dirty="0" smtClean="0">
              <a:solidFill>
                <a:schemeClr val="bg1"/>
              </a:solidFill>
              <a:latin typeface="Comic Sans MS" pitchFamily="66" charset="0"/>
              <a:ea typeface="BatangChe" pitchFamily="49" charset="-127"/>
              <a:cs typeface="Aharoni" pitchFamily="2" charset="-79"/>
            </a:endParaRPr>
          </a:p>
        </p:txBody>
      </p:sp>
      <p:pic>
        <p:nvPicPr>
          <p:cNvPr id="3074" name="Picture 2" descr="D:\загрузки\газ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12776"/>
            <a:ext cx="3240361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0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260648"/>
            <a:ext cx="646246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dirty="0"/>
              <a:t/>
            </a:r>
            <a:br>
              <a:rPr lang="en-US" dirty="0"/>
            </a:br>
            <a: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  <a:t>What do you know about the press in Great Britain?</a:t>
            </a:r>
            <a:endParaRPr lang="ru-RU" sz="2800" b="1" dirty="0">
              <a:solidFill>
                <a:srgbClr val="FFFF00"/>
              </a:solidFill>
            </a:endParaRPr>
          </a:p>
          <a:p>
            <a:pPr lvl="2"/>
            <a: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  <a:t>Is Great Britain really a newspaper reading nation?</a:t>
            </a:r>
            <a:endParaRPr lang="ru-RU" sz="2800" b="1" dirty="0">
              <a:solidFill>
                <a:srgbClr val="FFFF00"/>
              </a:solidFill>
            </a:endParaRPr>
          </a:p>
          <a:p>
            <a:pPr lvl="2"/>
            <a: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  <a:t>Do the British national newspapers use computer technologies?</a:t>
            </a:r>
            <a:endParaRPr lang="ru-RU" sz="2800" b="1" dirty="0">
              <a:solidFill>
                <a:srgbClr val="FFFF00"/>
              </a:solidFill>
            </a:endParaRPr>
          </a:p>
          <a:p>
            <a:pPr lvl="2"/>
            <a: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n-US" sz="2800" b="1" dirty="0">
                <a:solidFill>
                  <a:srgbClr val="FFFF00"/>
                </a:solidFill>
                <a:latin typeface="Arial Rounded MT Bold" pitchFamily="34" charset="0"/>
              </a:rPr>
              <a:t>What do you want to know about the Press and Broadcasting in Great Britain? </a:t>
            </a:r>
            <a:endParaRPr lang="ru-RU" sz="2800" b="1" dirty="0">
              <a:solidFill>
                <a:srgbClr val="FFFF00"/>
              </a:solidFill>
            </a:endParaRPr>
          </a:p>
          <a:p>
            <a:r>
              <a:rPr lang="ru-RU" sz="28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endParaRPr lang="ru-RU" sz="28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D:\загрузки\газ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2762250" cy="456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12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D:\загрузки\газ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72816"/>
            <a:ext cx="362634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SENTENCES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8079432" cy="474779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1.Papers in Britain are divided into…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2. The quality papers are…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3. The tabloids are…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4. Sunday papers are…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5. A number of papers produce </a:t>
            </a:r>
            <a:r>
              <a:rPr lang="en-US" sz="2800" b="1" dirty="0" err="1" smtClean="0">
                <a:solidFill>
                  <a:srgbClr val="FFFF00"/>
                </a:solidFill>
              </a:rPr>
              <a:t>colour</a:t>
            </a:r>
            <a:r>
              <a:rPr lang="en-US" sz="2800" b="1" dirty="0" smtClean="0">
                <a:solidFill>
                  <a:srgbClr val="FFFF00"/>
                </a:solidFill>
              </a:rPr>
              <a:t> magazines are…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6. British press provides reading material about…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7. The bright covers of magazines for women are…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8. There are magazines for…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3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en-US" b="1" dirty="0" smtClean="0"/>
              <a:t>    </a:t>
            </a:r>
            <a:r>
              <a:rPr lang="en-US" sz="4000" b="1" dirty="0" smtClean="0">
                <a:solidFill>
                  <a:schemeClr val="accent2"/>
                </a:solidFill>
              </a:rPr>
              <a:t>Answer the questions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604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What else do newspapers, do besides reporting the news and interpreting it?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kind of information can one find in a pa­per?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In what two different ways do papers treat infor­mation?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How can you tell a popular paper from a serious one by looking at it?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What categories of newspapers can you name? How do you categorize them?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What's the symbol of the British Press and why?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you remember the names of the British quality papers and tabloids?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Sunday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papers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7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72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411760" y="260648"/>
            <a:ext cx="432048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Types of newspapers</a:t>
            </a:r>
            <a:endParaRPr lang="ru-RU" sz="32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907268" y="2014554"/>
            <a:ext cx="2288904" cy="13542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4"/>
          </p:cNvCxnSpPr>
          <p:nvPr/>
        </p:nvCxnSpPr>
        <p:spPr>
          <a:xfrm>
            <a:off x="4572000" y="2132856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5"/>
          </p:cNvCxnSpPr>
          <p:nvPr/>
        </p:nvCxnSpPr>
        <p:spPr>
          <a:xfrm>
            <a:off x="6099520" y="1858677"/>
            <a:ext cx="2072880" cy="14983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79512" y="3356993"/>
            <a:ext cx="2808312" cy="936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Quality  papers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47864" y="3368853"/>
            <a:ext cx="2751656" cy="924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Tabloids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300192" y="3368854"/>
            <a:ext cx="2664296" cy="924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Sunday papers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18" name="Прямая со стрелкой 17"/>
          <p:cNvCxnSpPr>
            <a:stCxn id="14" idx="2"/>
          </p:cNvCxnSpPr>
          <p:nvPr/>
        </p:nvCxnSpPr>
        <p:spPr>
          <a:xfrm>
            <a:off x="1583668" y="429309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5" idx="2"/>
          </p:cNvCxnSpPr>
          <p:nvPr/>
        </p:nvCxnSpPr>
        <p:spPr>
          <a:xfrm>
            <a:off x="4723692" y="4293097"/>
            <a:ext cx="0" cy="504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6" idx="2"/>
          </p:cNvCxnSpPr>
          <p:nvPr/>
        </p:nvCxnSpPr>
        <p:spPr>
          <a:xfrm>
            <a:off x="7632340" y="4293098"/>
            <a:ext cx="0" cy="648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92891" y="4941168"/>
            <a:ext cx="2520280" cy="1789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“The Times”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“The </a:t>
            </a:r>
            <a:r>
              <a:rPr lang="en-US" sz="2000" b="1" dirty="0" err="1" smtClean="0">
                <a:solidFill>
                  <a:schemeClr val="bg1"/>
                </a:solidFill>
              </a:rPr>
              <a:t>Gardian</a:t>
            </a:r>
            <a:r>
              <a:rPr lang="en-US" sz="2000" b="1" dirty="0" smtClean="0">
                <a:solidFill>
                  <a:schemeClr val="bg1"/>
                </a:solidFill>
              </a:rPr>
              <a:t>”“The Financial Time”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“The Independent” “The Daily Telegraph”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472536" y="4941168"/>
            <a:ext cx="2319608" cy="1789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“The Sunday Sun”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91880" y="4941168"/>
            <a:ext cx="2607640" cy="1789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“The Daily Mail”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“The Sun”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“The Daily Express”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6146" name="Picture 2" descr="D:\загрузки\газ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135" y="908720"/>
            <a:ext cx="276225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загрузки\газ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65" y="908720"/>
            <a:ext cx="272415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49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135</TotalTime>
  <Words>209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Презентація теми «Мас медіа»    англійська мова 8 клас</vt:lpstr>
      <vt:lpstr>British press</vt:lpstr>
      <vt:lpstr>The symbol of British Press      Fleet       Street</vt:lpstr>
      <vt:lpstr>Презентация PowerPoint</vt:lpstr>
      <vt:lpstr>      Problem Vocabulary:</vt:lpstr>
      <vt:lpstr>Презентация PowerPoint</vt:lpstr>
      <vt:lpstr>COMPLETE THE SENTENCES</vt:lpstr>
      <vt:lpstr>    Answer the questions</vt:lpstr>
      <vt:lpstr>Презентация PowerPoint</vt:lpstr>
      <vt:lpstr>   British      Newspapers</vt:lpstr>
      <vt:lpstr>  British      magazines  </vt:lpstr>
      <vt:lpstr> Enjoy your         reading!</vt:lpstr>
      <vt:lpstr>Список використаних джерел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British press</dc:title>
  <dc:creator>Админ</dc:creator>
  <cp:lastModifiedBy>Админ</cp:lastModifiedBy>
  <cp:revision>14</cp:revision>
  <dcterms:created xsi:type="dcterms:W3CDTF">2014-01-28T21:07:32Z</dcterms:created>
  <dcterms:modified xsi:type="dcterms:W3CDTF">2014-02-19T18:39:53Z</dcterms:modified>
</cp:coreProperties>
</file>