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51" autoAdjust="0"/>
    <p:restoredTop sz="94660"/>
  </p:normalViewPr>
  <p:slideViewPr>
    <p:cSldViewPr>
      <p:cViewPr varScale="1">
        <p:scale>
          <a:sx n="69" d="100"/>
          <a:sy n="69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0E0C9D-5265-4A74-9D96-B05D586C0821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777BE6-EFDA-4FD9-A047-35677EA07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0E0C9D-5265-4A74-9D96-B05D586C0821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777BE6-EFDA-4FD9-A047-35677EA07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0E0C9D-5265-4A74-9D96-B05D586C0821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777BE6-EFDA-4FD9-A047-35677EA07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0E0C9D-5265-4A74-9D96-B05D586C0821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777BE6-EFDA-4FD9-A047-35677EA07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0E0C9D-5265-4A74-9D96-B05D586C0821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777BE6-EFDA-4FD9-A047-35677EA07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0E0C9D-5265-4A74-9D96-B05D586C0821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777BE6-EFDA-4FD9-A047-35677EA07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0E0C9D-5265-4A74-9D96-B05D586C0821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777BE6-EFDA-4FD9-A047-35677EA07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0E0C9D-5265-4A74-9D96-B05D586C0821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777BE6-EFDA-4FD9-A047-35677EA07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0E0C9D-5265-4A74-9D96-B05D586C0821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777BE6-EFDA-4FD9-A047-35677EA07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0E0C9D-5265-4A74-9D96-B05D586C0821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777BE6-EFDA-4FD9-A047-35677EA07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0E0C9D-5265-4A74-9D96-B05D586C0821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777BE6-EFDA-4FD9-A047-35677EA076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10E0C9D-5265-4A74-9D96-B05D586C0821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9777BE6-EFDA-4FD9-A047-35677EA07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571480"/>
            <a:ext cx="7772400" cy="1828800"/>
          </a:xfrm>
        </p:spPr>
        <p:txBody>
          <a:bodyPr/>
          <a:lstStyle/>
          <a:p>
            <a:pPr algn="ctr"/>
            <a:r>
              <a:rPr lang="uk-UA" dirty="0" smtClean="0"/>
              <a:t>Гриби. Особливості живлення грибів.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714744" y="3643314"/>
            <a:ext cx="5143536" cy="2143140"/>
          </a:xfrm>
        </p:spPr>
        <p:txBody>
          <a:bodyPr>
            <a:normAutofit/>
          </a:bodyPr>
          <a:lstStyle/>
          <a:p>
            <a:r>
              <a:rPr lang="uk-UA" sz="1700" dirty="0" err="1" smtClean="0"/>
              <a:t>Боднюк</a:t>
            </a:r>
            <a:r>
              <a:rPr lang="uk-UA" sz="1700" dirty="0" smtClean="0"/>
              <a:t> Людмила Іванівна </a:t>
            </a:r>
          </a:p>
          <a:p>
            <a:r>
              <a:rPr lang="uk-UA" sz="1700" dirty="0" smtClean="0"/>
              <a:t>учитель біології</a:t>
            </a:r>
          </a:p>
          <a:p>
            <a:r>
              <a:rPr lang="uk-UA" sz="1700" dirty="0" err="1" smtClean="0"/>
              <a:t>Подібнянської</a:t>
            </a:r>
            <a:r>
              <a:rPr lang="uk-UA" sz="1700" dirty="0" smtClean="0"/>
              <a:t> ЗОШ І-ІІІ ступенів </a:t>
            </a:r>
          </a:p>
          <a:p>
            <a:r>
              <a:rPr lang="uk-UA" sz="1700" dirty="0" err="1" smtClean="0"/>
              <a:t>Маньківської</a:t>
            </a:r>
            <a:r>
              <a:rPr lang="uk-UA" sz="1700" dirty="0" smtClean="0"/>
              <a:t> районної ради</a:t>
            </a:r>
          </a:p>
          <a:p>
            <a:r>
              <a:rPr lang="uk-UA" sz="1700" dirty="0" smtClean="0"/>
              <a:t>Черкаської області</a:t>
            </a:r>
            <a:endParaRPr lang="ru-RU" sz="1700" dirty="0"/>
          </a:p>
        </p:txBody>
      </p:sp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500306"/>
            <a:ext cx="4714908" cy="3970449"/>
          </a:xfrm>
          <a:prstGeom prst="rect">
            <a:avLst/>
          </a:prstGeo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642918"/>
            <a:ext cx="7829576" cy="750762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7030A0"/>
                </a:solidFill>
              </a:rPr>
              <a:t>Спільні риси грибів з: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00100" y="1571612"/>
            <a:ext cx="250033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рослинами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643570" y="1500174"/>
            <a:ext cx="2428892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тваринами</a:t>
            </a:r>
            <a:endParaRPr lang="ru-RU" dirty="0"/>
          </a:p>
        </p:txBody>
      </p:sp>
      <p:sp>
        <p:nvSpPr>
          <p:cNvPr id="5" name="Стрелка вправо с вырезом 4"/>
          <p:cNvSpPr/>
          <p:nvPr/>
        </p:nvSpPr>
        <p:spPr>
          <a:xfrm>
            <a:off x="642910" y="2928934"/>
            <a:ext cx="500066" cy="21431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с вырезом 5"/>
          <p:cNvSpPr/>
          <p:nvPr/>
        </p:nvSpPr>
        <p:spPr>
          <a:xfrm>
            <a:off x="4714876" y="2571744"/>
            <a:ext cx="500066" cy="21431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с вырезом 6"/>
          <p:cNvSpPr/>
          <p:nvPr/>
        </p:nvSpPr>
        <p:spPr>
          <a:xfrm>
            <a:off x="571472" y="4714884"/>
            <a:ext cx="500066" cy="21431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142976" y="2643182"/>
            <a:ext cx="2286016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Прикріплений спосіб життя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142976" y="3714752"/>
            <a:ext cx="228601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Необмежений ріст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142976" y="4572008"/>
            <a:ext cx="228601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Міцна клітинна оболонка</a:t>
            </a:r>
            <a:endParaRPr lang="ru-RU" dirty="0"/>
          </a:p>
        </p:txBody>
      </p:sp>
      <p:sp>
        <p:nvSpPr>
          <p:cNvPr id="11" name="Стрелка вправо с вырезом 10"/>
          <p:cNvSpPr/>
          <p:nvPr/>
        </p:nvSpPr>
        <p:spPr>
          <a:xfrm>
            <a:off x="4714876" y="3143248"/>
            <a:ext cx="500066" cy="21431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с вырезом 11"/>
          <p:cNvSpPr/>
          <p:nvPr/>
        </p:nvSpPr>
        <p:spPr>
          <a:xfrm>
            <a:off x="4714876" y="3714752"/>
            <a:ext cx="500066" cy="21431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с вырезом 12"/>
          <p:cNvSpPr/>
          <p:nvPr/>
        </p:nvSpPr>
        <p:spPr>
          <a:xfrm>
            <a:off x="4714876" y="4429132"/>
            <a:ext cx="500066" cy="21431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с вырезом 13"/>
          <p:cNvSpPr/>
          <p:nvPr/>
        </p:nvSpPr>
        <p:spPr>
          <a:xfrm>
            <a:off x="4643438" y="5143512"/>
            <a:ext cx="500066" cy="21431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214942" y="2428868"/>
            <a:ext cx="321471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До клітинної оболонки  входить хітин</a:t>
            </a:r>
            <a:endParaRPr lang="ru-RU" sz="1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214942" y="4286256"/>
            <a:ext cx="3214710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Наявність в організмі речовин сечовини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214942" y="3000372"/>
            <a:ext cx="321471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Відсутність хлорофілу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214942" y="3571876"/>
            <a:ext cx="321471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Гетеротрофний спосіб живлення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214942" y="5000636"/>
            <a:ext cx="307183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Утворення запасного продукту - глікогену</a:t>
            </a:r>
            <a:endParaRPr lang="ru-RU" dirty="0"/>
          </a:p>
        </p:txBody>
      </p:sp>
      <p:sp>
        <p:nvSpPr>
          <p:cNvPr id="22" name="Стрелка вправо с вырезом 21"/>
          <p:cNvSpPr/>
          <p:nvPr/>
        </p:nvSpPr>
        <p:spPr>
          <a:xfrm>
            <a:off x="571472" y="3929066"/>
            <a:ext cx="500066" cy="21431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 способами живлення гриби є:</a:t>
            </a:r>
            <a:endParaRPr lang="ru-RU" dirty="0"/>
          </a:p>
        </p:txBody>
      </p:sp>
      <p:sp>
        <p:nvSpPr>
          <p:cNvPr id="3" name="Прямоугольник с одним скругленным углом 2"/>
          <p:cNvSpPr/>
          <p:nvPr/>
        </p:nvSpPr>
        <p:spPr>
          <a:xfrm>
            <a:off x="500034" y="1785926"/>
            <a:ext cx="2786082" cy="2928958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>
                <a:solidFill>
                  <a:srgbClr val="7030A0"/>
                </a:solidFill>
              </a:rPr>
              <a:t>Сапротрофи</a:t>
            </a:r>
            <a:endParaRPr lang="uk-UA" dirty="0" smtClean="0">
              <a:solidFill>
                <a:srgbClr val="7030A0"/>
              </a:solidFill>
            </a:endParaRPr>
          </a:p>
          <a:p>
            <a:pPr algn="ctr"/>
            <a:endParaRPr lang="uk-UA" dirty="0"/>
          </a:p>
          <a:p>
            <a:pPr algn="ctr"/>
            <a:r>
              <a:rPr lang="uk-UA" dirty="0"/>
              <a:t>п</a:t>
            </a:r>
            <a:r>
              <a:rPr lang="uk-UA" dirty="0" smtClean="0"/>
              <a:t>рикріплені до субстрату за допомогою видозмінених гіфів - ризоїдів</a:t>
            </a:r>
            <a:endParaRPr lang="ru-RU" dirty="0"/>
          </a:p>
        </p:txBody>
      </p:sp>
      <p:sp>
        <p:nvSpPr>
          <p:cNvPr id="4" name="Прямоугольник с одним скругленным углом 3"/>
          <p:cNvSpPr/>
          <p:nvPr/>
        </p:nvSpPr>
        <p:spPr>
          <a:xfrm>
            <a:off x="5286380" y="1857364"/>
            <a:ext cx="2643206" cy="2857520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7030A0"/>
                </a:solidFill>
              </a:rPr>
              <a:t>Паразити</a:t>
            </a:r>
          </a:p>
          <a:p>
            <a:pPr algn="ctr"/>
            <a:endParaRPr lang="uk-UA" dirty="0"/>
          </a:p>
          <a:p>
            <a:pPr algn="ctr"/>
            <a:r>
              <a:rPr lang="uk-UA" dirty="0" smtClean="0"/>
              <a:t>Прикріплені до субстрату за допомогою присосок, що називаються </a:t>
            </a:r>
            <a:r>
              <a:rPr lang="uk-UA" dirty="0" err="1" smtClean="0"/>
              <a:t>гаусторіями</a:t>
            </a:r>
            <a:endParaRPr lang="uk-UA" dirty="0" smtClean="0"/>
          </a:p>
          <a:p>
            <a:pPr algn="ctr"/>
            <a:endParaRPr lang="ru-RU" dirty="0"/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2928926" y="4929198"/>
            <a:ext cx="2786082" cy="1214446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7030A0"/>
                </a:solidFill>
              </a:rPr>
              <a:t>Симбіотичні</a:t>
            </a:r>
            <a:r>
              <a:rPr lang="uk-UA" dirty="0" smtClean="0"/>
              <a:t> </a:t>
            </a:r>
          </a:p>
          <a:p>
            <a:pPr algn="ctr"/>
            <a:r>
              <a:rPr lang="uk-UA" dirty="0" smtClean="0"/>
              <a:t>(</a:t>
            </a:r>
            <a:r>
              <a:rPr lang="uk-UA" dirty="0" err="1" smtClean="0"/>
              <a:t>мікорижі</a:t>
            </a:r>
            <a:r>
              <a:rPr lang="uk-UA" dirty="0" smtClean="0"/>
              <a:t>)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rot="10800000" flipV="1">
            <a:off x="2071670" y="1428736"/>
            <a:ext cx="214314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286248" y="1428736"/>
            <a:ext cx="235745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6" idx="0"/>
          </p:cNvCxnSpPr>
          <p:nvPr/>
        </p:nvCxnSpPr>
        <p:spPr>
          <a:xfrm rot="16200000" flipH="1">
            <a:off x="2589595" y="3196826"/>
            <a:ext cx="3429024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0562" y="428604"/>
            <a:ext cx="4429156" cy="5572164"/>
          </a:xfrm>
        </p:spPr>
        <p:txBody>
          <a:bodyPr/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основополож</a:t>
            </a:r>
            <a:r>
              <a:rPr lang="ru-RU" dirty="0" smtClean="0"/>
              <a:t>-</a:t>
            </a:r>
            <a:br>
              <a:rPr lang="ru-RU" dirty="0" smtClean="0"/>
            </a:br>
            <a:r>
              <a:rPr lang="ru-RU" dirty="0" smtClean="0"/>
              <a:t>ник </a:t>
            </a:r>
            <a:r>
              <a:rPr lang="ru-RU" dirty="0" err="1" smtClean="0"/>
              <a:t>мікології</a:t>
            </a:r>
            <a:r>
              <a:rPr lang="ru-RU" dirty="0" smtClean="0"/>
              <a:t> – </a:t>
            </a:r>
            <a:r>
              <a:rPr lang="ru-RU" dirty="0" err="1" smtClean="0"/>
              <a:t>німецький</a:t>
            </a:r>
            <a:r>
              <a:rPr lang="ru-RU" dirty="0" smtClean="0"/>
              <a:t> </a:t>
            </a:r>
            <a:r>
              <a:rPr lang="ru-RU" dirty="0" err="1" smtClean="0"/>
              <a:t>біолог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Генріх</a:t>
            </a:r>
            <a:r>
              <a:rPr lang="ru-RU" dirty="0" smtClean="0">
                <a:solidFill>
                  <a:srgbClr val="7030A0"/>
                </a:solidFill>
              </a:rPr>
              <a:t> Антон де </a:t>
            </a:r>
            <a:r>
              <a:rPr lang="ru-RU" dirty="0" err="1" smtClean="0">
                <a:solidFill>
                  <a:srgbClr val="7030A0"/>
                </a:solidFill>
              </a:rPr>
              <a:t>Барі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smtClean="0"/>
              <a:t>(1831-1888)</a:t>
            </a:r>
            <a:endParaRPr lang="ru-RU" dirty="0"/>
          </a:p>
        </p:txBody>
      </p:sp>
      <p:pic>
        <p:nvPicPr>
          <p:cNvPr id="3" name="Рисунок 2" descr="indexерар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571480"/>
            <a:ext cx="3916827" cy="5214974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714356"/>
            <a:ext cx="7826690" cy="3643338"/>
          </a:xfrm>
        </p:spPr>
        <p:txBody>
          <a:bodyPr>
            <a:normAutofit/>
          </a:bodyPr>
          <a:lstStyle/>
          <a:p>
            <a:pPr algn="ctr"/>
            <a:r>
              <a:rPr lang="uk-UA" sz="6000" dirty="0" smtClean="0">
                <a:solidFill>
                  <a:srgbClr val="FFFF00"/>
                </a:solidFill>
              </a:rPr>
              <a:t>ДЯКУЮ ЗА УВАГУ!</a:t>
            </a:r>
            <a:endParaRPr lang="ru-RU" sz="6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785794"/>
            <a:ext cx="7715304" cy="485778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     Список використаних   </a:t>
            </a:r>
            <a:br>
              <a:rPr lang="uk-UA" dirty="0" smtClean="0"/>
            </a:br>
            <a:r>
              <a:rPr lang="uk-UA" dirty="0" smtClean="0"/>
              <a:t>                 джерел: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1.М.М Мусієнко Біологія:підручник для 7 класу. – К.:</a:t>
            </a:r>
            <a:r>
              <a:rPr lang="en-US" dirty="0" smtClean="0"/>
              <a:t> </a:t>
            </a:r>
            <a:r>
              <a:rPr lang="uk-UA" dirty="0" err="1" smtClean="0"/>
              <a:t>Генеза</a:t>
            </a:r>
            <a:r>
              <a:rPr lang="uk-UA" dirty="0" smtClean="0"/>
              <a:t>,2007</a:t>
            </a:r>
            <a:br>
              <a:rPr lang="uk-UA" dirty="0" smtClean="0"/>
            </a:br>
            <a:r>
              <a:rPr lang="uk-UA" dirty="0" smtClean="0"/>
              <a:t>2.</a:t>
            </a:r>
            <a:r>
              <a:rPr lang="en-US" dirty="0" smtClean="0"/>
              <a:t> </a:t>
            </a:r>
            <a:r>
              <a:rPr lang="uk-UA" dirty="0" smtClean="0"/>
              <a:t>Інтернет ресурс: </a:t>
            </a:r>
            <a:r>
              <a:rPr lang="en-US" dirty="0" smtClean="0"/>
              <a:t>ru.wikipedia.org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57148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uk-UA" sz="4800" dirty="0" smtClean="0"/>
              <a:t>ЦАРСТВО ГРИБИ</a:t>
            </a:r>
            <a:endParaRPr lang="ru-RU" sz="48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8596" y="3000372"/>
            <a:ext cx="2500330" cy="1714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Відділ СЛИЗОВИКИ</a:t>
            </a:r>
            <a:endParaRPr lang="ru-RU" sz="2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86116" y="3000372"/>
            <a:ext cx="2428892" cy="1643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Відділ </a:t>
            </a:r>
          </a:p>
          <a:p>
            <a:pPr algn="ctr"/>
            <a:r>
              <a:rPr lang="uk-UA" sz="2400" dirty="0" smtClean="0"/>
              <a:t>ГРИБИ</a:t>
            </a:r>
            <a:endParaRPr lang="ru-RU" sz="2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43636" y="3000372"/>
            <a:ext cx="2500330" cy="1643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Відділ </a:t>
            </a:r>
          </a:p>
          <a:p>
            <a:pPr algn="ctr"/>
            <a:r>
              <a:rPr lang="uk-UA" sz="2400" dirty="0" smtClean="0"/>
              <a:t>ЛИШАЙНИКИ</a:t>
            </a:r>
            <a:endParaRPr lang="ru-RU" sz="2400" dirty="0"/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 flipV="1">
            <a:off x="1785918" y="1500174"/>
            <a:ext cx="2357454" cy="1500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6" idx="0"/>
          </p:cNvCxnSpPr>
          <p:nvPr/>
        </p:nvCxnSpPr>
        <p:spPr>
          <a:xfrm rot="5400000">
            <a:off x="3750463" y="2250273"/>
            <a:ext cx="15001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000628" y="1500174"/>
            <a:ext cx="2214578" cy="1428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785794"/>
            <a:ext cx="8043890" cy="5143536"/>
          </a:xfrm>
        </p:spPr>
        <p:txBody>
          <a:bodyPr>
            <a:normAutofit/>
          </a:bodyPr>
          <a:lstStyle/>
          <a:p>
            <a:r>
              <a:rPr lang="uk-UA" dirty="0" smtClean="0"/>
              <a:t>            СЛИЗОВИКИ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невелика група близьких до грибів організмів, тіло яких немає постійної форми(плазма </a:t>
            </a:r>
            <a:r>
              <a:rPr lang="uk-UA" dirty="0" err="1" smtClean="0"/>
              <a:t>“виліплена</a:t>
            </a:r>
            <a:r>
              <a:rPr lang="uk-UA" dirty="0" smtClean="0"/>
              <a:t> </a:t>
            </a:r>
            <a:r>
              <a:rPr lang="uk-UA" dirty="0" err="1" smtClean="0"/>
              <a:t>фігура”</a:t>
            </a:r>
            <a:r>
              <a:rPr lang="uk-UA" dirty="0" smtClean="0"/>
              <a:t>, </a:t>
            </a:r>
            <a:r>
              <a:rPr lang="en-US" dirty="0" err="1" smtClean="0"/>
              <a:t>legos</a:t>
            </a:r>
            <a:r>
              <a:rPr lang="en-US" dirty="0" smtClean="0"/>
              <a:t>- </a:t>
            </a:r>
            <a:r>
              <a:rPr lang="uk-UA" dirty="0" err="1" smtClean="0"/>
              <a:t>“вигляд”</a:t>
            </a:r>
            <a:r>
              <a:rPr lang="uk-UA" dirty="0" smtClean="0"/>
              <a:t>)</a:t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115328" cy="1036514"/>
          </a:xfrm>
        </p:spPr>
        <p:txBody>
          <a:bodyPr/>
          <a:lstStyle/>
          <a:p>
            <a:r>
              <a:rPr lang="uk-UA" dirty="0" smtClean="0"/>
              <a:t>            СЛИЗОВИКИ</a:t>
            </a:r>
            <a:endParaRPr lang="ru-RU" dirty="0"/>
          </a:p>
        </p:txBody>
      </p:sp>
      <p:pic>
        <p:nvPicPr>
          <p:cNvPr id="3" name="Рисунок 2" descr="DWwo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1643050"/>
            <a:ext cx="7397291" cy="3929090"/>
          </a:xfrm>
          <a:prstGeom prst="rect">
            <a:avLst/>
          </a:prstGeo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8115328" cy="5251356"/>
          </a:xfrm>
        </p:spPr>
        <p:txBody>
          <a:bodyPr>
            <a:normAutofit/>
          </a:bodyPr>
          <a:lstStyle/>
          <a:p>
            <a:pPr algn="ctr"/>
            <a:r>
              <a:rPr lang="uk-UA" sz="6000" dirty="0" smtClean="0"/>
              <a:t>ГРИБИ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4000" dirty="0" smtClean="0"/>
              <a:t>безхлорофільні, переважно багатоклітинні організми, які живляться гетеротрофно (готовою органічною речовиною)</a:t>
            </a:r>
            <a:endParaRPr lang="ru-RU" sz="4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500174"/>
            <a:ext cx="3429024" cy="1051560"/>
          </a:xfrm>
        </p:spPr>
        <p:txBody>
          <a:bodyPr>
            <a:normAutofit/>
          </a:bodyPr>
          <a:lstStyle/>
          <a:p>
            <a:pPr algn="ctr"/>
            <a:r>
              <a:rPr lang="uk-UA" sz="6000" i="1" dirty="0" smtClean="0">
                <a:solidFill>
                  <a:srgbClr val="7030A0"/>
                </a:solidFill>
              </a:rPr>
              <a:t>гриби</a:t>
            </a:r>
            <a:endParaRPr lang="ru-RU" sz="6000" i="1" dirty="0">
              <a:solidFill>
                <a:srgbClr val="7030A0"/>
              </a:solidFill>
            </a:endParaRPr>
          </a:p>
        </p:txBody>
      </p:sp>
      <p:pic>
        <p:nvPicPr>
          <p:cNvPr id="3" name="Рисунок 2" descr="рмти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000372"/>
            <a:ext cx="4143404" cy="3103554"/>
          </a:xfrm>
          <a:prstGeom prst="rect">
            <a:avLst/>
          </a:prstGeom>
        </p:spPr>
      </p:pic>
      <p:pic>
        <p:nvPicPr>
          <p:cNvPr id="4" name="Рисунок 3" descr="imagesл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9124" y="1000108"/>
            <a:ext cx="4286280" cy="3643338"/>
          </a:xfrm>
          <a:prstGeom prst="rect">
            <a:avLst/>
          </a:prstGeo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000108"/>
            <a:ext cx="7972452" cy="364333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dirty="0" smtClean="0"/>
              <a:t>  ЛИШАЙНИКИ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своєрідна група організмів, що складається з гриба та водорості</a:t>
            </a:r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285860"/>
            <a:ext cx="4286280" cy="1051560"/>
          </a:xfrm>
        </p:spPr>
        <p:txBody>
          <a:bodyPr/>
          <a:lstStyle/>
          <a:p>
            <a:pPr algn="ctr"/>
            <a:r>
              <a:rPr lang="uk-UA" dirty="0" smtClean="0"/>
              <a:t>ЛИШАЙНИКИ</a:t>
            </a:r>
            <a:endParaRPr lang="ru-RU" dirty="0"/>
          </a:p>
        </p:txBody>
      </p:sp>
      <p:pic>
        <p:nvPicPr>
          <p:cNvPr id="3" name="Рисунок 2" descr="imagesоо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500306"/>
            <a:ext cx="3996221" cy="3143272"/>
          </a:xfrm>
          <a:prstGeom prst="rect">
            <a:avLst/>
          </a:prstGeom>
        </p:spPr>
      </p:pic>
      <p:pic>
        <p:nvPicPr>
          <p:cNvPr id="4" name="Рисунок 3" descr="indexшгшр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428736"/>
            <a:ext cx="4101057" cy="3071834"/>
          </a:xfrm>
          <a:prstGeom prst="rect">
            <a:avLst/>
          </a:prstGeo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857232"/>
            <a:ext cx="8115328" cy="517991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7030A0"/>
                </a:solidFill>
              </a:rPr>
              <a:t>МІКОЛОГІЯ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наука, що займається вивченням грибів (</a:t>
            </a:r>
            <a:r>
              <a:rPr lang="uk-UA" dirty="0" err="1" smtClean="0"/>
              <a:t>мікес-”гриб”</a:t>
            </a:r>
            <a:r>
              <a:rPr lang="uk-UA" dirty="0" smtClean="0"/>
              <a:t>, логос -  </a:t>
            </a:r>
            <a:r>
              <a:rPr lang="uk-UA" dirty="0" err="1" smtClean="0"/>
              <a:t>“учення”</a:t>
            </a:r>
            <a:r>
              <a:rPr lang="uk-UA" dirty="0" smtClean="0"/>
              <a:t>). У другій половині ХІХ вчений де </a:t>
            </a:r>
            <a:r>
              <a:rPr lang="uk-UA" dirty="0" err="1" smtClean="0"/>
              <a:t>Фріз</a:t>
            </a:r>
            <a:r>
              <a:rPr lang="uk-UA" dirty="0" smtClean="0"/>
              <a:t> запропонував виділити гриби у самостійне царство.  В Україні мікологія почала розвиватися тільки в 30-ті роки  ХХ століття. </a:t>
            </a:r>
            <a:endParaRPr lang="ru-RU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84</TotalTime>
  <Words>111</Words>
  <Application>Microsoft Office PowerPoint</Application>
  <PresentationFormat>Экран (4:3)</PresentationFormat>
  <Paragraphs>42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Аспект</vt:lpstr>
      <vt:lpstr>Гриби. Особливості живлення грибів.</vt:lpstr>
      <vt:lpstr>ЦАРСТВО ГРИБИ</vt:lpstr>
      <vt:lpstr>            СЛИЗОВИКИ  невелика група близьких до грибів організмів, тіло яких немає постійної форми(плазма “виліплена фігура”, legos- “вигляд”) </vt:lpstr>
      <vt:lpstr>            СЛИЗОВИКИ</vt:lpstr>
      <vt:lpstr>ГРИБИ   безхлорофільні, переважно багатоклітинні організми, які живляться гетеротрофно (готовою органічною речовиною)</vt:lpstr>
      <vt:lpstr>гриби</vt:lpstr>
      <vt:lpstr>  ЛИШАЙНИКИ    своєрідна група організмів, що складається з гриба та водорості</vt:lpstr>
      <vt:lpstr>ЛИШАЙНИКИ</vt:lpstr>
      <vt:lpstr>МІКОЛОГІЯ  наука, що займається вивченням грибів (мікес-”гриб”, логос -  “учення”). У другій половині ХІХ вчений де Фріз запропонував виділити гриби у самостійне царство.  В Україні мікологія почала розвиватися тільки в 30-ті роки  ХХ століття. </vt:lpstr>
      <vt:lpstr>Спільні риси грибів з:</vt:lpstr>
      <vt:lpstr>За способами живлення гриби є:</vt:lpstr>
      <vt:lpstr>  основополож- ник мікології – німецький біолог Генріх Антон де Барі (1831-1888)</vt:lpstr>
      <vt:lpstr>ДЯКУЮ ЗА УВАГУ!</vt:lpstr>
      <vt:lpstr>      Список використаних                     джерел:  1.М.М Мусієнко Біологія:підручник для 7 класу. – К.: Генеза,2007 2. Інтернет ресурс: ru.wikipedia.org </vt:lpstr>
    </vt:vector>
  </TitlesOfParts>
  <Company>kiryandr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Гриби. Особливості живлення грибів.</dc:title>
  <dc:creator>Лида</dc:creator>
  <cp:lastModifiedBy>Лида</cp:lastModifiedBy>
  <cp:revision>11</cp:revision>
  <dcterms:created xsi:type="dcterms:W3CDTF">2015-02-04T19:38:44Z</dcterms:created>
  <dcterms:modified xsi:type="dcterms:W3CDTF">2015-02-13T06:45:55Z</dcterms:modified>
</cp:coreProperties>
</file>