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E00C040-CCAA-45FC-8BA7-5BE5DB830326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9A425B3-1BDA-43E2-B35F-3ADC8679F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C040-CCAA-45FC-8BA7-5BE5DB830326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425B3-1BDA-43E2-B35F-3ADC8679F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E00C040-CCAA-45FC-8BA7-5BE5DB830326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9A425B3-1BDA-43E2-B35F-3ADC8679F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C040-CCAA-45FC-8BA7-5BE5DB830326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425B3-1BDA-43E2-B35F-3ADC8679F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00C040-CCAA-45FC-8BA7-5BE5DB830326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9A425B3-1BDA-43E2-B35F-3ADC8679F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C040-CCAA-45FC-8BA7-5BE5DB830326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425B3-1BDA-43E2-B35F-3ADC8679F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C040-CCAA-45FC-8BA7-5BE5DB830326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425B3-1BDA-43E2-B35F-3ADC8679F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C040-CCAA-45FC-8BA7-5BE5DB830326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425B3-1BDA-43E2-B35F-3ADC8679F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E00C040-CCAA-45FC-8BA7-5BE5DB830326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425B3-1BDA-43E2-B35F-3ADC8679F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C040-CCAA-45FC-8BA7-5BE5DB830326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425B3-1BDA-43E2-B35F-3ADC8679F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00C040-CCAA-45FC-8BA7-5BE5DB830326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9A425B3-1BDA-43E2-B35F-3ADC8679FC6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1E00C040-CCAA-45FC-8BA7-5BE5DB830326}" type="datetimeFigureOut">
              <a:rPr lang="ru-RU" smtClean="0"/>
              <a:pPr/>
              <a:t>19.02.2015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A425B3-1BDA-43E2-B35F-3ADC8679FC6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28600"/>
            <a:ext cx="7858180" cy="5486416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uk-UA" sz="4800" dirty="0" smtClean="0">
                <a:cs typeface="AngsanaUPC" pitchFamily="18" charset="-34"/>
              </a:rPr>
              <a:t>Групи макроскопічних грибів: симбіотичні, паразитичні та </a:t>
            </a:r>
            <a:r>
              <a:rPr lang="uk-UA" sz="4800" dirty="0" err="1" smtClean="0">
                <a:cs typeface="AngsanaUPC" pitchFamily="18" charset="-34"/>
              </a:rPr>
              <a:t>сапротрофні</a:t>
            </a:r>
            <a:endParaRPr lang="ru-RU" sz="4800" dirty="0">
              <a:cs typeface="AngsanaUPC" pitchFamily="18" charset="-34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14348" y="500042"/>
            <a:ext cx="4143404" cy="20002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 err="1" smtClean="0"/>
              <a:t>Боднюк</a:t>
            </a:r>
            <a:r>
              <a:rPr lang="uk-UA" dirty="0" smtClean="0"/>
              <a:t> Людмила Іванівна </a:t>
            </a:r>
          </a:p>
          <a:p>
            <a:r>
              <a:rPr lang="uk-UA" dirty="0" smtClean="0"/>
              <a:t>учитель біології</a:t>
            </a:r>
          </a:p>
          <a:p>
            <a:r>
              <a:rPr lang="uk-UA" dirty="0" err="1" smtClean="0"/>
              <a:t>Подібнянської</a:t>
            </a:r>
            <a:r>
              <a:rPr lang="uk-UA" dirty="0" smtClean="0"/>
              <a:t> ЗОШ І-ІІІ ступенів </a:t>
            </a:r>
          </a:p>
          <a:p>
            <a:r>
              <a:rPr lang="uk-UA" dirty="0" err="1" smtClean="0"/>
              <a:t>Маньківської</a:t>
            </a:r>
            <a:r>
              <a:rPr lang="uk-UA" dirty="0" smtClean="0"/>
              <a:t> районної ради</a:t>
            </a:r>
          </a:p>
          <a:p>
            <a:r>
              <a:rPr lang="uk-UA" dirty="0" smtClean="0"/>
              <a:t>Черкаської області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320040"/>
            <a:ext cx="7413528" cy="5966480"/>
          </a:xfrm>
        </p:spPr>
        <p:txBody>
          <a:bodyPr/>
          <a:lstStyle/>
          <a:p>
            <a:r>
              <a:rPr lang="uk-UA" dirty="0" smtClean="0"/>
              <a:t>                Симбіоз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10800000" flipV="1">
            <a:off x="1142976" y="1571612"/>
            <a:ext cx="2071702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rot="5400000">
            <a:off x="3178959" y="1821645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>
            <a:off x="4000496" y="1571612"/>
            <a:ext cx="1214446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4429124" y="1500174"/>
            <a:ext cx="3286148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285720" y="2000240"/>
            <a:ext cx="185738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мутуалізм</a:t>
            </a:r>
            <a:endParaRPr lang="ru-RU" dirty="0"/>
          </a:p>
        </p:txBody>
      </p:sp>
      <p:sp>
        <p:nvSpPr>
          <p:cNvPr id="12" name="Овал 11"/>
          <p:cNvSpPr/>
          <p:nvPr/>
        </p:nvSpPr>
        <p:spPr>
          <a:xfrm>
            <a:off x="2357422" y="2071678"/>
            <a:ext cx="2143140" cy="11430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конкуренція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4572000" y="2071678"/>
            <a:ext cx="2071702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паразитизм</a:t>
            </a:r>
            <a:endParaRPr lang="ru-RU" dirty="0"/>
          </a:p>
        </p:txBody>
      </p:sp>
      <p:sp>
        <p:nvSpPr>
          <p:cNvPr id="14" name="Овал 13"/>
          <p:cNvSpPr/>
          <p:nvPr/>
        </p:nvSpPr>
        <p:spPr>
          <a:xfrm>
            <a:off x="6929454" y="2143116"/>
            <a:ext cx="1857388" cy="121444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err="1" smtClean="0"/>
              <a:t>виїдання</a:t>
            </a:r>
            <a:endParaRPr lang="ru-RU" dirty="0"/>
          </a:p>
        </p:txBody>
      </p:sp>
      <p:cxnSp>
        <p:nvCxnSpPr>
          <p:cNvPr id="16" name="Прямая со стрелкой 15"/>
          <p:cNvCxnSpPr/>
          <p:nvPr/>
        </p:nvCxnSpPr>
        <p:spPr>
          <a:xfrm rot="10800000" flipV="1">
            <a:off x="2071670" y="3071810"/>
            <a:ext cx="78581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3929058" y="3143248"/>
            <a:ext cx="85725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Овал 18"/>
          <p:cNvSpPr/>
          <p:nvPr/>
        </p:nvSpPr>
        <p:spPr>
          <a:xfrm>
            <a:off x="1000100" y="3786190"/>
            <a:ext cx="2000264" cy="71438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міжвидова</a:t>
            </a:r>
            <a:endParaRPr lang="ru-RU" dirty="0"/>
          </a:p>
        </p:txBody>
      </p:sp>
      <p:sp>
        <p:nvSpPr>
          <p:cNvPr id="20" name="Овал 19"/>
          <p:cNvSpPr/>
          <p:nvPr/>
        </p:nvSpPr>
        <p:spPr>
          <a:xfrm>
            <a:off x="4000496" y="3929066"/>
            <a:ext cx="2000264" cy="5715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внутрішньовидова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47" dur="1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1" grpId="0" animBg="1"/>
      <p:bldP spid="12" grpId="0" animBg="1"/>
      <p:bldP spid="13" grpId="0" animBg="1"/>
      <p:bldP spid="14" grpId="0" animBg="1"/>
      <p:bldP spid="19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643866" cy="6037918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             Класи грибів</a:t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7" name="Стрелка вправо 6"/>
          <p:cNvSpPr/>
          <p:nvPr/>
        </p:nvSpPr>
        <p:spPr>
          <a:xfrm>
            <a:off x="785786" y="2000240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785786" y="3214686"/>
            <a:ext cx="57150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 flipV="1">
            <a:off x="857224" y="4286256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>
            <a:off x="4500562" y="4500570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4572000" y="3429000"/>
            <a:ext cx="500066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4500562" y="2000240"/>
            <a:ext cx="500066" cy="14287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285852" y="1857364"/>
            <a:ext cx="2643206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err="1" smtClean="0"/>
              <a:t>хитридіоміцети</a:t>
            </a:r>
            <a:endParaRPr lang="ru-RU" sz="2400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357290" y="3000372"/>
            <a:ext cx="257176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ооміцети</a:t>
            </a:r>
            <a:endParaRPr lang="ru-RU" sz="2400" dirty="0"/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357290" y="4143380"/>
            <a:ext cx="257176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зигоміцети</a:t>
            </a:r>
            <a:endParaRPr lang="ru-RU" sz="2400" dirty="0"/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5000628" y="1785926"/>
            <a:ext cx="250033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err="1" smtClean="0"/>
              <a:t>дейтероміцети</a:t>
            </a:r>
            <a:endParaRPr lang="ru-RU" sz="2400" dirty="0"/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5143504" y="3143248"/>
            <a:ext cx="2357454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базидіоміцети</a:t>
            </a:r>
            <a:endParaRPr lang="ru-RU" sz="2400" dirty="0"/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5072066" y="4286256"/>
            <a:ext cx="2500330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dirty="0" smtClean="0"/>
              <a:t>аскоміцети</a:t>
            </a:r>
            <a:endParaRPr lang="ru-RU" sz="2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klasifykacyya_griby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2" y="1000108"/>
            <a:ext cx="8072494" cy="5429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320040"/>
            <a:ext cx="2786082" cy="596648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uk-UA" dirty="0" smtClean="0"/>
              <a:t/>
            </a:r>
            <a:br>
              <a:rPr lang="uk-UA" dirty="0" smtClean="0"/>
            </a:br>
            <a:r>
              <a:rPr lang="uk-UA" sz="4400" dirty="0" smtClean="0"/>
              <a:t>Макроскопічні гриби та їх роль у природі</a:t>
            </a: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Штриховая стрелка вправо 2"/>
          <p:cNvSpPr/>
          <p:nvPr/>
        </p:nvSpPr>
        <p:spPr>
          <a:xfrm>
            <a:off x="3214678" y="857232"/>
            <a:ext cx="1643074" cy="5715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Блок-схема: альтернативный процесс 3"/>
          <p:cNvSpPr/>
          <p:nvPr/>
        </p:nvSpPr>
        <p:spPr>
          <a:xfrm>
            <a:off x="4857752" y="0"/>
            <a:ext cx="3429024" cy="2928958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00B050"/>
                </a:solidFill>
              </a:rPr>
              <a:t>Мікоризні</a:t>
            </a:r>
          </a:p>
          <a:p>
            <a:pPr algn="ctr"/>
            <a:r>
              <a:rPr lang="uk-UA" sz="2400" dirty="0" err="1">
                <a:solidFill>
                  <a:srgbClr val="00B050"/>
                </a:solidFill>
              </a:rPr>
              <a:t>г</a:t>
            </a:r>
            <a:r>
              <a:rPr lang="uk-UA" sz="2400" dirty="0" err="1" smtClean="0">
                <a:solidFill>
                  <a:srgbClr val="00B050"/>
                </a:solidFill>
              </a:rPr>
              <a:t>риби-симбіотрофи</a:t>
            </a:r>
            <a:r>
              <a:rPr lang="uk-UA" sz="2400" dirty="0" smtClean="0"/>
              <a:t> (забезпечують рослини водою і мінеральними речовинами)</a:t>
            </a:r>
            <a:endParaRPr lang="ru-RU" sz="2400" dirty="0"/>
          </a:p>
        </p:txBody>
      </p:sp>
      <p:sp>
        <p:nvSpPr>
          <p:cNvPr id="5" name="Штриховая стрелка вправо 4"/>
          <p:cNvSpPr/>
          <p:nvPr/>
        </p:nvSpPr>
        <p:spPr>
          <a:xfrm>
            <a:off x="3071802" y="4143380"/>
            <a:ext cx="1643074" cy="5715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Блок-схема: альтернативный процесс 5"/>
          <p:cNvSpPr/>
          <p:nvPr/>
        </p:nvSpPr>
        <p:spPr>
          <a:xfrm>
            <a:off x="4786314" y="3429000"/>
            <a:ext cx="3571900" cy="264320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err="1" smtClean="0">
                <a:solidFill>
                  <a:srgbClr val="00B050"/>
                </a:solidFill>
              </a:rPr>
              <a:t>Грунтові</a:t>
            </a:r>
            <a:r>
              <a:rPr lang="uk-UA" sz="2400" dirty="0" smtClean="0">
                <a:solidFill>
                  <a:srgbClr val="00B050"/>
                </a:solidFill>
              </a:rPr>
              <a:t> </a:t>
            </a:r>
            <a:r>
              <a:rPr lang="uk-UA" sz="2400" dirty="0" err="1" smtClean="0">
                <a:solidFill>
                  <a:srgbClr val="00B050"/>
                </a:solidFill>
              </a:rPr>
              <a:t>сапретрефи</a:t>
            </a:r>
            <a:endParaRPr lang="uk-UA" sz="2400" dirty="0" smtClean="0">
              <a:solidFill>
                <a:srgbClr val="00B050"/>
              </a:solidFill>
            </a:endParaRPr>
          </a:p>
          <a:p>
            <a:pPr algn="ctr"/>
            <a:r>
              <a:rPr lang="uk-UA" sz="2400" dirty="0" smtClean="0"/>
              <a:t>(беруть участь в утворенні гумусу і підвищують родючість)  </a:t>
            </a:r>
            <a:endParaRPr lang="ru-RU" sz="24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>
          <a:xfrm>
            <a:off x="214282" y="320040"/>
            <a:ext cx="2786082" cy="596648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45720" tIns="0" rIns="45720" bIns="0" anchor="b" anchorCtr="0">
            <a:normAutofit fontScale="97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44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Макроскопічні гриби та їх роль у природі</a:t>
            </a:r>
            <a: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uk-UA" sz="3800" b="1" i="0" u="none" strike="noStrike" kern="1200" cap="all" spc="0" normalizeH="0" baseline="0" noProof="0" dirty="0" smtClean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solidFill>
                  <a:schemeClr val="dk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3800" b="1" i="0" u="none" strike="noStrike" kern="1200" cap="all" spc="0" normalizeH="0" baseline="0" noProof="0" dirty="0">
              <a:ln w="500">
                <a:solidFill>
                  <a:schemeClr val="tx2">
                    <a:shade val="20000"/>
                    <a:satMod val="120000"/>
                  </a:schemeClr>
                </a:solidFill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Штриховая стрелка вправо 3"/>
          <p:cNvSpPr/>
          <p:nvPr/>
        </p:nvSpPr>
        <p:spPr>
          <a:xfrm>
            <a:off x="3214678" y="857232"/>
            <a:ext cx="1643074" cy="5715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Блок-схема: альтернативный процесс 4"/>
          <p:cNvSpPr/>
          <p:nvPr/>
        </p:nvSpPr>
        <p:spPr>
          <a:xfrm>
            <a:off x="4857752" y="214290"/>
            <a:ext cx="3357586" cy="2286016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smtClean="0">
                <a:solidFill>
                  <a:srgbClr val="00B050"/>
                </a:solidFill>
              </a:rPr>
              <a:t>Паразитичні трутовики </a:t>
            </a:r>
            <a:r>
              <a:rPr lang="uk-UA" sz="2400" dirty="0" smtClean="0"/>
              <a:t>(знищують старі й ослаблені дерева)</a:t>
            </a:r>
            <a:endParaRPr lang="ru-RU" sz="2400" dirty="0"/>
          </a:p>
        </p:txBody>
      </p:sp>
      <p:sp>
        <p:nvSpPr>
          <p:cNvPr id="6" name="Штриховая стрелка вправо 5"/>
          <p:cNvSpPr/>
          <p:nvPr/>
        </p:nvSpPr>
        <p:spPr>
          <a:xfrm>
            <a:off x="3214678" y="4143380"/>
            <a:ext cx="1643074" cy="5715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альтернативный процесс 6"/>
          <p:cNvSpPr/>
          <p:nvPr/>
        </p:nvSpPr>
        <p:spPr>
          <a:xfrm>
            <a:off x="5072066" y="3571876"/>
            <a:ext cx="3429024" cy="2357454"/>
          </a:xfrm>
          <a:prstGeom prst="flowChartAlternateProcess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dirty="0" err="1" smtClean="0">
                <a:solidFill>
                  <a:srgbClr val="00B050"/>
                </a:solidFill>
              </a:rPr>
              <a:t>Дереворуйнуючі</a:t>
            </a:r>
            <a:r>
              <a:rPr lang="uk-UA" sz="2400" dirty="0" smtClean="0">
                <a:solidFill>
                  <a:srgbClr val="00B050"/>
                </a:solidFill>
              </a:rPr>
              <a:t> </a:t>
            </a:r>
            <a:r>
              <a:rPr lang="uk-UA" sz="2400" dirty="0" err="1" smtClean="0">
                <a:solidFill>
                  <a:srgbClr val="00B050"/>
                </a:solidFill>
              </a:rPr>
              <a:t>гриби-самротрофи</a:t>
            </a:r>
            <a:r>
              <a:rPr lang="uk-UA" sz="2400" dirty="0" smtClean="0">
                <a:solidFill>
                  <a:srgbClr val="00B050"/>
                </a:solidFill>
              </a:rPr>
              <a:t> </a:t>
            </a:r>
            <a:r>
              <a:rPr lang="uk-UA" sz="2400" dirty="0" smtClean="0"/>
              <a:t>(розкладають відмерлу деревину)</a:t>
            </a:r>
            <a:endParaRPr lang="ru-RU" sz="2400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42910" y="1071546"/>
            <a:ext cx="7500990" cy="464347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6000" dirty="0" err="1" smtClean="0"/>
              <a:t>Дякую</a:t>
            </a:r>
            <a:r>
              <a:rPr lang="ru-RU" sz="6000" dirty="0" smtClean="0"/>
              <a:t> за </a:t>
            </a:r>
            <a:r>
              <a:rPr lang="ru-RU" sz="6000" dirty="0" err="1" smtClean="0"/>
              <a:t>увагу</a:t>
            </a:r>
            <a:r>
              <a:rPr lang="ru-RU" sz="6000" dirty="0" smtClean="0"/>
              <a:t>!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20040"/>
            <a:ext cx="7270652" cy="6109356"/>
          </a:xfrm>
        </p:spPr>
        <p:txBody>
          <a:bodyPr>
            <a:normAutofit/>
          </a:bodyPr>
          <a:lstStyle/>
          <a:p>
            <a:r>
              <a:rPr lang="uk-UA" dirty="0" smtClean="0"/>
              <a:t>       Список використаних               </a:t>
            </a:r>
            <a:br>
              <a:rPr lang="uk-UA" dirty="0" smtClean="0"/>
            </a:br>
            <a:r>
              <a:rPr lang="uk-UA" dirty="0" smtClean="0"/>
              <a:t>                  джерел: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sz="2400" dirty="0" smtClean="0"/>
              <a:t> 1.М.М Мусієнко Біологія:підручник для 7 класу. – К.:</a:t>
            </a:r>
            <a:r>
              <a:rPr lang="en-US" sz="2400" dirty="0" smtClean="0"/>
              <a:t> </a:t>
            </a:r>
            <a:r>
              <a:rPr lang="uk-UA" sz="2400" dirty="0" err="1" smtClean="0"/>
              <a:t>Генеза</a:t>
            </a:r>
            <a:r>
              <a:rPr lang="uk-UA" sz="2400" dirty="0" smtClean="0"/>
              <a:t>,2007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uk-UA" sz="2400" smtClean="0"/>
              <a:t>2.Інтернет ресурс: </a:t>
            </a:r>
            <a:r>
              <a:rPr lang="en-US" sz="2400" smtClean="0"/>
              <a:t>botany.pp.ru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uk-UA" dirty="0" smtClean="0"/>
              <a:t/>
            </a:r>
            <a:br>
              <a:rPr lang="uk-UA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123</TotalTime>
  <Words>85</Words>
  <Application>Microsoft Office PowerPoint</Application>
  <PresentationFormat>Экран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Изящная</vt:lpstr>
      <vt:lpstr>Групи макроскопічних грибів: симбіотичні, паразитичні та сапротрофні</vt:lpstr>
      <vt:lpstr>                Симбіоз        </vt:lpstr>
      <vt:lpstr>             Класи грибів          </vt:lpstr>
      <vt:lpstr>Слайд 4</vt:lpstr>
      <vt:lpstr> Макроскопічні гриби та їх роль у природі    </vt:lpstr>
      <vt:lpstr>Слайд 6</vt:lpstr>
      <vt:lpstr>Слайд 7</vt:lpstr>
      <vt:lpstr>       Список використаних                                  джерел:   1.М.М Мусієнко Біологія:підручник для 7 класу. – К.: Генеза,2007   2.Інтернет ресурс: botany.pp.ru      </vt:lpstr>
    </vt:vector>
  </TitlesOfParts>
  <Company>kiryandr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Групи макроскопічних грибів: симбіотичні, паразитичні та сапротрофні</dc:title>
  <dc:creator>Лида</dc:creator>
  <cp:lastModifiedBy>User</cp:lastModifiedBy>
  <cp:revision>7</cp:revision>
  <dcterms:created xsi:type="dcterms:W3CDTF">2015-02-08T08:14:29Z</dcterms:created>
  <dcterms:modified xsi:type="dcterms:W3CDTF">2015-02-19T08:48:03Z</dcterms:modified>
</cp:coreProperties>
</file>