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676E69-4722-4643-BADA-4FE621031BDB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5DE7446-2CB8-4659-8FFC-ABAFB0567C0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ЛИШАЙНИКИ</a:t>
            </a:r>
            <a:endParaRPr lang="uk-UA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636912"/>
            <a:ext cx="2952328" cy="336237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142976" y="2786058"/>
            <a:ext cx="3571900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/>
              <a:t>Боднюк</a:t>
            </a:r>
            <a:r>
              <a:rPr lang="uk-UA" dirty="0" smtClean="0"/>
              <a:t> Людмила Іванівна </a:t>
            </a:r>
          </a:p>
          <a:p>
            <a:r>
              <a:rPr lang="uk-UA" dirty="0" smtClean="0"/>
              <a:t>учитель біології</a:t>
            </a:r>
          </a:p>
          <a:p>
            <a:r>
              <a:rPr lang="uk-UA" dirty="0" err="1" smtClean="0"/>
              <a:t>Подібнянської</a:t>
            </a:r>
            <a:r>
              <a:rPr lang="uk-UA" dirty="0" smtClean="0"/>
              <a:t> ЗОШ І-ІІІ ступенів </a:t>
            </a:r>
          </a:p>
          <a:p>
            <a:r>
              <a:rPr lang="uk-UA" dirty="0" err="1" smtClean="0"/>
              <a:t>Маньківської</a:t>
            </a:r>
            <a:r>
              <a:rPr lang="uk-UA" dirty="0" smtClean="0"/>
              <a:t> районної ради</a:t>
            </a:r>
          </a:p>
          <a:p>
            <a:r>
              <a:rPr lang="uk-UA" dirty="0" smtClean="0"/>
              <a:t>Черкаської області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4414" y="2500306"/>
            <a:ext cx="7358114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err="1" smtClean="0"/>
              <a:t>Дякую</a:t>
            </a:r>
            <a:r>
              <a:rPr lang="ru-RU" sz="6600" dirty="0" smtClean="0"/>
              <a:t> за </a:t>
            </a:r>
            <a:r>
              <a:rPr lang="ru-RU" sz="6600" dirty="0" err="1" smtClean="0"/>
              <a:t>увагу</a:t>
            </a:r>
            <a:r>
              <a:rPr lang="ru-RU" sz="6600" dirty="0" smtClean="0"/>
              <a:t>!</a:t>
            </a:r>
            <a:endParaRPr lang="ru-RU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0"/>
            <a:ext cx="8472518" cy="50006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Список </a:t>
            </a:r>
            <a:r>
              <a:rPr lang="ru-RU" sz="2800" dirty="0" err="1" smtClean="0"/>
              <a:t>використаних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</a:t>
            </a:r>
            <a:r>
              <a:rPr lang="uk-UA" sz="2800" dirty="0" smtClean="0"/>
              <a:t> 1.М.М Мусієнко Біологія:підручник для 7 класу. – К.:</a:t>
            </a:r>
            <a:r>
              <a:rPr lang="en-US" sz="2800" dirty="0" smtClean="0"/>
              <a:t> </a:t>
            </a:r>
            <a:r>
              <a:rPr lang="uk-UA" sz="2800" dirty="0" err="1" smtClean="0"/>
              <a:t>Генеза</a:t>
            </a:r>
            <a:r>
              <a:rPr lang="uk-UA" sz="2800" dirty="0" smtClean="0"/>
              <a:t>,2007 </a:t>
            </a:r>
            <a:br>
              <a:rPr lang="uk-UA" sz="2800" dirty="0" smtClean="0"/>
            </a:br>
            <a:r>
              <a:rPr lang="uk-UA" sz="2800" smtClean="0"/>
              <a:t/>
            </a:r>
            <a:br>
              <a:rPr lang="uk-UA" sz="2800" smtClean="0"/>
            </a:br>
            <a:r>
              <a:rPr lang="uk-UA" sz="2800" smtClean="0"/>
              <a:t>2.Інтернет-ресурс: </a:t>
            </a:r>
            <a:r>
              <a:rPr lang="en-US" sz="2800" smtClean="0"/>
              <a:t>http</a:t>
            </a:r>
            <a:r>
              <a:rPr lang="en-US" sz="2800" smtClean="0"/>
              <a:t>://gribnick.org.ua/lishajjniki-simbioz-gribiv-i-vodorostejj.html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Розмноження лишайників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2132856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в</a:t>
            </a:r>
            <a:r>
              <a:rPr lang="uk-UA" sz="1400" dirty="0" smtClean="0"/>
              <a:t>егетативно </a:t>
            </a:r>
            <a:endParaRPr lang="uk-UA" sz="1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1916832"/>
            <a:ext cx="22322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016" y="1844824"/>
            <a:ext cx="27363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6444208" y="2204864"/>
            <a:ext cx="201622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</a:t>
            </a:r>
            <a:r>
              <a:rPr lang="uk-UA" dirty="0" smtClean="0"/>
              <a:t>порами </a:t>
            </a:r>
            <a:endParaRPr lang="uk-UA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187624" y="2708920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95536" y="314096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ч</a:t>
            </a:r>
            <a:r>
              <a:rPr lang="uk-UA" sz="1400" dirty="0" smtClean="0"/>
              <a:t>астинками слані</a:t>
            </a:r>
            <a:endParaRPr lang="uk-UA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7784" y="5229200"/>
            <a:ext cx="201622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р</a:t>
            </a:r>
            <a:r>
              <a:rPr lang="uk-UA" sz="1400" dirty="0" smtClean="0"/>
              <a:t>озносить вітер</a:t>
            </a:r>
            <a:endParaRPr lang="uk-UA" sz="1400" dirty="0"/>
          </a:p>
        </p:txBody>
      </p:sp>
      <p:cxnSp>
        <p:nvCxnSpPr>
          <p:cNvPr id="14" name="Shape 13"/>
          <p:cNvCxnSpPr>
            <a:stCxn id="12" idx="1"/>
            <a:endCxn id="11" idx="2"/>
          </p:cNvCxnSpPr>
          <p:nvPr/>
        </p:nvCxnSpPr>
        <p:spPr>
          <a:xfrm rot="10800000">
            <a:off x="1115616" y="3717032"/>
            <a:ext cx="1512168" cy="1800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2" idx="3"/>
          </p:cNvCxnSpPr>
          <p:nvPr/>
        </p:nvCxnSpPr>
        <p:spPr>
          <a:xfrm flipV="1">
            <a:off x="4644008" y="4797152"/>
            <a:ext cx="1512168" cy="7200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228184" y="4509120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Повинні зустріти клітини водоростей</a:t>
            </a:r>
            <a:endParaRPr lang="uk-UA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668344" y="263691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6156176" y="3284984"/>
            <a:ext cx="100811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гриб</a:t>
            </a:r>
            <a:endParaRPr lang="uk-UA" sz="14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6876256" y="2636912"/>
            <a:ext cx="1440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275856" y="2204864"/>
            <a:ext cx="201622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Скупченням гіфів із клітинами водорості</a:t>
            </a:r>
            <a:endParaRPr lang="uk-UA" sz="12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131840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267744" y="3068960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err="1"/>
              <a:t>с</a:t>
            </a:r>
            <a:r>
              <a:rPr lang="uk-UA" sz="1400" dirty="0" err="1" smtClean="0"/>
              <a:t>оредії</a:t>
            </a:r>
            <a:endParaRPr lang="uk-UA" sz="1400" dirty="0" smtClean="0"/>
          </a:p>
          <a:p>
            <a:pPr algn="ctr"/>
            <a:r>
              <a:rPr lang="uk-UA" sz="1400" dirty="0" smtClean="0"/>
              <a:t>(у підкірковому шарі)</a:t>
            </a:r>
            <a:endParaRPr lang="uk-UA" sz="14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644008" y="278092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211960" y="3140968"/>
            <a:ext cx="13681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і</a:t>
            </a:r>
            <a:r>
              <a:rPr lang="uk-UA" sz="1200" dirty="0" smtClean="0"/>
              <a:t>ридії</a:t>
            </a:r>
          </a:p>
          <a:p>
            <a:pPr algn="ctr"/>
            <a:r>
              <a:rPr lang="uk-UA" sz="1200" dirty="0" smtClean="0"/>
              <a:t>(на поверхні слані)</a:t>
            </a:r>
            <a:endParaRPr lang="uk-UA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5626968" cy="1061864"/>
          </a:xfrm>
        </p:spPr>
        <p:txBody>
          <a:bodyPr/>
          <a:lstStyle/>
          <a:p>
            <a:pPr algn="ctr"/>
            <a:r>
              <a:rPr lang="uk-UA" dirty="0" smtClean="0"/>
              <a:t>Ріст лишайників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916832"/>
            <a:ext cx="252028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повільно</a:t>
            </a:r>
          </a:p>
          <a:p>
            <a:pPr algn="ctr"/>
            <a:r>
              <a:rPr lang="uk-UA" sz="2800" dirty="0" smtClean="0"/>
              <a:t>108 мм за рік</a:t>
            </a:r>
            <a:r>
              <a:rPr lang="uk-UA" sz="1400" dirty="0" smtClean="0"/>
              <a:t> </a:t>
            </a:r>
            <a:endParaRPr lang="uk-UA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3789040"/>
            <a:ext cx="259228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Живуть до 4 тис. років </a:t>
            </a:r>
            <a:endParaRPr lang="uk-UA" sz="2800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92696"/>
            <a:ext cx="3816424" cy="2619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356992"/>
            <a:ext cx="4032448" cy="31030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Лишайники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219256" cy="2121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Ліхенологія (з </a:t>
            </a:r>
            <a:r>
              <a:rPr lang="uk-UA" dirty="0" err="1" smtClean="0"/>
              <a:t>грец</a:t>
            </a:r>
            <a:r>
              <a:rPr lang="uk-UA" dirty="0" smtClean="0"/>
              <a:t>. </a:t>
            </a:r>
            <a:r>
              <a:rPr lang="uk-UA" dirty="0" err="1" smtClean="0"/>
              <a:t>лейхен</a:t>
            </a:r>
            <a:r>
              <a:rPr lang="uk-UA" dirty="0" smtClean="0"/>
              <a:t> – </a:t>
            </a:r>
            <a:r>
              <a:rPr lang="uk-UA" dirty="0" err="1" smtClean="0"/>
              <a:t>“лишайник”</a:t>
            </a:r>
            <a:r>
              <a:rPr lang="uk-UA" dirty="0" smtClean="0"/>
              <a:t>).</a:t>
            </a:r>
          </a:p>
          <a:p>
            <a:pPr algn="ctr"/>
            <a:r>
              <a:rPr lang="uk-UA" dirty="0" smtClean="0"/>
              <a:t>Засновник науки – шведський вчений </a:t>
            </a:r>
            <a:r>
              <a:rPr lang="uk-UA" dirty="0" err="1" smtClean="0"/>
              <a:t>Архаріус</a:t>
            </a:r>
            <a:endParaRPr lang="uk-UA" dirty="0" smtClean="0"/>
          </a:p>
          <a:p>
            <a:pPr algn="ctr"/>
            <a:r>
              <a:rPr lang="uk-UA" dirty="0" smtClean="0"/>
              <a:t>В Україна: А.М. </a:t>
            </a:r>
            <a:r>
              <a:rPr lang="uk-UA" dirty="0" err="1" smtClean="0"/>
              <a:t>Окснер</a:t>
            </a:r>
            <a:r>
              <a:rPr lang="uk-UA" dirty="0" smtClean="0"/>
              <a:t>, А.С. Лазаренко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628800"/>
            <a:ext cx="244827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гіфи гриба</a:t>
            </a:r>
          </a:p>
          <a:p>
            <a:pPr algn="ctr"/>
            <a:endParaRPr lang="uk-UA" dirty="0"/>
          </a:p>
          <a:p>
            <a:pPr algn="ctr"/>
            <a:r>
              <a:rPr lang="uk-UA" dirty="0" smtClean="0"/>
              <a:t>(вбирає воду, мінеральні солі)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1556792"/>
            <a:ext cx="2304256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Клітини водоростей</a:t>
            </a:r>
          </a:p>
          <a:p>
            <a:pPr algn="ctr"/>
            <a:endParaRPr lang="uk-UA" dirty="0"/>
          </a:p>
          <a:p>
            <a:pPr algn="ctr"/>
            <a:r>
              <a:rPr lang="uk-UA" dirty="0" smtClean="0"/>
              <a:t>(синтезує органічні речовини)</a:t>
            </a:r>
            <a:endParaRPr lang="uk-U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 формою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348880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</a:t>
            </a:r>
            <a:r>
              <a:rPr lang="uk-UA" dirty="0" smtClean="0"/>
              <a:t>акипні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509120"/>
            <a:ext cx="31683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/>
              <a:t>л</a:t>
            </a:r>
            <a:r>
              <a:rPr lang="uk-UA" dirty="0" err="1" smtClean="0"/>
              <a:t>истуваті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348880"/>
            <a:ext cx="28803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к</a:t>
            </a:r>
            <a:r>
              <a:rPr lang="uk-UA" dirty="0" smtClean="0"/>
              <a:t>ущисті 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836712"/>
            <a:ext cx="7883153" cy="2506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400" dirty="0" smtClean="0"/>
              <a:t>Живлення: гіфи вбирають воду з мінеральними солями, водорості – утворюють органічні речовини, які іноді використовують гіфи гриба</a:t>
            </a:r>
            <a:endParaRPr lang="uk-UA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3367088"/>
            <a:ext cx="8027169" cy="1934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uk-UA" dirty="0" smtClean="0"/>
          </a:p>
          <a:p>
            <a:pPr algn="ctr"/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Розмноження: вегетативне</a:t>
            </a:r>
            <a:endParaRPr lang="uk-U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43000"/>
            <a:ext cx="8435280" cy="50223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Значення лишайників:</a:t>
            </a:r>
            <a:br>
              <a:rPr lang="uk-UA" dirty="0" smtClean="0"/>
            </a:br>
            <a:r>
              <a:rPr lang="uk-UA" sz="2400" dirty="0" smtClean="0"/>
              <a:t>- поселяються першими у місця не придатних для життя;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активно беруть участь в утворенні родючого шару ґрунту;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є </a:t>
            </a:r>
            <a:r>
              <a:rPr lang="uk-UA" sz="2400" dirty="0" err="1" smtClean="0"/>
              <a:t>біоіндикаторами</a:t>
            </a:r>
            <a:r>
              <a:rPr lang="uk-UA" sz="2400" dirty="0" smtClean="0"/>
              <a:t> стану чистоти повітря;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накопичують у собі цінну речовину – </a:t>
            </a:r>
            <a:r>
              <a:rPr lang="uk-UA" sz="2400" dirty="0" err="1" smtClean="0"/>
              <a:t>ліхенін</a:t>
            </a:r>
            <a:r>
              <a:rPr lang="uk-UA" sz="2400" dirty="0" smtClean="0"/>
              <a:t>;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ягель є основним кормом для північних оленів.</a:t>
            </a:r>
            <a:br>
              <a:rPr lang="uk-UA" sz="2400" dirty="0" smtClean="0"/>
            </a:b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15816" y="3501008"/>
            <a:ext cx="28083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/>
              <a:t>г</a:t>
            </a:r>
            <a:r>
              <a:rPr lang="uk-UA" dirty="0" err="1" smtClean="0"/>
              <a:t>риб+водорість</a:t>
            </a:r>
            <a:endParaRPr lang="uk-UA" dirty="0"/>
          </a:p>
        </p:txBody>
      </p:sp>
      <p:cxnSp>
        <p:nvCxnSpPr>
          <p:cNvPr id="5" name="Прямая со стрелкой 4"/>
          <p:cNvCxnSpPr>
            <a:stCxn id="3" idx="0"/>
          </p:cNvCxnSpPr>
          <p:nvPr/>
        </p:nvCxnSpPr>
        <p:spPr>
          <a:xfrm flipV="1">
            <a:off x="4319972" y="3212976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923928" y="2996952"/>
            <a:ext cx="115212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слань</a:t>
            </a:r>
            <a:endParaRPr lang="uk-UA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267744" y="1412776"/>
            <a:ext cx="180020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1403648" y="90872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Кущисті </a:t>
            </a:r>
          </a:p>
          <a:p>
            <a:pPr algn="ctr"/>
            <a:r>
              <a:rPr lang="uk-UA" dirty="0" smtClean="0"/>
              <a:t>5%</a:t>
            </a:r>
            <a:endParaRPr lang="uk-UA" dirty="0"/>
          </a:p>
        </p:txBody>
      </p:sp>
      <p:cxnSp>
        <p:nvCxnSpPr>
          <p:cNvPr id="12" name="Прямая со стрелкой 11"/>
          <p:cNvCxnSpPr>
            <a:stCxn id="6" idx="0"/>
          </p:cNvCxnSpPr>
          <p:nvPr/>
        </p:nvCxnSpPr>
        <p:spPr>
          <a:xfrm flipH="1" flipV="1">
            <a:off x="4427984" y="1412776"/>
            <a:ext cx="720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779912" y="980728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Накипні 80%</a:t>
            </a:r>
            <a:endParaRPr lang="uk-UA" sz="1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4211960" y="38610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419872" y="4221088"/>
            <a:ext cx="18002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ліхенологія</a:t>
            </a:r>
            <a:endParaRPr lang="uk-UA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283968" y="45811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419872" y="5013176"/>
            <a:ext cx="18002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ґрунтоутворення</a:t>
            </a:r>
            <a:endParaRPr lang="uk-UA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4788024" y="1556792"/>
            <a:ext cx="100811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5724128" y="98072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Листуваті</a:t>
            </a:r>
            <a:endParaRPr lang="uk-UA" sz="1400" dirty="0" smtClean="0"/>
          </a:p>
          <a:p>
            <a:pPr algn="ctr"/>
            <a:r>
              <a:rPr lang="uk-UA" sz="1400" dirty="0" smtClean="0"/>
              <a:t>15 %</a:t>
            </a:r>
            <a:endParaRPr lang="uk-UA" sz="14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5292080" y="2564904"/>
            <a:ext cx="1584176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6804248" y="1988840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Повільно довгожителі</a:t>
            </a:r>
            <a:endParaRPr lang="uk-UA" sz="1400" dirty="0"/>
          </a:p>
        </p:txBody>
      </p:sp>
      <p:cxnSp>
        <p:nvCxnSpPr>
          <p:cNvPr id="30" name="Прямая со стрелкой 29"/>
          <p:cNvCxnSpPr>
            <a:endCxn id="32" idx="1"/>
          </p:cNvCxnSpPr>
          <p:nvPr/>
        </p:nvCxnSpPr>
        <p:spPr>
          <a:xfrm flipV="1">
            <a:off x="5724128" y="3320988"/>
            <a:ext cx="115212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6876256" y="306896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</a:t>
            </a:r>
            <a:r>
              <a:rPr lang="uk-UA" dirty="0" smtClean="0"/>
              <a:t>рганічні речовини</a:t>
            </a:r>
            <a:endParaRPr lang="uk-UA" dirty="0"/>
          </a:p>
        </p:txBody>
      </p:sp>
      <p:cxnSp>
        <p:nvCxnSpPr>
          <p:cNvPr id="35" name="Прямая со стрелкой 34"/>
          <p:cNvCxnSpPr>
            <a:stCxn id="16" idx="3"/>
          </p:cNvCxnSpPr>
          <p:nvPr/>
        </p:nvCxnSpPr>
        <p:spPr>
          <a:xfrm>
            <a:off x="5220072" y="4401108"/>
            <a:ext cx="144016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6732240" y="4293096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біоіндикатори</a:t>
            </a:r>
            <a:endParaRPr lang="uk-UA" sz="1400" dirty="0"/>
          </a:p>
        </p:txBody>
      </p:sp>
      <p:cxnSp>
        <p:nvCxnSpPr>
          <p:cNvPr id="38" name="Прямая со стрелкой 37"/>
          <p:cNvCxnSpPr>
            <a:stCxn id="16" idx="3"/>
          </p:cNvCxnSpPr>
          <p:nvPr/>
        </p:nvCxnSpPr>
        <p:spPr>
          <a:xfrm>
            <a:off x="5220072" y="4401108"/>
            <a:ext cx="1008112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6300192" y="508518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кормові</a:t>
            </a:r>
            <a:endParaRPr lang="uk-UA" sz="14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2555776" y="458112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1691680" y="508518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їстивні</a:t>
            </a:r>
            <a:endParaRPr lang="uk-UA" dirty="0"/>
          </a:p>
        </p:txBody>
      </p:sp>
      <p:cxnSp>
        <p:nvCxnSpPr>
          <p:cNvPr id="44" name="Прямая со стрелкой 43"/>
          <p:cNvCxnSpPr>
            <a:stCxn id="16" idx="1"/>
          </p:cNvCxnSpPr>
          <p:nvPr/>
        </p:nvCxnSpPr>
        <p:spPr>
          <a:xfrm flipH="1" flipV="1">
            <a:off x="2483768" y="4293096"/>
            <a:ext cx="93610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899592" y="4005064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бактерицидні</a:t>
            </a:r>
            <a:endParaRPr lang="uk-UA" sz="1400" dirty="0"/>
          </a:p>
        </p:txBody>
      </p:sp>
      <p:cxnSp>
        <p:nvCxnSpPr>
          <p:cNvPr id="47" name="Прямая со стрелкой 46"/>
          <p:cNvCxnSpPr>
            <a:stCxn id="3" idx="1"/>
          </p:cNvCxnSpPr>
          <p:nvPr/>
        </p:nvCxnSpPr>
        <p:spPr>
          <a:xfrm flipH="1" flipV="1">
            <a:off x="2267744" y="3573016"/>
            <a:ext cx="64807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611560" y="314096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Мінеральні  солі, вода</a:t>
            </a:r>
            <a:endParaRPr lang="uk-UA" sz="1400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 flipH="1" flipV="1">
            <a:off x="2267744" y="2636912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755576" y="2204864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Вегетативне, спорами</a:t>
            </a:r>
            <a:endParaRPr lang="uk-UA" sz="1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живлення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988840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автотрофне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1988840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гетеротрофне</a:t>
            </a:r>
            <a:endParaRPr lang="uk-UA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79712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971600" y="2924944"/>
            <a:ext cx="237626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Водорості </a:t>
            </a:r>
          </a:p>
          <a:p>
            <a:pPr algn="ctr"/>
            <a:r>
              <a:rPr lang="uk-UA" sz="2400" dirty="0"/>
              <a:t>с</a:t>
            </a:r>
            <a:r>
              <a:rPr lang="uk-UA" sz="2400" dirty="0" smtClean="0"/>
              <a:t>интезують органічні речовини</a:t>
            </a:r>
            <a:endParaRPr lang="uk-UA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87625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724128" y="3140968"/>
            <a:ext cx="244827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Гриб </a:t>
            </a:r>
          </a:p>
          <a:p>
            <a:pPr algn="ctr"/>
            <a:r>
              <a:rPr lang="uk-UA" sz="2400" dirty="0"/>
              <a:t>в</a:t>
            </a:r>
            <a:r>
              <a:rPr lang="uk-UA" sz="2400" dirty="0" smtClean="0"/>
              <a:t>бирає воду і мінеральні солі</a:t>
            </a:r>
            <a:endParaRPr lang="uk-UA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</TotalTime>
  <Words>181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ЛИШАЙНИКИ</vt:lpstr>
      <vt:lpstr>Розмноження лишайників</vt:lpstr>
      <vt:lpstr>Ріст лишайників</vt:lpstr>
      <vt:lpstr>Лишайники</vt:lpstr>
      <vt:lpstr>За формою</vt:lpstr>
      <vt:lpstr>Живлення: гіфи вбирають воду з мінеральними солями, водорості – утворюють органічні речовини, які іноді використовують гіфи гриба</vt:lpstr>
      <vt:lpstr>Значення лишайників: - поселяються першими у місця не придатних для життя;  - активно беруть участь в утворенні родючого шару ґрунту;  - є біоіндикаторами стану чистоти повітря;  - накопичують у собі цінну речовину – ліхенін;  - ягель є основним кормом для північних оленів.   </vt:lpstr>
      <vt:lpstr>Слайд 8</vt:lpstr>
      <vt:lpstr>живлення</vt:lpstr>
      <vt:lpstr>Слайд 10</vt:lpstr>
      <vt:lpstr>Список використаних джерел:  1. 1.М.М Мусієнко Біологія:підручник для 7 класу. – К.: Генеза,2007   2.Інтернет-ресурс: http://gribnick.org.ua/lishajjniki-simbioz-gribiv-i-vodorostejj.html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ЛИШАЙНИКИ</dc:title>
  <dc:creator>Мандюк</dc:creator>
  <cp:lastModifiedBy>Лида</cp:lastModifiedBy>
  <cp:revision>9</cp:revision>
  <dcterms:created xsi:type="dcterms:W3CDTF">2015-02-08T18:43:09Z</dcterms:created>
  <dcterms:modified xsi:type="dcterms:W3CDTF">2015-02-13T06:47:45Z</dcterms:modified>
</cp:coreProperties>
</file>