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78676E69-4722-4643-BADA-4FE621031BDB}" type="datetimeFigureOut">
              <a:rPr lang="uk-UA" smtClean="0"/>
              <a:pPr/>
              <a:t>13.02.2015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uk-UA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85DE7446-2CB8-4659-8FFC-ABAFB0567C0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76E69-4722-4643-BADA-4FE621031BDB}" type="datetimeFigureOut">
              <a:rPr lang="uk-UA" smtClean="0"/>
              <a:pPr/>
              <a:t>13.02.2015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E7446-2CB8-4659-8FFC-ABAFB0567C0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76E69-4722-4643-BADA-4FE621031BDB}" type="datetimeFigureOut">
              <a:rPr lang="uk-UA" smtClean="0"/>
              <a:pPr/>
              <a:t>13.02.2015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E7446-2CB8-4659-8FFC-ABAFB0567C0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76E69-4722-4643-BADA-4FE621031BDB}" type="datetimeFigureOut">
              <a:rPr lang="uk-UA" smtClean="0"/>
              <a:pPr/>
              <a:t>13.02.2015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E7446-2CB8-4659-8FFC-ABAFB0567C0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76E69-4722-4643-BADA-4FE621031BDB}" type="datetimeFigureOut">
              <a:rPr lang="uk-UA" smtClean="0"/>
              <a:pPr/>
              <a:t>13.02.2015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E7446-2CB8-4659-8FFC-ABAFB0567C0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76E69-4722-4643-BADA-4FE621031BDB}" type="datetimeFigureOut">
              <a:rPr lang="uk-UA" smtClean="0"/>
              <a:pPr/>
              <a:t>13.02.2015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E7446-2CB8-4659-8FFC-ABAFB0567C0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8676E69-4722-4643-BADA-4FE621031BDB}" type="datetimeFigureOut">
              <a:rPr lang="uk-UA" smtClean="0"/>
              <a:pPr/>
              <a:t>13.02.2015</a:t>
            </a:fld>
            <a:endParaRPr lang="uk-UA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5DE7446-2CB8-4659-8FFC-ABAFB0567C0C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78676E69-4722-4643-BADA-4FE621031BDB}" type="datetimeFigureOut">
              <a:rPr lang="uk-UA" smtClean="0"/>
              <a:pPr/>
              <a:t>13.02.2015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85DE7446-2CB8-4659-8FFC-ABAFB0567C0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76E69-4722-4643-BADA-4FE621031BDB}" type="datetimeFigureOut">
              <a:rPr lang="uk-UA" smtClean="0"/>
              <a:pPr/>
              <a:t>13.02.2015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E7446-2CB8-4659-8FFC-ABAFB0567C0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76E69-4722-4643-BADA-4FE621031BDB}" type="datetimeFigureOut">
              <a:rPr lang="uk-UA" smtClean="0"/>
              <a:pPr/>
              <a:t>13.02.2015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E7446-2CB8-4659-8FFC-ABAFB0567C0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76E69-4722-4643-BADA-4FE621031BDB}" type="datetimeFigureOut">
              <a:rPr lang="uk-UA" smtClean="0"/>
              <a:pPr/>
              <a:t>13.02.2015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E7446-2CB8-4659-8FFC-ABAFB0567C0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78676E69-4722-4643-BADA-4FE621031BDB}" type="datetimeFigureOut">
              <a:rPr lang="uk-UA" smtClean="0"/>
              <a:pPr/>
              <a:t>13.02.2015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uk-UA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85DE7446-2CB8-4659-8FFC-ABAFB0567C0C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uk-UA" dirty="0" smtClean="0"/>
              <a:t>ЛИШАЙНИКИ</a:t>
            </a:r>
            <a:endParaRPr lang="uk-UA" dirty="0"/>
          </a:p>
        </p:txBody>
      </p:sp>
      <p:pic>
        <p:nvPicPr>
          <p:cNvPr id="6" name="Рисунок 5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36096" y="2636912"/>
            <a:ext cx="2952328" cy="3362374"/>
          </a:xfrm>
          <a:prstGeom prst="rect">
            <a:avLst/>
          </a:prstGeom>
        </p:spPr>
      </p:pic>
      <p:sp>
        <p:nvSpPr>
          <p:cNvPr id="7" name="Скругленный прямоугольник 6"/>
          <p:cNvSpPr/>
          <p:nvPr/>
        </p:nvSpPr>
        <p:spPr>
          <a:xfrm>
            <a:off x="1142976" y="2786058"/>
            <a:ext cx="3571900" cy="30003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dirty="0" err="1" smtClean="0"/>
              <a:t>Боднюк</a:t>
            </a:r>
            <a:r>
              <a:rPr lang="uk-UA" dirty="0" smtClean="0"/>
              <a:t> Людмила Іванівна </a:t>
            </a:r>
          </a:p>
          <a:p>
            <a:r>
              <a:rPr lang="uk-UA" dirty="0" smtClean="0"/>
              <a:t>учитель біології</a:t>
            </a:r>
          </a:p>
          <a:p>
            <a:r>
              <a:rPr lang="uk-UA" dirty="0" err="1" smtClean="0"/>
              <a:t>Подібнянської</a:t>
            </a:r>
            <a:r>
              <a:rPr lang="uk-UA" dirty="0" smtClean="0"/>
              <a:t> ЗОШ І-ІІІ ступенів </a:t>
            </a:r>
          </a:p>
          <a:p>
            <a:r>
              <a:rPr lang="uk-UA" dirty="0" err="1" smtClean="0"/>
              <a:t>Маньківської</a:t>
            </a:r>
            <a:r>
              <a:rPr lang="uk-UA" dirty="0" smtClean="0"/>
              <a:t> районної ради</a:t>
            </a:r>
          </a:p>
          <a:p>
            <a:r>
              <a:rPr lang="uk-UA" dirty="0" smtClean="0"/>
              <a:t>Черкаської області</a:t>
            </a:r>
            <a:endParaRPr lang="ru-RU" dirty="0" smtClean="0"/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214414" y="2500306"/>
            <a:ext cx="7358114" cy="22145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dirty="0" err="1" smtClean="0"/>
              <a:t>Дякую</a:t>
            </a:r>
            <a:r>
              <a:rPr lang="ru-RU" sz="6600" dirty="0" smtClean="0"/>
              <a:t> за </a:t>
            </a:r>
            <a:r>
              <a:rPr lang="ru-RU" sz="6600" dirty="0" err="1" smtClean="0"/>
              <a:t>увагу</a:t>
            </a:r>
            <a:r>
              <a:rPr lang="ru-RU" sz="6600" dirty="0" smtClean="0"/>
              <a:t>!</a:t>
            </a:r>
            <a:endParaRPr lang="ru-RU" sz="6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1143000"/>
            <a:ext cx="8472518" cy="5000644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Список </a:t>
            </a:r>
            <a:r>
              <a:rPr lang="ru-RU" sz="2800" dirty="0" err="1" smtClean="0"/>
              <a:t>використаних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джерел</a:t>
            </a:r>
            <a:r>
              <a:rPr lang="ru-RU" sz="2800" dirty="0" smtClean="0"/>
              <a:t>:</a:t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1.</a:t>
            </a:r>
            <a:r>
              <a:rPr lang="uk-UA" sz="2800" dirty="0" smtClean="0"/>
              <a:t> 1.М.М Мусієнко Біологія:підручник для 7 класу. – К.:</a:t>
            </a:r>
            <a:r>
              <a:rPr lang="en-US" sz="2800" dirty="0" smtClean="0"/>
              <a:t> </a:t>
            </a:r>
            <a:r>
              <a:rPr lang="uk-UA" sz="2800" dirty="0" err="1" smtClean="0"/>
              <a:t>Генеза</a:t>
            </a:r>
            <a:r>
              <a:rPr lang="uk-UA" sz="2800" dirty="0" smtClean="0"/>
              <a:t>,2007 </a:t>
            </a:r>
            <a:br>
              <a:rPr lang="uk-UA" sz="2800" dirty="0" smtClean="0"/>
            </a:br>
            <a:r>
              <a:rPr lang="uk-UA" sz="2800" smtClean="0"/>
              <a:t/>
            </a:r>
            <a:br>
              <a:rPr lang="uk-UA" sz="2800" smtClean="0"/>
            </a:br>
            <a:r>
              <a:rPr lang="uk-UA" sz="2800" smtClean="0"/>
              <a:t>2.Інтернет-ресурс: </a:t>
            </a:r>
            <a:r>
              <a:rPr lang="en-US" sz="2800" smtClean="0"/>
              <a:t>http</a:t>
            </a:r>
            <a:r>
              <a:rPr lang="en-US" sz="2800" smtClean="0"/>
              <a:t>://gribnick.org.ua/lishajjniki-simbioz-gribiv-i-vodorostejj.html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Розмноження лишайників</a:t>
            </a:r>
            <a:endParaRPr lang="uk-UA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899592" y="2132856"/>
            <a:ext cx="1440160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dirty="0"/>
              <a:t>в</a:t>
            </a:r>
            <a:r>
              <a:rPr lang="uk-UA" sz="1400" dirty="0" smtClean="0"/>
              <a:t>егетативно </a:t>
            </a:r>
            <a:endParaRPr lang="uk-UA" sz="1400" dirty="0"/>
          </a:p>
        </p:txBody>
      </p:sp>
      <p:cxnSp>
        <p:nvCxnSpPr>
          <p:cNvPr id="5" name="Прямая со стрелкой 4"/>
          <p:cNvCxnSpPr/>
          <p:nvPr/>
        </p:nvCxnSpPr>
        <p:spPr>
          <a:xfrm flipH="1">
            <a:off x="1835696" y="1916832"/>
            <a:ext cx="2232248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4716016" y="1844824"/>
            <a:ext cx="2736304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Скругленный прямоугольник 7"/>
          <p:cNvSpPr/>
          <p:nvPr/>
        </p:nvSpPr>
        <p:spPr>
          <a:xfrm>
            <a:off x="6444208" y="2204864"/>
            <a:ext cx="2016224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с</a:t>
            </a:r>
            <a:r>
              <a:rPr lang="uk-UA" dirty="0" smtClean="0"/>
              <a:t>порами </a:t>
            </a:r>
            <a:endParaRPr lang="uk-UA" dirty="0"/>
          </a:p>
        </p:txBody>
      </p:sp>
      <p:cxnSp>
        <p:nvCxnSpPr>
          <p:cNvPr id="10" name="Прямая со стрелкой 9"/>
          <p:cNvCxnSpPr/>
          <p:nvPr/>
        </p:nvCxnSpPr>
        <p:spPr>
          <a:xfrm flipH="1">
            <a:off x="1187624" y="2708920"/>
            <a:ext cx="144016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Скругленный прямоугольник 10"/>
          <p:cNvSpPr/>
          <p:nvPr/>
        </p:nvSpPr>
        <p:spPr>
          <a:xfrm>
            <a:off x="395536" y="3140968"/>
            <a:ext cx="1440160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dirty="0"/>
              <a:t>ч</a:t>
            </a:r>
            <a:r>
              <a:rPr lang="uk-UA" sz="1400" dirty="0" smtClean="0"/>
              <a:t>астинками слані</a:t>
            </a:r>
            <a:endParaRPr lang="uk-UA" sz="1400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627784" y="5229200"/>
            <a:ext cx="2016224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dirty="0"/>
              <a:t>р</a:t>
            </a:r>
            <a:r>
              <a:rPr lang="uk-UA" sz="1400" dirty="0" smtClean="0"/>
              <a:t>озносить вітер</a:t>
            </a:r>
            <a:endParaRPr lang="uk-UA" sz="1400" dirty="0"/>
          </a:p>
        </p:txBody>
      </p:sp>
      <p:cxnSp>
        <p:nvCxnSpPr>
          <p:cNvPr id="14" name="Shape 13"/>
          <p:cNvCxnSpPr>
            <a:stCxn id="12" idx="1"/>
            <a:endCxn id="11" idx="2"/>
          </p:cNvCxnSpPr>
          <p:nvPr/>
        </p:nvCxnSpPr>
        <p:spPr>
          <a:xfrm rot="10800000">
            <a:off x="1115616" y="3717032"/>
            <a:ext cx="1512168" cy="18002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Соединительная линия уступом 15"/>
          <p:cNvCxnSpPr>
            <a:stCxn id="12" idx="3"/>
          </p:cNvCxnSpPr>
          <p:nvPr/>
        </p:nvCxnSpPr>
        <p:spPr>
          <a:xfrm flipV="1">
            <a:off x="4644008" y="4797152"/>
            <a:ext cx="1512168" cy="72008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Скругленный прямоугольник 16"/>
          <p:cNvSpPr/>
          <p:nvPr/>
        </p:nvSpPr>
        <p:spPr>
          <a:xfrm>
            <a:off x="6228184" y="4509120"/>
            <a:ext cx="1944216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dirty="0" smtClean="0"/>
              <a:t>Повинні зустріти клітини водоростей</a:t>
            </a:r>
            <a:endParaRPr lang="uk-UA" sz="1400" dirty="0"/>
          </a:p>
        </p:txBody>
      </p:sp>
      <p:cxnSp>
        <p:nvCxnSpPr>
          <p:cNvPr id="21" name="Прямая со стрелкой 20"/>
          <p:cNvCxnSpPr/>
          <p:nvPr/>
        </p:nvCxnSpPr>
        <p:spPr>
          <a:xfrm>
            <a:off x="7668344" y="2636912"/>
            <a:ext cx="0" cy="18722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Скругленный прямоугольник 21"/>
          <p:cNvSpPr/>
          <p:nvPr/>
        </p:nvSpPr>
        <p:spPr>
          <a:xfrm>
            <a:off x="6156176" y="3284984"/>
            <a:ext cx="1008112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dirty="0" smtClean="0"/>
              <a:t>гриб</a:t>
            </a:r>
            <a:endParaRPr lang="uk-UA" sz="1400" dirty="0"/>
          </a:p>
        </p:txBody>
      </p:sp>
      <p:cxnSp>
        <p:nvCxnSpPr>
          <p:cNvPr id="24" name="Прямая со стрелкой 23"/>
          <p:cNvCxnSpPr/>
          <p:nvPr/>
        </p:nvCxnSpPr>
        <p:spPr>
          <a:xfrm flipV="1">
            <a:off x="6876256" y="2636912"/>
            <a:ext cx="144016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Скругленный прямоугольник 24"/>
          <p:cNvSpPr/>
          <p:nvPr/>
        </p:nvSpPr>
        <p:spPr>
          <a:xfrm>
            <a:off x="3275856" y="2204864"/>
            <a:ext cx="2016224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200" dirty="0" smtClean="0"/>
              <a:t>Скупченням гіфів із клітинами водорості</a:t>
            </a:r>
            <a:endParaRPr lang="uk-UA" sz="1200" dirty="0"/>
          </a:p>
        </p:txBody>
      </p:sp>
      <p:cxnSp>
        <p:nvCxnSpPr>
          <p:cNvPr id="27" name="Прямая со стрелкой 26"/>
          <p:cNvCxnSpPr/>
          <p:nvPr/>
        </p:nvCxnSpPr>
        <p:spPr>
          <a:xfrm flipH="1">
            <a:off x="3131840" y="2780928"/>
            <a:ext cx="504056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Скругленный прямоугольник 27"/>
          <p:cNvSpPr/>
          <p:nvPr/>
        </p:nvSpPr>
        <p:spPr>
          <a:xfrm>
            <a:off x="2267744" y="3068960"/>
            <a:ext cx="1296144" cy="12241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dirty="0" err="1"/>
              <a:t>с</a:t>
            </a:r>
            <a:r>
              <a:rPr lang="uk-UA" sz="1400" dirty="0" err="1" smtClean="0"/>
              <a:t>оредії</a:t>
            </a:r>
            <a:endParaRPr lang="uk-UA" sz="1400" dirty="0" smtClean="0"/>
          </a:p>
          <a:p>
            <a:pPr algn="ctr"/>
            <a:r>
              <a:rPr lang="uk-UA" sz="1400" dirty="0" smtClean="0"/>
              <a:t>(у підкірковому шарі)</a:t>
            </a:r>
            <a:endParaRPr lang="uk-UA" sz="1400" dirty="0"/>
          </a:p>
        </p:txBody>
      </p:sp>
      <p:cxnSp>
        <p:nvCxnSpPr>
          <p:cNvPr id="30" name="Прямая со стрелкой 29"/>
          <p:cNvCxnSpPr/>
          <p:nvPr/>
        </p:nvCxnSpPr>
        <p:spPr>
          <a:xfrm>
            <a:off x="4644008" y="2780928"/>
            <a:ext cx="36004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Скругленный прямоугольник 30"/>
          <p:cNvSpPr/>
          <p:nvPr/>
        </p:nvSpPr>
        <p:spPr>
          <a:xfrm>
            <a:off x="4211960" y="3140968"/>
            <a:ext cx="1368152" cy="12961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200" dirty="0"/>
              <a:t>і</a:t>
            </a:r>
            <a:r>
              <a:rPr lang="uk-UA" sz="1200" dirty="0" smtClean="0"/>
              <a:t>ридії</a:t>
            </a:r>
          </a:p>
          <a:p>
            <a:pPr algn="ctr"/>
            <a:r>
              <a:rPr lang="uk-UA" sz="1200" dirty="0" smtClean="0"/>
              <a:t>(на поверхні слані)</a:t>
            </a:r>
            <a:endParaRPr lang="uk-UA" sz="12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692696"/>
            <a:ext cx="5626968" cy="1061864"/>
          </a:xfrm>
        </p:spPr>
        <p:txBody>
          <a:bodyPr/>
          <a:lstStyle/>
          <a:p>
            <a:pPr algn="ctr"/>
            <a:r>
              <a:rPr lang="uk-UA" dirty="0" smtClean="0"/>
              <a:t>Ріст лишайників</a:t>
            </a:r>
            <a:endParaRPr lang="uk-UA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827584" y="1916832"/>
            <a:ext cx="2520280" cy="14401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 smtClean="0"/>
              <a:t>повільно</a:t>
            </a:r>
          </a:p>
          <a:p>
            <a:pPr algn="ctr"/>
            <a:r>
              <a:rPr lang="uk-UA" sz="2800" dirty="0" smtClean="0"/>
              <a:t>108 мм за рік</a:t>
            </a:r>
            <a:r>
              <a:rPr lang="uk-UA" sz="1400" dirty="0" smtClean="0"/>
              <a:t> </a:t>
            </a:r>
            <a:endParaRPr lang="uk-UA" sz="14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83568" y="3789040"/>
            <a:ext cx="2592288" cy="17281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 smtClean="0"/>
              <a:t>Живуть до 4 тис. років </a:t>
            </a:r>
            <a:endParaRPr lang="uk-UA" sz="2800" dirty="0"/>
          </a:p>
        </p:txBody>
      </p:sp>
      <p:pic>
        <p:nvPicPr>
          <p:cNvPr id="7" name="Рисунок 6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48064" y="692696"/>
            <a:ext cx="3816424" cy="261939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8" name="Рисунок 7" descr="imag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95936" y="3356992"/>
            <a:ext cx="4032448" cy="310309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188640"/>
            <a:ext cx="8458200" cy="1470025"/>
          </a:xfrm>
        </p:spPr>
        <p:txBody>
          <a:bodyPr>
            <a:normAutofit/>
          </a:bodyPr>
          <a:lstStyle/>
          <a:p>
            <a:pPr algn="ctr"/>
            <a:r>
              <a:rPr lang="uk-UA" dirty="0" smtClean="0"/>
              <a:t>Лишайники</a:t>
            </a:r>
            <a:endParaRPr lang="uk-UA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8219256" cy="212135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uk-UA" dirty="0" smtClean="0"/>
              <a:t>Ліхенологія (з </a:t>
            </a:r>
            <a:r>
              <a:rPr lang="uk-UA" dirty="0" err="1" smtClean="0"/>
              <a:t>грец</a:t>
            </a:r>
            <a:r>
              <a:rPr lang="uk-UA" dirty="0" smtClean="0"/>
              <a:t>. </a:t>
            </a:r>
            <a:r>
              <a:rPr lang="uk-UA" dirty="0" err="1" smtClean="0"/>
              <a:t>лейхен</a:t>
            </a:r>
            <a:r>
              <a:rPr lang="uk-UA" dirty="0" smtClean="0"/>
              <a:t> – </a:t>
            </a:r>
            <a:r>
              <a:rPr lang="uk-UA" dirty="0" err="1" smtClean="0"/>
              <a:t>“лишайник”</a:t>
            </a:r>
            <a:r>
              <a:rPr lang="uk-UA" dirty="0" smtClean="0"/>
              <a:t>).</a:t>
            </a:r>
          </a:p>
          <a:p>
            <a:pPr algn="ctr"/>
            <a:r>
              <a:rPr lang="uk-UA" dirty="0" smtClean="0"/>
              <a:t>Засновник науки – шведський вчений </a:t>
            </a:r>
            <a:r>
              <a:rPr lang="uk-UA" dirty="0" err="1" smtClean="0"/>
              <a:t>Архаріус</a:t>
            </a:r>
            <a:endParaRPr lang="uk-UA" dirty="0" smtClean="0"/>
          </a:p>
          <a:p>
            <a:pPr algn="ctr"/>
            <a:r>
              <a:rPr lang="uk-UA" dirty="0" smtClean="0"/>
              <a:t>В Україна: А.М. </a:t>
            </a:r>
            <a:r>
              <a:rPr lang="uk-UA" dirty="0" err="1" smtClean="0"/>
              <a:t>Окснер</a:t>
            </a:r>
            <a:r>
              <a:rPr lang="uk-UA" dirty="0" smtClean="0"/>
              <a:t>, А.С. Лазаренко</a:t>
            </a:r>
            <a:endParaRPr lang="uk-UA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539552" y="1628800"/>
            <a:ext cx="2448272" cy="18722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гіфи гриба</a:t>
            </a:r>
          </a:p>
          <a:p>
            <a:pPr algn="ctr"/>
            <a:endParaRPr lang="uk-UA" dirty="0"/>
          </a:p>
          <a:p>
            <a:pPr algn="ctr"/>
            <a:r>
              <a:rPr lang="uk-UA" dirty="0" smtClean="0"/>
              <a:t>(вбирає воду, мінеральні солі)</a:t>
            </a:r>
            <a:endParaRPr lang="uk-UA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580112" y="1556792"/>
            <a:ext cx="2304256" cy="19442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Клітини водоростей</a:t>
            </a:r>
          </a:p>
          <a:p>
            <a:pPr algn="ctr"/>
            <a:endParaRPr lang="uk-UA" dirty="0"/>
          </a:p>
          <a:p>
            <a:pPr algn="ctr"/>
            <a:r>
              <a:rPr lang="uk-UA" dirty="0" smtClean="0"/>
              <a:t>(синтезує органічні речовини)</a:t>
            </a:r>
            <a:endParaRPr lang="uk-UA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За формою</a:t>
            </a:r>
            <a:endParaRPr lang="uk-UA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83568" y="2348880"/>
            <a:ext cx="280831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н</a:t>
            </a:r>
            <a:r>
              <a:rPr lang="uk-UA" dirty="0" smtClean="0"/>
              <a:t>акипні </a:t>
            </a:r>
            <a:endParaRPr lang="uk-UA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059832" y="4509120"/>
            <a:ext cx="3168352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err="1"/>
              <a:t>л</a:t>
            </a:r>
            <a:r>
              <a:rPr lang="uk-UA" dirty="0" err="1" smtClean="0"/>
              <a:t>истуваті</a:t>
            </a:r>
            <a:r>
              <a:rPr lang="uk-UA" dirty="0" smtClean="0"/>
              <a:t> </a:t>
            </a:r>
            <a:endParaRPr lang="uk-UA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436096" y="2348880"/>
            <a:ext cx="2880320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к</a:t>
            </a:r>
            <a:r>
              <a:rPr lang="uk-UA" dirty="0" smtClean="0"/>
              <a:t>ущисті </a:t>
            </a:r>
            <a:endParaRPr lang="uk-UA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611560" y="836712"/>
            <a:ext cx="7883153" cy="2506563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uk-UA" sz="2400" dirty="0" smtClean="0"/>
              <a:t>Живлення: гіфи вбирають воду з мінеральними солями, водорості – утворюють органічні речовини, які іноді використовують гіфи гриба</a:t>
            </a:r>
            <a:endParaRPr lang="uk-UA" sz="2400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467544" y="3367088"/>
            <a:ext cx="8027169" cy="193412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endParaRPr lang="uk-UA" dirty="0" smtClean="0"/>
          </a:p>
          <a:p>
            <a:pPr algn="ctr"/>
            <a:r>
              <a:rPr lang="uk-UA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Розмноження: вегетативне</a:t>
            </a:r>
            <a:endParaRPr lang="uk-UA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1520" y="1143000"/>
            <a:ext cx="8435280" cy="5022304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Значення лишайників:</a:t>
            </a:r>
            <a:br>
              <a:rPr lang="uk-UA" dirty="0" smtClean="0"/>
            </a:br>
            <a:r>
              <a:rPr lang="uk-UA" sz="2400" dirty="0" smtClean="0"/>
              <a:t>- поселяються першими у місця не придатних для життя;</a:t>
            </a:r>
            <a:br>
              <a:rPr lang="uk-UA" sz="2400" dirty="0" smtClean="0"/>
            </a:br>
            <a:r>
              <a:rPr lang="uk-UA" sz="2400" dirty="0" smtClean="0"/>
              <a:t/>
            </a:r>
            <a:br>
              <a:rPr lang="uk-UA" sz="2400" dirty="0" smtClean="0"/>
            </a:br>
            <a:r>
              <a:rPr lang="uk-UA" sz="2400" dirty="0" smtClean="0"/>
              <a:t>- активно беруть участь в утворенні родючого шару ґрунту;</a:t>
            </a:r>
            <a:br>
              <a:rPr lang="uk-UA" sz="2400" dirty="0" smtClean="0"/>
            </a:br>
            <a:r>
              <a:rPr lang="uk-UA" sz="2400" dirty="0" smtClean="0"/>
              <a:t/>
            </a:r>
            <a:br>
              <a:rPr lang="uk-UA" sz="2400" dirty="0" smtClean="0"/>
            </a:br>
            <a:r>
              <a:rPr lang="uk-UA" sz="2400" dirty="0" smtClean="0"/>
              <a:t>- є </a:t>
            </a:r>
            <a:r>
              <a:rPr lang="uk-UA" sz="2400" dirty="0" err="1" smtClean="0"/>
              <a:t>біоіндикаторами</a:t>
            </a:r>
            <a:r>
              <a:rPr lang="uk-UA" sz="2400" dirty="0" smtClean="0"/>
              <a:t> стану чистоти повітря;</a:t>
            </a:r>
            <a:br>
              <a:rPr lang="uk-UA" sz="2400" dirty="0" smtClean="0"/>
            </a:br>
            <a:r>
              <a:rPr lang="uk-UA" sz="2400" dirty="0" smtClean="0"/>
              <a:t/>
            </a:r>
            <a:br>
              <a:rPr lang="uk-UA" sz="2400" dirty="0" smtClean="0"/>
            </a:br>
            <a:r>
              <a:rPr lang="uk-UA" sz="2400" dirty="0" smtClean="0"/>
              <a:t>- накопичують у собі цінну речовину – </a:t>
            </a:r>
            <a:r>
              <a:rPr lang="uk-UA" sz="2400" dirty="0" err="1" smtClean="0"/>
              <a:t>ліхенін</a:t>
            </a:r>
            <a:r>
              <a:rPr lang="uk-UA" sz="2400" dirty="0" smtClean="0"/>
              <a:t>;</a:t>
            </a:r>
            <a:br>
              <a:rPr lang="uk-UA" sz="2400" dirty="0" smtClean="0"/>
            </a:br>
            <a:r>
              <a:rPr lang="uk-UA" sz="2400" dirty="0" smtClean="0"/>
              <a:t/>
            </a:r>
            <a:br>
              <a:rPr lang="uk-UA" sz="2400" dirty="0" smtClean="0"/>
            </a:br>
            <a:r>
              <a:rPr lang="uk-UA" sz="2400" dirty="0" smtClean="0"/>
              <a:t>- ягель є основним кормом для північних оленів.</a:t>
            </a:r>
            <a:br>
              <a:rPr lang="uk-UA" sz="2400" dirty="0" smtClean="0"/>
            </a:br>
            <a:r>
              <a:rPr lang="uk-UA" sz="1400" dirty="0" smtClean="0"/>
              <a:t/>
            </a:r>
            <a:br>
              <a:rPr lang="uk-UA" sz="1400" dirty="0" smtClean="0"/>
            </a:b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</p:spTree>
  </p:cSld>
  <p:clrMapOvr>
    <a:masterClrMapping/>
  </p:clrMapOvr>
  <p:transition>
    <p:cover dir="l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2915816" y="3501008"/>
            <a:ext cx="2808312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err="1"/>
              <a:t>г</a:t>
            </a:r>
            <a:r>
              <a:rPr lang="uk-UA" dirty="0" err="1" smtClean="0"/>
              <a:t>риб+водорість</a:t>
            </a:r>
            <a:endParaRPr lang="uk-UA" dirty="0"/>
          </a:p>
        </p:txBody>
      </p:sp>
      <p:cxnSp>
        <p:nvCxnSpPr>
          <p:cNvPr id="5" name="Прямая со стрелкой 4"/>
          <p:cNvCxnSpPr>
            <a:stCxn id="3" idx="0"/>
          </p:cNvCxnSpPr>
          <p:nvPr/>
        </p:nvCxnSpPr>
        <p:spPr>
          <a:xfrm flipV="1">
            <a:off x="4319972" y="3212976"/>
            <a:ext cx="36004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Скругленный прямоугольник 5"/>
          <p:cNvSpPr/>
          <p:nvPr/>
        </p:nvSpPr>
        <p:spPr>
          <a:xfrm>
            <a:off x="3923928" y="2996952"/>
            <a:ext cx="1152128" cy="2160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слань</a:t>
            </a:r>
            <a:endParaRPr lang="uk-UA" dirty="0"/>
          </a:p>
        </p:txBody>
      </p:sp>
      <p:cxnSp>
        <p:nvCxnSpPr>
          <p:cNvPr id="9" name="Прямая со стрелкой 8"/>
          <p:cNvCxnSpPr/>
          <p:nvPr/>
        </p:nvCxnSpPr>
        <p:spPr>
          <a:xfrm flipH="1" flipV="1">
            <a:off x="2267744" y="1412776"/>
            <a:ext cx="1800200" cy="15841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Скругленный прямоугольник 9"/>
          <p:cNvSpPr/>
          <p:nvPr/>
        </p:nvSpPr>
        <p:spPr>
          <a:xfrm>
            <a:off x="1403648" y="908720"/>
            <a:ext cx="1440160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Кущисті </a:t>
            </a:r>
          </a:p>
          <a:p>
            <a:pPr algn="ctr"/>
            <a:r>
              <a:rPr lang="uk-UA" dirty="0" smtClean="0"/>
              <a:t>5%</a:t>
            </a:r>
            <a:endParaRPr lang="uk-UA" dirty="0"/>
          </a:p>
        </p:txBody>
      </p:sp>
      <p:cxnSp>
        <p:nvCxnSpPr>
          <p:cNvPr id="12" name="Прямая со стрелкой 11"/>
          <p:cNvCxnSpPr>
            <a:stCxn id="6" idx="0"/>
          </p:cNvCxnSpPr>
          <p:nvPr/>
        </p:nvCxnSpPr>
        <p:spPr>
          <a:xfrm flipH="1" flipV="1">
            <a:off x="4427984" y="1412776"/>
            <a:ext cx="72008" cy="15841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Скругленный прямоугольник 12"/>
          <p:cNvSpPr/>
          <p:nvPr/>
        </p:nvSpPr>
        <p:spPr>
          <a:xfrm>
            <a:off x="3779912" y="980728"/>
            <a:ext cx="1296144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dirty="0" smtClean="0"/>
              <a:t>Накипні 80%</a:t>
            </a:r>
            <a:endParaRPr lang="uk-UA" sz="1400" dirty="0"/>
          </a:p>
        </p:txBody>
      </p:sp>
      <p:cxnSp>
        <p:nvCxnSpPr>
          <p:cNvPr id="15" name="Прямая со стрелкой 14"/>
          <p:cNvCxnSpPr/>
          <p:nvPr/>
        </p:nvCxnSpPr>
        <p:spPr>
          <a:xfrm flipV="1">
            <a:off x="4211960" y="3861048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Скругленный прямоугольник 15"/>
          <p:cNvSpPr/>
          <p:nvPr/>
        </p:nvSpPr>
        <p:spPr>
          <a:xfrm>
            <a:off x="3419872" y="4221088"/>
            <a:ext cx="1800200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dirty="0" smtClean="0"/>
              <a:t>ліхенологія</a:t>
            </a:r>
            <a:endParaRPr lang="uk-UA" sz="1400" dirty="0"/>
          </a:p>
        </p:txBody>
      </p:sp>
      <p:cxnSp>
        <p:nvCxnSpPr>
          <p:cNvPr id="18" name="Прямая со стрелкой 17"/>
          <p:cNvCxnSpPr/>
          <p:nvPr/>
        </p:nvCxnSpPr>
        <p:spPr>
          <a:xfrm>
            <a:off x="4283968" y="4581128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Скругленный прямоугольник 18"/>
          <p:cNvSpPr/>
          <p:nvPr/>
        </p:nvSpPr>
        <p:spPr>
          <a:xfrm>
            <a:off x="3419872" y="5013176"/>
            <a:ext cx="18002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dirty="0" smtClean="0"/>
              <a:t>ґрунтоутворення</a:t>
            </a:r>
            <a:endParaRPr lang="uk-UA" sz="1400" dirty="0"/>
          </a:p>
        </p:txBody>
      </p:sp>
      <p:cxnSp>
        <p:nvCxnSpPr>
          <p:cNvPr id="21" name="Прямая со стрелкой 20"/>
          <p:cNvCxnSpPr/>
          <p:nvPr/>
        </p:nvCxnSpPr>
        <p:spPr>
          <a:xfrm flipV="1">
            <a:off x="4788024" y="1556792"/>
            <a:ext cx="1008112" cy="14401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Скругленный прямоугольник 21"/>
          <p:cNvSpPr/>
          <p:nvPr/>
        </p:nvSpPr>
        <p:spPr>
          <a:xfrm>
            <a:off x="5724128" y="980728"/>
            <a:ext cx="1440160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dirty="0" err="1" smtClean="0"/>
              <a:t>Листуваті</a:t>
            </a:r>
            <a:endParaRPr lang="uk-UA" sz="1400" dirty="0" smtClean="0"/>
          </a:p>
          <a:p>
            <a:pPr algn="ctr"/>
            <a:r>
              <a:rPr lang="uk-UA" sz="1400" dirty="0" smtClean="0"/>
              <a:t>15 %</a:t>
            </a:r>
            <a:endParaRPr lang="uk-UA" sz="1400" dirty="0"/>
          </a:p>
        </p:txBody>
      </p:sp>
      <p:cxnSp>
        <p:nvCxnSpPr>
          <p:cNvPr id="24" name="Прямая со стрелкой 23"/>
          <p:cNvCxnSpPr/>
          <p:nvPr/>
        </p:nvCxnSpPr>
        <p:spPr>
          <a:xfrm flipV="1">
            <a:off x="5292080" y="2564904"/>
            <a:ext cx="1584176" cy="900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Скругленный прямоугольник 24"/>
          <p:cNvSpPr/>
          <p:nvPr/>
        </p:nvSpPr>
        <p:spPr>
          <a:xfrm>
            <a:off x="6804248" y="1988840"/>
            <a:ext cx="1800200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dirty="0" smtClean="0"/>
              <a:t>Повільно довгожителі</a:t>
            </a:r>
            <a:endParaRPr lang="uk-UA" sz="1400" dirty="0"/>
          </a:p>
        </p:txBody>
      </p:sp>
      <p:cxnSp>
        <p:nvCxnSpPr>
          <p:cNvPr id="30" name="Прямая со стрелкой 29"/>
          <p:cNvCxnSpPr>
            <a:endCxn id="32" idx="1"/>
          </p:cNvCxnSpPr>
          <p:nvPr/>
        </p:nvCxnSpPr>
        <p:spPr>
          <a:xfrm flipV="1">
            <a:off x="5724128" y="3320988"/>
            <a:ext cx="1152128" cy="2520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Скругленный прямоугольник 31"/>
          <p:cNvSpPr/>
          <p:nvPr/>
        </p:nvSpPr>
        <p:spPr>
          <a:xfrm>
            <a:off x="6876256" y="3068960"/>
            <a:ext cx="1440160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о</a:t>
            </a:r>
            <a:r>
              <a:rPr lang="uk-UA" dirty="0" smtClean="0"/>
              <a:t>рганічні речовини</a:t>
            </a:r>
            <a:endParaRPr lang="uk-UA" dirty="0"/>
          </a:p>
        </p:txBody>
      </p:sp>
      <p:cxnSp>
        <p:nvCxnSpPr>
          <p:cNvPr id="35" name="Прямая со стрелкой 34"/>
          <p:cNvCxnSpPr>
            <a:stCxn id="16" idx="3"/>
          </p:cNvCxnSpPr>
          <p:nvPr/>
        </p:nvCxnSpPr>
        <p:spPr>
          <a:xfrm>
            <a:off x="5220072" y="4401108"/>
            <a:ext cx="1440160" cy="360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Скругленный прямоугольник 35"/>
          <p:cNvSpPr/>
          <p:nvPr/>
        </p:nvSpPr>
        <p:spPr>
          <a:xfrm>
            <a:off x="6732240" y="4293096"/>
            <a:ext cx="1512168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dirty="0" err="1" smtClean="0"/>
              <a:t>біоіндикатори</a:t>
            </a:r>
            <a:endParaRPr lang="uk-UA" sz="1400" dirty="0"/>
          </a:p>
        </p:txBody>
      </p:sp>
      <p:cxnSp>
        <p:nvCxnSpPr>
          <p:cNvPr id="38" name="Прямая со стрелкой 37"/>
          <p:cNvCxnSpPr>
            <a:stCxn id="16" idx="3"/>
          </p:cNvCxnSpPr>
          <p:nvPr/>
        </p:nvCxnSpPr>
        <p:spPr>
          <a:xfrm>
            <a:off x="5220072" y="4401108"/>
            <a:ext cx="1008112" cy="8280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Скругленный прямоугольник 38"/>
          <p:cNvSpPr/>
          <p:nvPr/>
        </p:nvSpPr>
        <p:spPr>
          <a:xfrm>
            <a:off x="6300192" y="5085184"/>
            <a:ext cx="1296144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dirty="0" smtClean="0"/>
              <a:t>кормові</a:t>
            </a:r>
            <a:endParaRPr lang="uk-UA" sz="1400" dirty="0"/>
          </a:p>
        </p:txBody>
      </p:sp>
      <p:cxnSp>
        <p:nvCxnSpPr>
          <p:cNvPr id="41" name="Прямая со стрелкой 40"/>
          <p:cNvCxnSpPr/>
          <p:nvPr/>
        </p:nvCxnSpPr>
        <p:spPr>
          <a:xfrm flipH="1">
            <a:off x="2555776" y="4581128"/>
            <a:ext cx="864096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Скругленный прямоугольник 41"/>
          <p:cNvSpPr/>
          <p:nvPr/>
        </p:nvSpPr>
        <p:spPr>
          <a:xfrm>
            <a:off x="1691680" y="5085184"/>
            <a:ext cx="1296144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err="1" smtClean="0"/>
              <a:t>їстивні</a:t>
            </a:r>
            <a:endParaRPr lang="uk-UA" dirty="0"/>
          </a:p>
        </p:txBody>
      </p:sp>
      <p:cxnSp>
        <p:nvCxnSpPr>
          <p:cNvPr id="44" name="Прямая со стрелкой 43"/>
          <p:cNvCxnSpPr>
            <a:stCxn id="16" idx="1"/>
          </p:cNvCxnSpPr>
          <p:nvPr/>
        </p:nvCxnSpPr>
        <p:spPr>
          <a:xfrm flipH="1" flipV="1">
            <a:off x="2483768" y="4293096"/>
            <a:ext cx="936104" cy="1080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Скругленный прямоугольник 44"/>
          <p:cNvSpPr/>
          <p:nvPr/>
        </p:nvSpPr>
        <p:spPr>
          <a:xfrm>
            <a:off x="899592" y="4005064"/>
            <a:ext cx="1512168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dirty="0" smtClean="0"/>
              <a:t>бактерицидні</a:t>
            </a:r>
            <a:endParaRPr lang="uk-UA" sz="1400" dirty="0"/>
          </a:p>
        </p:txBody>
      </p:sp>
      <p:cxnSp>
        <p:nvCxnSpPr>
          <p:cNvPr id="47" name="Прямая со стрелкой 46"/>
          <p:cNvCxnSpPr>
            <a:stCxn id="3" idx="1"/>
          </p:cNvCxnSpPr>
          <p:nvPr/>
        </p:nvCxnSpPr>
        <p:spPr>
          <a:xfrm flipH="1" flipV="1">
            <a:off x="2267744" y="3573016"/>
            <a:ext cx="648072" cy="1080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Скругленный прямоугольник 47"/>
          <p:cNvSpPr/>
          <p:nvPr/>
        </p:nvSpPr>
        <p:spPr>
          <a:xfrm>
            <a:off x="611560" y="3140968"/>
            <a:ext cx="1656184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dirty="0" smtClean="0"/>
              <a:t>Мінеральні  солі, вода</a:t>
            </a:r>
            <a:endParaRPr lang="uk-UA" sz="1400" dirty="0"/>
          </a:p>
        </p:txBody>
      </p:sp>
      <p:cxnSp>
        <p:nvCxnSpPr>
          <p:cNvPr id="50" name="Прямая со стрелкой 49"/>
          <p:cNvCxnSpPr/>
          <p:nvPr/>
        </p:nvCxnSpPr>
        <p:spPr>
          <a:xfrm flipH="1" flipV="1">
            <a:off x="2267744" y="2636912"/>
            <a:ext cx="720080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Скругленный прямоугольник 50"/>
          <p:cNvSpPr/>
          <p:nvPr/>
        </p:nvSpPr>
        <p:spPr>
          <a:xfrm>
            <a:off x="755576" y="2204864"/>
            <a:ext cx="1512168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dirty="0" smtClean="0"/>
              <a:t>Вегетативне, спорами</a:t>
            </a:r>
            <a:endParaRPr lang="uk-UA" sz="1400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живлення</a:t>
            </a:r>
            <a:endParaRPr lang="uk-UA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971600" y="1988840"/>
            <a:ext cx="2304256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автотрофне</a:t>
            </a:r>
            <a:endParaRPr lang="uk-UA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580112" y="1988840"/>
            <a:ext cx="2520280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гетеротрофне</a:t>
            </a:r>
            <a:endParaRPr lang="uk-UA" dirty="0"/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1979712" y="2564904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Скругленный прямоугольник 6"/>
          <p:cNvSpPr/>
          <p:nvPr/>
        </p:nvSpPr>
        <p:spPr>
          <a:xfrm>
            <a:off x="971600" y="2924944"/>
            <a:ext cx="2376264" cy="23762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/>
              <a:t>Водорості </a:t>
            </a:r>
          </a:p>
          <a:p>
            <a:pPr algn="ctr"/>
            <a:r>
              <a:rPr lang="uk-UA" sz="2400" dirty="0"/>
              <a:t>с</a:t>
            </a:r>
            <a:r>
              <a:rPr lang="uk-UA" sz="2400" dirty="0" smtClean="0"/>
              <a:t>интезують органічні речовини</a:t>
            </a:r>
            <a:endParaRPr lang="uk-UA" sz="2400" dirty="0"/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6876256" y="2564904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Скругленный прямоугольник 9"/>
          <p:cNvSpPr/>
          <p:nvPr/>
        </p:nvSpPr>
        <p:spPr>
          <a:xfrm>
            <a:off x="5724128" y="3140968"/>
            <a:ext cx="2448272" cy="22322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/>
              <a:t>Гриб </a:t>
            </a:r>
          </a:p>
          <a:p>
            <a:pPr algn="ctr"/>
            <a:r>
              <a:rPr lang="uk-UA" sz="2400" dirty="0"/>
              <a:t>в</a:t>
            </a:r>
            <a:r>
              <a:rPr lang="uk-UA" sz="2400" dirty="0" smtClean="0"/>
              <a:t>бирає воду і мінеральні солі</a:t>
            </a:r>
            <a:endParaRPr lang="uk-UA" sz="2400" dirty="0"/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68</TotalTime>
  <Words>181</Words>
  <Application>Microsoft Office PowerPoint</Application>
  <PresentationFormat>Экран (4:3)</PresentationFormat>
  <Paragraphs>66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Городская</vt:lpstr>
      <vt:lpstr>ЛИШАЙНИКИ</vt:lpstr>
      <vt:lpstr>Розмноження лишайників</vt:lpstr>
      <vt:lpstr>Ріст лишайників</vt:lpstr>
      <vt:lpstr>Лишайники</vt:lpstr>
      <vt:lpstr>За формою</vt:lpstr>
      <vt:lpstr>Живлення: гіфи вбирають воду з мінеральними солями, водорості – утворюють органічні речовини, які іноді використовують гіфи гриба</vt:lpstr>
      <vt:lpstr>Значення лишайників: - поселяються першими у місця не придатних для життя;  - активно беруть участь в утворенні родючого шару ґрунту;  - є біоіндикаторами стану чистоти повітря;  - накопичують у собі цінну речовину – ліхенін;  - ягель є основним кормом для північних оленів.   </vt:lpstr>
      <vt:lpstr>Слайд 8</vt:lpstr>
      <vt:lpstr>живлення</vt:lpstr>
      <vt:lpstr>Слайд 10</vt:lpstr>
      <vt:lpstr>Список використаних джерел:  1. 1.М.М Мусієнко Біологія:підручник для 7 класу. – К.: Генеза,2007   2.Інтернет-ресурс: http://gribnick.org.ua/lishajjniki-simbioz-gribiv-i-vodorostejj.html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ЛИШАЙНИКИ</dc:title>
  <dc:creator>Мандюк</dc:creator>
  <cp:lastModifiedBy>Лида</cp:lastModifiedBy>
  <cp:revision>9</cp:revision>
  <dcterms:created xsi:type="dcterms:W3CDTF">2015-02-08T18:43:09Z</dcterms:created>
  <dcterms:modified xsi:type="dcterms:W3CDTF">2015-02-13T06:47:45Z</dcterms:modified>
</cp:coreProperties>
</file>