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679E9D-10DE-469D-8A31-39D7A205A0B8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BD55722-07DF-4E7E-882D-88FC01910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sz="2800" dirty="0" err="1" smtClean="0"/>
              <a:t>Боднюк</a:t>
            </a:r>
            <a:r>
              <a:rPr lang="uk-UA" sz="2800" dirty="0" smtClean="0"/>
              <a:t> Людмила Іванівна </a:t>
            </a:r>
          </a:p>
          <a:p>
            <a:r>
              <a:rPr lang="uk-UA" sz="2800" dirty="0" smtClean="0"/>
              <a:t>учитель біології</a:t>
            </a:r>
          </a:p>
          <a:p>
            <a:r>
              <a:rPr lang="uk-UA" sz="2800" dirty="0" err="1" smtClean="0"/>
              <a:t>Подібнянської</a:t>
            </a:r>
            <a:r>
              <a:rPr lang="uk-UA" sz="2800" dirty="0" smtClean="0"/>
              <a:t> ЗОШ І-ІІІ ступенів </a:t>
            </a:r>
          </a:p>
          <a:p>
            <a:r>
              <a:rPr lang="uk-UA" sz="2800" dirty="0" err="1" smtClean="0"/>
              <a:t>Маньківської</a:t>
            </a:r>
            <a:r>
              <a:rPr lang="uk-UA" sz="2800" dirty="0" smtClean="0"/>
              <a:t> районної ради</a:t>
            </a:r>
          </a:p>
          <a:p>
            <a:r>
              <a:rPr lang="uk-UA" sz="2800" dirty="0" smtClean="0"/>
              <a:t>Черкаської області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Особливості будови грибів. Розмноження та поширення грибів.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011222"/>
          </a:xfrm>
        </p:spPr>
        <p:txBody>
          <a:bodyPr/>
          <a:lstStyle/>
          <a:p>
            <a:r>
              <a:rPr lang="uk-UA" dirty="0" smtClean="0"/>
              <a:t>Схема </a:t>
            </a:r>
            <a:r>
              <a:rPr lang="uk-UA" dirty="0" err="1" smtClean="0"/>
              <a:t>взаємообміну</a:t>
            </a:r>
            <a:r>
              <a:rPr lang="uk-UA" dirty="0" smtClean="0"/>
              <a:t>  в </a:t>
            </a:r>
            <a:r>
              <a:rPr lang="uk-UA" dirty="0" err="1" smtClean="0"/>
              <a:t>мікориці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1785926"/>
            <a:ext cx="264320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Грибниця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86446" y="1928802"/>
            <a:ext cx="264320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Коріння рослин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72132" y="3929066"/>
            <a:ext cx="300039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Органічні речовини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0100" y="4071942"/>
            <a:ext cx="285752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Неорганічні речовини та вода</a:t>
            </a:r>
            <a:endParaRPr lang="ru-RU" sz="2400" dirty="0"/>
          </a:p>
        </p:txBody>
      </p:sp>
      <p:cxnSp>
        <p:nvCxnSpPr>
          <p:cNvPr id="10" name="Прямая со стрелкой 9"/>
          <p:cNvCxnSpPr>
            <a:stCxn id="5" idx="2"/>
            <a:endCxn id="8" idx="0"/>
          </p:cNvCxnSpPr>
          <p:nvPr/>
        </p:nvCxnSpPr>
        <p:spPr>
          <a:xfrm rot="5400000">
            <a:off x="1760912" y="3368275"/>
            <a:ext cx="137161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3786182" y="2643182"/>
            <a:ext cx="1785950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786182" y="2786058"/>
            <a:ext cx="1928826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Розмноження грибів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214554"/>
            <a:ext cx="2357454" cy="378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Вегетативно</a:t>
            </a:r>
          </a:p>
          <a:p>
            <a:pPr algn="ctr"/>
            <a:endParaRPr lang="uk-UA" sz="2000" dirty="0"/>
          </a:p>
          <a:p>
            <a:pPr algn="ctr"/>
            <a:r>
              <a:rPr lang="uk-UA" sz="2000" dirty="0"/>
              <a:t>ш</a:t>
            </a:r>
            <a:r>
              <a:rPr lang="uk-UA" sz="2000" dirty="0" smtClean="0"/>
              <a:t>маточками міцелію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14678" y="2285992"/>
            <a:ext cx="2286016" cy="378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Спорами</a:t>
            </a:r>
          </a:p>
          <a:p>
            <a:pPr algn="ctr"/>
            <a:endParaRPr lang="uk-UA" dirty="0"/>
          </a:p>
          <a:p>
            <a:pPr algn="ctr"/>
            <a:r>
              <a:rPr lang="uk-UA" dirty="0" smtClean="0"/>
              <a:t>У нижніх грибів спори </a:t>
            </a:r>
            <a:r>
              <a:rPr lang="uk-UA" dirty="0" err="1" smtClean="0"/>
              <a:t>утворються</a:t>
            </a:r>
            <a:r>
              <a:rPr lang="uk-UA" dirty="0" smtClean="0"/>
              <a:t> у спорангіях, у вищих – на поверхні тіла і називаються конідіями (</a:t>
            </a:r>
            <a:r>
              <a:rPr lang="uk-UA" dirty="0" err="1" smtClean="0"/>
              <a:t>“конія”</a:t>
            </a:r>
            <a:r>
              <a:rPr lang="uk-UA" dirty="0" smtClean="0"/>
              <a:t> – пил, </a:t>
            </a:r>
            <a:r>
              <a:rPr lang="uk-UA" dirty="0" err="1" smtClean="0"/>
              <a:t>“яідос”</a:t>
            </a:r>
            <a:r>
              <a:rPr lang="uk-UA" dirty="0" smtClean="0"/>
              <a:t> - вигляд)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86446" y="2357430"/>
            <a:ext cx="2857520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Статево</a:t>
            </a:r>
          </a:p>
          <a:p>
            <a:pPr algn="ctr"/>
            <a:endParaRPr lang="uk-UA" dirty="0"/>
          </a:p>
          <a:p>
            <a:pPr algn="ctr"/>
            <a:r>
              <a:rPr lang="uk-UA" dirty="0" err="1" smtClean="0"/>
              <a:t>Аско-спори</a:t>
            </a:r>
            <a:r>
              <a:rPr lang="uk-UA" dirty="0" smtClean="0"/>
              <a:t> (</a:t>
            </a:r>
            <a:r>
              <a:rPr lang="uk-UA" dirty="0" err="1" smtClean="0"/>
              <a:t>сако</a:t>
            </a:r>
            <a:r>
              <a:rPr lang="uk-UA" dirty="0" smtClean="0"/>
              <a:t> – </a:t>
            </a:r>
            <a:r>
              <a:rPr lang="uk-UA" dirty="0" err="1" smtClean="0"/>
              <a:t>“мішок”</a:t>
            </a:r>
            <a:r>
              <a:rPr lang="uk-UA" dirty="0" smtClean="0"/>
              <a:t>), </a:t>
            </a:r>
            <a:r>
              <a:rPr lang="uk-UA" dirty="0" err="1" smtClean="0"/>
              <a:t>“спора”</a:t>
            </a:r>
            <a:r>
              <a:rPr lang="uk-UA" dirty="0" smtClean="0"/>
              <a:t>. ;</a:t>
            </a:r>
            <a:r>
              <a:rPr lang="uk-UA" dirty="0" err="1" smtClean="0"/>
              <a:t>базидіо-спори</a:t>
            </a:r>
            <a:r>
              <a:rPr lang="uk-UA" dirty="0" smtClean="0"/>
              <a:t>(</a:t>
            </a:r>
            <a:r>
              <a:rPr lang="uk-UA" dirty="0" err="1" smtClean="0"/>
              <a:t>базидіон</a:t>
            </a:r>
            <a:r>
              <a:rPr lang="uk-UA" dirty="0" smtClean="0"/>
              <a:t> – </a:t>
            </a:r>
            <a:r>
              <a:rPr lang="uk-UA" dirty="0" err="1" smtClean="0"/>
              <a:t>“невелика</a:t>
            </a:r>
            <a:r>
              <a:rPr lang="uk-UA" dirty="0" smtClean="0"/>
              <a:t> </a:t>
            </a:r>
            <a:r>
              <a:rPr lang="uk-UA" dirty="0" err="1" smtClean="0"/>
              <a:t>основа”</a:t>
            </a:r>
            <a:r>
              <a:rPr lang="uk-UA" dirty="0" smtClean="0"/>
              <a:t>)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1785918" y="1214422"/>
            <a:ext cx="242889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036215" y="1750207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857752" y="1285860"/>
            <a:ext cx="235745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За будовою гриби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1472" y="1928802"/>
            <a:ext cx="3571900" cy="4000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Нижчі </a:t>
            </a:r>
          </a:p>
          <a:p>
            <a:pPr algn="ctr"/>
            <a:endParaRPr lang="uk-UA" sz="3200" dirty="0"/>
          </a:p>
          <a:p>
            <a:pPr algn="ctr"/>
            <a:r>
              <a:rPr lang="uk-UA" sz="3200" dirty="0" smtClean="0"/>
              <a:t>(з неклітинним міцелієм)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6314" y="2000240"/>
            <a:ext cx="3500462" cy="3857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Вищі</a:t>
            </a:r>
          </a:p>
          <a:p>
            <a:pPr algn="ctr"/>
            <a:endParaRPr lang="uk-UA" sz="3600" dirty="0" smtClean="0"/>
          </a:p>
          <a:p>
            <a:pPr algn="ctr"/>
            <a:r>
              <a:rPr lang="uk-UA" sz="3600" dirty="0" smtClean="0"/>
              <a:t>(з клітинним міцелієм)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     Шапкові гриби 8 тис. видів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рмт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357298"/>
            <a:ext cx="6357982" cy="47623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Будова шапкового гриба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28662" y="1714488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Грибниця</a:t>
            </a:r>
          </a:p>
          <a:p>
            <a:pPr algn="ctr"/>
            <a:r>
              <a:rPr lang="uk-UA" dirty="0" smtClean="0">
                <a:solidFill>
                  <a:srgbClr val="002060"/>
                </a:solidFill>
              </a:rPr>
              <a:t>(міцелій)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86446" y="1714488"/>
            <a:ext cx="221457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2060"/>
                </a:solidFill>
              </a:rPr>
              <a:t>п</a:t>
            </a:r>
            <a:r>
              <a:rPr lang="uk-UA" dirty="0" smtClean="0">
                <a:solidFill>
                  <a:srgbClr val="002060"/>
                </a:solidFill>
              </a:rPr>
              <a:t>лодове тіло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143108" y="1214422"/>
            <a:ext cx="150019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214942" y="1214422"/>
            <a:ext cx="157163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1" idx="0"/>
          </p:cNvCxnSpPr>
          <p:nvPr/>
        </p:nvCxnSpPr>
        <p:spPr>
          <a:xfrm rot="10800000" flipV="1">
            <a:off x="3286116" y="2500306"/>
            <a:ext cx="285752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357422" y="3214686"/>
            <a:ext cx="185738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Ніжка</a:t>
            </a:r>
          </a:p>
          <a:p>
            <a:pPr algn="ctr"/>
            <a:r>
              <a:rPr lang="uk-UA" dirty="0" smtClean="0"/>
              <a:t>(однакові гіфи,середня щільність)</a:t>
            </a:r>
          </a:p>
        </p:txBody>
      </p:sp>
      <p:cxnSp>
        <p:nvCxnSpPr>
          <p:cNvPr id="22" name="Прямая со стрелкой 21"/>
          <p:cNvCxnSpPr>
            <a:stCxn id="4" idx="2"/>
          </p:cNvCxnSpPr>
          <p:nvPr/>
        </p:nvCxnSpPr>
        <p:spPr>
          <a:xfrm rot="16200000" flipH="1">
            <a:off x="7090189" y="2303851"/>
            <a:ext cx="285752" cy="678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6715140" y="2857496"/>
            <a:ext cx="19288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Шапинка</a:t>
            </a:r>
          </a:p>
          <a:p>
            <a:pPr algn="ctr"/>
            <a:r>
              <a:rPr lang="uk-UA" dirty="0" smtClean="0"/>
              <a:t>2 шари гіфів</a:t>
            </a:r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rot="10800000" flipV="1">
            <a:off x="6572264" y="3571876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5715008" y="4071942"/>
            <a:ext cx="1357322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Верхній </a:t>
            </a:r>
          </a:p>
          <a:p>
            <a:pPr algn="ctr"/>
            <a:r>
              <a:rPr lang="uk-UA" dirty="0" smtClean="0"/>
              <a:t>покритий шкіркою різного кольору 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16200000" flipH="1">
            <a:off x="7858148" y="3643314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7429520" y="4000504"/>
            <a:ext cx="1571636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Нижній</a:t>
            </a:r>
          </a:p>
          <a:p>
            <a:pPr algn="ctr"/>
            <a:r>
              <a:rPr lang="uk-UA" dirty="0" smtClean="0"/>
              <a:t>Трубки або пластинки, де достигають спори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14414" y="1428736"/>
            <a:ext cx="7000924" cy="378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dirty="0" smtClean="0"/>
              <a:t>Дякую за увагу!!!</a:t>
            </a:r>
            <a:endParaRPr lang="ru-RU" sz="6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52260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використаних джерел:</a:t>
            </a:r>
            <a:b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1.М.М Мусієнко Біологія:підручник для 7 класу. – К.: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Генеза</a:t>
            </a: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,2007 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2.Інтернет-ресурс: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botany.pp.ru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</TotalTime>
  <Words>154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Особливості будови грибів. Розмноження та поширення грибів.</vt:lpstr>
      <vt:lpstr>Схема взаємообміну  в мікориці.</vt:lpstr>
      <vt:lpstr>Розмноження грибів</vt:lpstr>
      <vt:lpstr>            За будовою гриби</vt:lpstr>
      <vt:lpstr>     Шапкові гриби 8 тис. видів</vt:lpstr>
      <vt:lpstr>      Будова шапкового гриба</vt:lpstr>
      <vt:lpstr>Слайд 7</vt:lpstr>
      <vt:lpstr>Список використаних джерел:  1.М.М Мусієнко Біологія:підручник для 7 класу. – К.: Генеза,2007   2.Інтернет-ресурс:botany.pp.ru</vt:lpstr>
    </vt:vector>
  </TitlesOfParts>
  <Company>kiryandr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будови грибів. Розмноження та поширення грибів.</dc:title>
  <dc:creator>Лида</dc:creator>
  <cp:lastModifiedBy>Лида</cp:lastModifiedBy>
  <cp:revision>8</cp:revision>
  <dcterms:created xsi:type="dcterms:W3CDTF">2015-02-04T20:54:06Z</dcterms:created>
  <dcterms:modified xsi:type="dcterms:W3CDTF">2015-02-13T06:48:19Z</dcterms:modified>
</cp:coreProperties>
</file>