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D498A59-F2BC-429E-8760-D078C7539C97}" type="datetimeFigureOut">
              <a:rPr lang="uk-UA" smtClean="0"/>
              <a:pPr/>
              <a:t>19.02.2015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027D8C-BA0A-49BE-A09D-2E5B67494992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476672"/>
            <a:ext cx="3279878" cy="566697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00B0F0"/>
                </a:solidFill>
              </a:rPr>
              <a:t>Значення грибів у житті людини. </a:t>
            </a:r>
            <a:r>
              <a:rPr lang="uk-UA" sz="3200" dirty="0" smtClean="0">
                <a:solidFill>
                  <a:srgbClr val="00B0F0"/>
                </a:solidFill>
              </a:rPr>
              <a:t>Шапинкові </a:t>
            </a:r>
            <a:r>
              <a:rPr lang="uk-UA" sz="3200" dirty="0" smtClean="0">
                <a:solidFill>
                  <a:srgbClr val="00B0F0"/>
                </a:solidFill>
              </a:rPr>
              <a:t>отруйні гриби</a:t>
            </a:r>
            <a:endParaRPr lang="uk-UA" sz="3200" dirty="0">
              <a:solidFill>
                <a:srgbClr val="00B0F0"/>
              </a:solidFill>
            </a:endParaRPr>
          </a:p>
        </p:txBody>
      </p:sp>
      <p:pic>
        <p:nvPicPr>
          <p:cNvPr id="5" name="Рисунок 4" descr="1280410320_fungi-pics1-04m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643050"/>
            <a:ext cx="4027710" cy="4358901"/>
          </a:xfrm>
          <a:prstGeom prst="rect">
            <a:avLst/>
          </a:prstGeom>
        </p:spPr>
      </p:pic>
      <p:sp>
        <p:nvSpPr>
          <p:cNvPr id="6" name="Скругленный прямоугольник 5"/>
          <p:cNvSpPr/>
          <p:nvPr/>
        </p:nvSpPr>
        <p:spPr>
          <a:xfrm>
            <a:off x="571472" y="357166"/>
            <a:ext cx="3857652" cy="24288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 err="1" smtClean="0"/>
              <a:t>Боднюк</a:t>
            </a:r>
            <a:r>
              <a:rPr lang="uk-UA" dirty="0" smtClean="0"/>
              <a:t> Людмила Іванівна </a:t>
            </a:r>
          </a:p>
          <a:p>
            <a:r>
              <a:rPr lang="uk-UA" dirty="0" smtClean="0"/>
              <a:t>учитель біології</a:t>
            </a:r>
          </a:p>
          <a:p>
            <a:r>
              <a:rPr lang="uk-UA" dirty="0" err="1" smtClean="0"/>
              <a:t>Подібнянської</a:t>
            </a:r>
            <a:r>
              <a:rPr lang="uk-UA" dirty="0" smtClean="0"/>
              <a:t> ЗОШ І-ІІІ ступенів </a:t>
            </a:r>
          </a:p>
          <a:p>
            <a:r>
              <a:rPr lang="uk-UA" dirty="0" err="1" smtClean="0"/>
              <a:t>Маньківської</a:t>
            </a:r>
            <a:r>
              <a:rPr lang="uk-UA" dirty="0" smtClean="0"/>
              <a:t> районної ради</a:t>
            </a:r>
          </a:p>
          <a:p>
            <a:r>
              <a:rPr lang="uk-UA" dirty="0" smtClean="0"/>
              <a:t>Черкаської області</a:t>
            </a:r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 descr="Griby_mal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548680"/>
            <a:ext cx="5976664" cy="5775897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4429132"/>
            <a:ext cx="7472386" cy="160801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142976" y="1643050"/>
            <a:ext cx="6715172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увагу!!!</a:t>
            </a:r>
            <a:endParaRPr lang="ru-RU" sz="6000" dirty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6766" cy="53227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Список використаних джерел: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1. 1.М.М Мусієнко Біологія:підручник для 7 класу. – К.:</a:t>
            </a:r>
            <a:r>
              <a:rPr lang="en-US" dirty="0" smtClean="0"/>
              <a:t> </a:t>
            </a:r>
            <a:r>
              <a:rPr lang="uk-UA" dirty="0" err="1" smtClean="0"/>
              <a:t>Генеза</a:t>
            </a:r>
            <a:r>
              <a:rPr lang="uk-UA" dirty="0" smtClean="0"/>
              <a:t>,2007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2.</a:t>
            </a:r>
            <a:r>
              <a:rPr lang="en-US" dirty="0" smtClean="0"/>
              <a:t> </a:t>
            </a:r>
            <a:r>
              <a:rPr lang="uk-UA" dirty="0" err="1" smtClean="0"/>
              <a:t>Інтернет-ресурс</a:t>
            </a:r>
            <a:r>
              <a:rPr lang="uk-UA" smtClean="0"/>
              <a:t>: </a:t>
            </a:r>
            <a:r>
              <a:rPr lang="en-US" smtClean="0"/>
              <a:t>ru</a:t>
            </a:r>
            <a:r>
              <a:rPr lang="en-US" dirty="0" smtClean="0"/>
              <a:t>. wikipedia.org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Рекомендації щодо збирання грибів: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63688" y="1844824"/>
            <a:ext cx="1872208" cy="79208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Категорично заборонено збирати:</a:t>
            </a:r>
            <a:endParaRPr lang="uk-UA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547664" y="2636912"/>
            <a:ext cx="36004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915816" y="2636912"/>
            <a:ext cx="14401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1691680" y="2636912"/>
            <a:ext cx="576064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419872" y="2636912"/>
            <a:ext cx="86409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611560" y="3501008"/>
            <a:ext cx="11521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Невідомі гриби</a:t>
            </a:r>
            <a:endParaRPr lang="uk-UA" sz="12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19872" y="3789040"/>
            <a:ext cx="18722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Печериці з пластинками білого кольору </a:t>
            </a:r>
            <a:endParaRPr lang="uk-UA" sz="12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051720" y="3284984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dirty="0" smtClean="0"/>
              <a:t>В екологічно небезпечних місцях</a:t>
            </a:r>
            <a:endParaRPr lang="uk-UA" sz="11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71600" y="4293096"/>
            <a:ext cx="208823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/>
              <a:t>Гриби з </a:t>
            </a:r>
            <a:r>
              <a:rPr lang="uk-UA" sz="1200" dirty="0" err="1" smtClean="0"/>
              <a:t>бульбоподібним</a:t>
            </a:r>
            <a:r>
              <a:rPr lang="uk-UA" sz="1200" dirty="0" smtClean="0"/>
              <a:t> потовщенням біля основи ніжки гриба</a:t>
            </a:r>
            <a:endParaRPr lang="uk-UA" sz="1200" dirty="0"/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1259632" y="2564904"/>
            <a:ext cx="50405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323528" y="2132856"/>
            <a:ext cx="1152128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050" dirty="0" smtClean="0"/>
              <a:t>Перезрілі,  червиві гриби, </a:t>
            </a:r>
            <a:r>
              <a:rPr lang="uk-UA" sz="1050" dirty="0" err="1" smtClean="0"/>
              <a:t>гриби</a:t>
            </a:r>
            <a:r>
              <a:rPr lang="uk-UA" sz="1050" dirty="0" smtClean="0"/>
              <a:t>, які </a:t>
            </a:r>
            <a:r>
              <a:rPr lang="uk-UA" sz="1200" dirty="0" smtClean="0"/>
              <a:t>висохли та в'ялі </a:t>
            </a:r>
            <a:endParaRPr lang="uk-UA" sz="12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923928" y="1844824"/>
            <a:ext cx="2304256" cy="129614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 пробувати сирі гриби на смак</a:t>
            </a:r>
            <a:endParaRPr lang="uk-UA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372200" y="1916832"/>
            <a:ext cx="2016224" cy="223224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Не купувати гриби, особливо консервовані, поза ринками у випадкових осіб</a:t>
            </a:r>
            <a:endParaRPr lang="uk-UA" sz="1600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27896" cy="583264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Рекомендації з переробки грибів:</a:t>
            </a:r>
            <a:br>
              <a:rPr lang="uk-UA" dirty="0" smtClean="0"/>
            </a:br>
            <a:r>
              <a:rPr lang="uk-UA" dirty="0" smtClean="0">
                <a:solidFill>
                  <a:srgbClr val="00B0F0"/>
                </a:solidFill>
              </a:rPr>
              <a:t/>
            </a:r>
            <a:br>
              <a:rPr lang="uk-UA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>1. Свіжі гриби – продукт, що швидко псується,тому обробку зібраних грибів потрібно проводити негайно.</a:t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/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/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>2. Залишати зібрані гриби на наступний день неприпустимо.</a:t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/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/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>3. Очищені гриби необхідно зберігати тільки в холодильнику не більше 2-4 годин за температури 2-4 С</a:t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/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/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>4. Умовно їстівні гриби необхідно </a:t>
            </a:r>
            <a:r>
              <a:rPr lang="uk-UA" sz="2000" dirty="0" err="1" smtClean="0">
                <a:solidFill>
                  <a:srgbClr val="00B0F0"/>
                </a:solidFill>
              </a:rPr>
              <a:t>обовязково</a:t>
            </a:r>
            <a:r>
              <a:rPr lang="uk-UA" sz="2000" dirty="0" smtClean="0">
                <a:solidFill>
                  <a:srgbClr val="00B0F0"/>
                </a:solidFill>
              </a:rPr>
              <a:t> заздалегідь відварити 2 рази протягом 20 хв., щоразу зливаючи відвар</a:t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/>
            </a:r>
            <a:br>
              <a:rPr lang="uk-UA" sz="2000" dirty="0" smtClean="0">
                <a:solidFill>
                  <a:srgbClr val="00B0F0"/>
                </a:solidFill>
              </a:rPr>
            </a:br>
            <a:r>
              <a:rPr lang="uk-UA" sz="2000" dirty="0" smtClean="0">
                <a:solidFill>
                  <a:srgbClr val="00B0F0"/>
                </a:solidFill>
              </a:rPr>
              <a:t>5. Переробка – суміші та крихт грибів заборонена</a:t>
            </a:r>
            <a:r>
              <a:rPr lang="uk-UA" sz="1800" dirty="0" smtClean="0">
                <a:solidFill>
                  <a:srgbClr val="00B0F0"/>
                </a:solidFill>
              </a:rPr>
              <a:t/>
            </a:r>
            <a:br>
              <a:rPr lang="uk-UA" sz="1800" dirty="0" smtClean="0">
                <a:solidFill>
                  <a:srgbClr val="00B0F0"/>
                </a:solidFill>
              </a:rPr>
            </a:br>
            <a:endParaRPr lang="uk-UA" sz="1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Рекомендації зі вживання грибів: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276872"/>
            <a:ext cx="201622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Не вживати грибів в живому </a:t>
            </a:r>
            <a:r>
              <a:rPr lang="uk-UA" sz="1400" dirty="0" err="1" smtClean="0"/>
              <a:t>вигдяді</a:t>
            </a:r>
            <a:endParaRPr lang="uk-UA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005064"/>
            <a:ext cx="288032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Зберігати грибні страви не більше ніж 24-30 </a:t>
            </a:r>
            <a:r>
              <a:rPr lang="uk-UA" sz="1400" dirty="0" err="1" smtClean="0"/>
              <a:t>год</a:t>
            </a:r>
            <a:r>
              <a:rPr lang="uk-UA" sz="1400" dirty="0" smtClean="0"/>
              <a:t> за температури 2-4 С, консервовані – 12 місяців з дня виготовлення</a:t>
            </a:r>
            <a:endParaRPr lang="uk-UA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2492896"/>
            <a:ext cx="36724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Не переїдати грибні страви, оскільки вони є важкою їжею</a:t>
            </a:r>
            <a:endParaRPr lang="uk-UA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4077072"/>
            <a:ext cx="280831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Не їсти гриби вразі захворювань шлунково-кишкового тракту, печінки, нирок</a:t>
            </a:r>
            <a:endParaRPr lang="uk-UA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91264" cy="5344454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00B0F0"/>
                </a:solidFill>
              </a:rPr>
              <a:t>В Україні відомо понад </a:t>
            </a:r>
            <a:r>
              <a:rPr lang="uk-UA" sz="6000" dirty="0" smtClean="0">
                <a:solidFill>
                  <a:srgbClr val="00B050"/>
                </a:solidFill>
              </a:rPr>
              <a:t>300 </a:t>
            </a:r>
            <a:r>
              <a:rPr lang="uk-UA" sz="6000" dirty="0" smtClean="0">
                <a:solidFill>
                  <a:srgbClr val="00B0F0"/>
                </a:solidFill>
              </a:rPr>
              <a:t>видів їстівних грибів. Але до кошика потрапляє </a:t>
            </a:r>
            <a:r>
              <a:rPr lang="uk-UA" sz="6000" dirty="0" smtClean="0">
                <a:solidFill>
                  <a:srgbClr val="00B050"/>
                </a:solidFill>
              </a:rPr>
              <a:t>10-20</a:t>
            </a:r>
            <a:endParaRPr lang="uk-UA" sz="6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340768"/>
            <a:ext cx="7859216" cy="136815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B050"/>
                </a:solidFill>
              </a:rPr>
              <a:t>Смертельними </a:t>
            </a:r>
            <a:r>
              <a:rPr lang="uk-UA" dirty="0" err="1" smtClean="0">
                <a:solidFill>
                  <a:srgbClr val="00B050"/>
                </a:solidFill>
              </a:rPr>
              <a:t>отрутами</a:t>
            </a:r>
            <a:r>
              <a:rPr lang="uk-UA" dirty="0" smtClean="0">
                <a:solidFill>
                  <a:srgbClr val="00B050"/>
                </a:solidFill>
              </a:rPr>
              <a:t> грибів є: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39552" y="3140968"/>
            <a:ext cx="201622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Синильна кислота</a:t>
            </a: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6660232" y="3068960"/>
            <a:ext cx="18722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фалоїдин</a:t>
            </a:r>
            <a:endParaRPr lang="uk-UA" dirty="0"/>
          </a:p>
        </p:txBody>
      </p:sp>
      <p:sp>
        <p:nvSpPr>
          <p:cNvPr id="5" name="Овал 4"/>
          <p:cNvSpPr/>
          <p:nvPr/>
        </p:nvSpPr>
        <p:spPr>
          <a:xfrm>
            <a:off x="2627784" y="3068960"/>
            <a:ext cx="18722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аманітин</a:t>
            </a:r>
            <a:endParaRPr lang="uk-UA" dirty="0"/>
          </a:p>
        </p:txBody>
      </p:sp>
      <p:sp>
        <p:nvSpPr>
          <p:cNvPr id="6" name="Овал 5"/>
          <p:cNvSpPr/>
          <p:nvPr/>
        </p:nvSpPr>
        <p:spPr>
          <a:xfrm>
            <a:off x="4572000" y="3068960"/>
            <a:ext cx="18722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err="1" smtClean="0"/>
              <a:t>фалін</a:t>
            </a:r>
            <a:endParaRPr lang="uk-UA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183880" cy="1051560"/>
          </a:xfrm>
        </p:spPr>
        <p:txBody>
          <a:bodyPr/>
          <a:lstStyle/>
          <a:p>
            <a:pPr algn="ctr"/>
            <a:r>
              <a:rPr lang="uk-UA" dirty="0" smtClean="0"/>
              <a:t>Типи грибів</a:t>
            </a:r>
            <a:endParaRPr lang="uk-UA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55576" y="1988840"/>
            <a:ext cx="1944216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їстівні</a:t>
            </a:r>
            <a:endParaRPr lang="uk-UA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83568" y="2636912"/>
            <a:ext cx="1944216" cy="2448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uk-UA" sz="1200" dirty="0" smtClean="0"/>
              <a:t> білий гриб</a:t>
            </a:r>
          </a:p>
          <a:p>
            <a:pPr>
              <a:buFontTx/>
              <a:buChar char="-"/>
            </a:pPr>
            <a:r>
              <a:rPr lang="uk-UA" sz="1200" dirty="0" smtClean="0"/>
              <a:t> підберезник</a:t>
            </a:r>
          </a:p>
          <a:p>
            <a:pPr>
              <a:buFontTx/>
              <a:buChar char="-"/>
            </a:pPr>
            <a:r>
              <a:rPr lang="uk-UA" sz="1200" dirty="0" smtClean="0"/>
              <a:t> підосичник</a:t>
            </a:r>
          </a:p>
          <a:p>
            <a:pPr>
              <a:buFontTx/>
              <a:buChar char="-"/>
            </a:pPr>
            <a:r>
              <a:rPr lang="uk-UA" sz="1200" dirty="0"/>
              <a:t>м</a:t>
            </a:r>
            <a:r>
              <a:rPr lang="uk-UA" sz="1200" dirty="0" smtClean="0"/>
              <a:t>аслюк</a:t>
            </a:r>
          </a:p>
          <a:p>
            <a:pPr>
              <a:buFontTx/>
              <a:buChar char="-"/>
            </a:pPr>
            <a:r>
              <a:rPr lang="uk-UA" sz="1200" dirty="0" smtClean="0"/>
              <a:t> печериці</a:t>
            </a:r>
          </a:p>
          <a:p>
            <a:pPr>
              <a:buFontTx/>
              <a:buChar char="-"/>
            </a:pPr>
            <a:r>
              <a:rPr lang="uk-UA" sz="1200" dirty="0" smtClean="0"/>
              <a:t> рижики</a:t>
            </a:r>
          </a:p>
          <a:p>
            <a:pPr>
              <a:buFontTx/>
              <a:buChar char="-"/>
            </a:pPr>
            <a:r>
              <a:rPr lang="uk-UA" sz="1200" dirty="0" smtClean="0"/>
              <a:t> опеньки</a:t>
            </a:r>
          </a:p>
          <a:p>
            <a:pPr>
              <a:buFontTx/>
              <a:buChar char="-"/>
            </a:pPr>
            <a:r>
              <a:rPr lang="uk-UA" sz="1200" dirty="0" smtClean="0"/>
              <a:t>лисички</a:t>
            </a:r>
            <a:endParaRPr lang="uk-UA" sz="1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5856" y="1988840"/>
            <a:ext cx="201622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Умовно їстівні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03848" y="2564904"/>
            <a:ext cx="1944216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uk-UA" sz="1400" dirty="0"/>
              <a:t>д</a:t>
            </a:r>
            <a:r>
              <a:rPr lang="uk-UA" sz="1400" dirty="0" smtClean="0"/>
              <a:t>ощовики</a:t>
            </a:r>
          </a:p>
          <a:p>
            <a:pPr>
              <a:buFontTx/>
              <a:buChar char="-"/>
            </a:pPr>
            <a:r>
              <a:rPr lang="uk-UA" sz="1400" dirty="0"/>
              <a:t>з</a:t>
            </a:r>
            <a:r>
              <a:rPr lang="uk-UA" sz="1400" dirty="0" smtClean="0"/>
              <a:t>моршки</a:t>
            </a:r>
          </a:p>
          <a:p>
            <a:pPr>
              <a:buFontTx/>
              <a:buChar char="-"/>
            </a:pPr>
            <a:r>
              <a:rPr lang="uk-UA" sz="1400" dirty="0"/>
              <a:t>х</a:t>
            </a:r>
            <a:r>
              <a:rPr lang="uk-UA" sz="1400" dirty="0" smtClean="0"/>
              <a:t>рящ</a:t>
            </a:r>
          </a:p>
          <a:p>
            <a:pPr>
              <a:buFontTx/>
              <a:buChar char="-"/>
            </a:pPr>
            <a:r>
              <a:rPr lang="uk-UA" sz="1400" dirty="0"/>
              <a:t>с</a:t>
            </a:r>
            <a:r>
              <a:rPr lang="uk-UA" sz="1400" dirty="0" smtClean="0"/>
              <a:t>ироїжки</a:t>
            </a:r>
          </a:p>
          <a:p>
            <a:pPr>
              <a:buFontTx/>
              <a:buChar char="-"/>
            </a:pPr>
            <a:r>
              <a:rPr lang="uk-UA" sz="1400" dirty="0" smtClean="0"/>
              <a:t>піддубник</a:t>
            </a:r>
            <a:endParaRPr lang="uk-UA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868144" y="2060848"/>
            <a:ext cx="216024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отруйні</a:t>
            </a:r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40152" y="2708920"/>
            <a:ext cx="1872208" cy="22322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100" dirty="0" smtClean="0"/>
              <a:t>- бліда поганка</a:t>
            </a:r>
          </a:p>
          <a:p>
            <a:r>
              <a:rPr lang="uk-UA" sz="1100" dirty="0" smtClean="0"/>
              <a:t>- мухомор червоний</a:t>
            </a:r>
          </a:p>
          <a:p>
            <a:r>
              <a:rPr lang="uk-UA" sz="1100" dirty="0" smtClean="0"/>
              <a:t>- несправжні опеньки</a:t>
            </a:r>
          </a:p>
          <a:p>
            <a:r>
              <a:rPr lang="uk-UA" sz="1100" dirty="0" smtClean="0"/>
              <a:t>- сатанинський гриб</a:t>
            </a:r>
          </a:p>
          <a:p>
            <a:r>
              <a:rPr lang="uk-UA" sz="1100" dirty="0" smtClean="0"/>
              <a:t>- несправжні лисички</a:t>
            </a:r>
          </a:p>
          <a:p>
            <a:r>
              <a:rPr lang="uk-UA" sz="1100" dirty="0" smtClean="0"/>
              <a:t>- мухомор вонючий</a:t>
            </a:r>
            <a:endParaRPr lang="uk-UA" sz="11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3" name="Рисунок 2" descr="326748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8280920" cy="5256584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" name="Рисунок 2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548680"/>
            <a:ext cx="7927962" cy="5275698"/>
          </a:xfrm>
          <a:prstGeom prst="rect">
            <a:avLst/>
          </a:prstGeo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</TotalTime>
  <Words>214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Значення грибів у житті людини. Шапинкові отруйні гриби</vt:lpstr>
      <vt:lpstr>Рекомендації щодо збирання грибів:</vt:lpstr>
      <vt:lpstr>Рекомендації з переробки грибів:  1. Свіжі гриби – продукт, що швидко псується,тому обробку зібраних грибів потрібно проводити негайно.   2. Залишати зібрані гриби на наступний день неприпустимо.   3. Очищені гриби необхідно зберігати тільки в холодильнику не більше 2-4 годин за температури 2-4 С   4. Умовно їстівні гриби необхідно обовязково заздалегідь відварити 2 рази протягом 20 хв., щоразу зливаючи відвар  5. Переробка – суміші та крихт грибів заборонена </vt:lpstr>
      <vt:lpstr>Рекомендації зі вживання грибів:</vt:lpstr>
      <vt:lpstr>В Україні відомо понад 300 видів їстівних грибів. Але до кошика потрапляє 10-20</vt:lpstr>
      <vt:lpstr>Смертельними отрутами грибів є:</vt:lpstr>
      <vt:lpstr>Типи грибів</vt:lpstr>
      <vt:lpstr>Слайд 8</vt:lpstr>
      <vt:lpstr>Слайд 9</vt:lpstr>
      <vt:lpstr>Слайд 10</vt:lpstr>
      <vt:lpstr>Слайд 11</vt:lpstr>
      <vt:lpstr> Список використаних джерел:   1. 1.М.М Мусієнко Біологія:підручник для 7 класу. – К.: Генеза,2007  2. Інтернет-ресурс: ru. wikipedia.org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Значення грибів у житті людини. Шапкові отруйні гриби</dc:title>
  <dc:creator>Мандюк</dc:creator>
  <cp:lastModifiedBy>User</cp:lastModifiedBy>
  <cp:revision>9</cp:revision>
  <dcterms:created xsi:type="dcterms:W3CDTF">2015-02-08T16:33:15Z</dcterms:created>
  <dcterms:modified xsi:type="dcterms:W3CDTF">2015-02-19T08:55:57Z</dcterms:modified>
</cp:coreProperties>
</file>