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3" r:id="rId17"/>
    <p:sldId id="271" r:id="rId18"/>
    <p:sldId id="272" r:id="rId1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ahoma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ahoma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ahoma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ahoma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ahoma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ahoma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ahoma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ahoma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ahoma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581" autoAdjust="0"/>
    <p:restoredTop sz="94660"/>
  </p:normalViewPr>
  <p:slideViewPr>
    <p:cSldViewPr>
      <p:cViewPr varScale="1">
        <p:scale>
          <a:sx n="62" d="100"/>
          <a:sy n="62" d="100"/>
        </p:scale>
        <p:origin x="-1338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997075"/>
            <a:ext cx="7772400" cy="1431925"/>
          </a:xfrm>
        </p:spPr>
        <p:txBody>
          <a:bodyPr anchor="b" anchorCtr="1"/>
          <a:lstStyle>
            <a:lvl1pPr algn="ctr"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5124" name="Freeform 4"/>
          <p:cNvSpPr>
            <a:spLocks/>
          </p:cNvSpPr>
          <p:nvPr/>
        </p:nvSpPr>
        <p:spPr bwMode="auto">
          <a:xfrm>
            <a:off x="285750" y="2803525"/>
            <a:ext cx="1588" cy="3035300"/>
          </a:xfrm>
          <a:custGeom>
            <a:avLst/>
            <a:gdLst>
              <a:gd name="T0" fmla="*/ 0 h 1912"/>
              <a:gd name="T1" fmla="*/ 6 h 1912"/>
              <a:gd name="T2" fmla="*/ 6 h 1912"/>
              <a:gd name="T3" fmla="*/ 60 h 1912"/>
              <a:gd name="T4" fmla="*/ 1912 h 1912"/>
              <a:gd name="T5" fmla="*/ 1912 h 1912"/>
              <a:gd name="T6" fmla="*/ 0 h 1912"/>
              <a:gd name="T7" fmla="*/ 0 h 1912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  <a:cxn ang="0">
                <a:pos x="0" y="T5"/>
              </a:cxn>
              <a:cxn ang="0">
                <a:pos x="0" y="T6"/>
              </a:cxn>
              <a:cxn ang="0">
                <a:pos x="0" y="T7"/>
              </a:cxn>
            </a:cxnLst>
            <a:rect l="0" t="0" r="r" b="b"/>
            <a:pathLst>
              <a:path h="1912">
                <a:moveTo>
                  <a:pt x="0" y="0"/>
                </a:moveTo>
                <a:lnTo>
                  <a:pt x="0" y="6"/>
                </a:lnTo>
                <a:lnTo>
                  <a:pt x="0" y="6"/>
                </a:lnTo>
                <a:lnTo>
                  <a:pt x="0" y="60"/>
                </a:lnTo>
                <a:lnTo>
                  <a:pt x="0" y="1912"/>
                </a:lnTo>
                <a:lnTo>
                  <a:pt x="0" y="1912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6BBA27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2FBF4519-2173-4292-A3A8-A1179350150F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2F58FEE-8D60-43F1-9B12-F3256997523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92100"/>
            <a:ext cx="2057400" cy="57277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92100"/>
            <a:ext cx="6019800" cy="57277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CBB0A5E-75DE-4964-BD82-D17B36571D8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E229BC-4B76-4205-8A2A-F36D1A3FE2E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A4DC153-8D9D-4C37-A7DE-C420D249F9D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050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050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6CEA3B-1B6C-425C-BD39-8E9AFA53173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F324C18-8DCB-4ED7-886A-F2696E60F5C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A7D06F3-F745-4306-A3C1-7BB1B34C60D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EE73242-4455-4B17-B9F2-6E4FC861BD8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ED51CC-86B8-4D46-9A01-D1A207FA6CD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E61055C-E832-44E1-8E16-A9AD9372FED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>
            <a:duotone>
              <a:schemeClr val="bg1"/>
              <a:srgbClr val="FFFFFF"/>
            </a:duotone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92100"/>
            <a:ext cx="8229600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05000"/>
            <a:ext cx="82296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endParaRPr lang="ru-RU"/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endParaRPr lang="ru-RU"/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fld id="{8AA9C447-50C4-4163-B225-76415952DE6B}" type="slidenum">
              <a:rPr lang="ru-RU"/>
              <a:pPr/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</a:defRPr>
      </a:lvl2pPr>
      <a:lvl3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</a:defRPr>
      </a:lvl3pPr>
      <a:lvl4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</a:defRPr>
      </a:lvl4pPr>
      <a:lvl5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120000"/>
        <a:buChar char="•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Tahoma" charset="0"/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120000"/>
        <a:buChar char="•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Tahoma" charset="0"/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ru/" TargetMode="External"/><Relationship Id="rId2" Type="http://schemas.openxmlformats.org/officeDocument/2006/relationships/hyperlink" Target="http://www.google.com.ua/search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uk-UA" sz="2000">
                <a:solidFill>
                  <a:srgbClr val="FF0066"/>
                </a:solidFill>
              </a:rPr>
              <a:t>Сорока Ніна Анатоліївна </a:t>
            </a:r>
          </a:p>
          <a:p>
            <a:r>
              <a:rPr lang="uk-UA" sz="2000">
                <a:solidFill>
                  <a:srgbClr val="FF0066"/>
                </a:solidFill>
              </a:rPr>
              <a:t>Вчитель географії Дзензелівської загальноосвітньої школи І – ІІІ ступенів Маньківської районної ради Черкаської області</a:t>
            </a:r>
            <a:endParaRPr lang="ru-RU" sz="2000">
              <a:solidFill>
                <a:srgbClr val="FF0066"/>
              </a:solidFill>
            </a:endParaRPr>
          </a:p>
        </p:txBody>
      </p:sp>
      <p:sp>
        <p:nvSpPr>
          <p:cNvPr id="2053" name="Text Box 5"/>
          <p:cNvSpPr txBox="1">
            <a:spLocks noChangeArrowheads="1"/>
          </p:cNvSpPr>
          <p:nvPr/>
        </p:nvSpPr>
        <p:spPr bwMode="auto">
          <a:xfrm>
            <a:off x="2195513" y="3068638"/>
            <a:ext cx="504031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 sz="1800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ctrTitle"/>
          </p:nvPr>
        </p:nvSpPr>
        <p:spPr>
          <a:xfrm>
            <a:off x="539750" y="1916113"/>
            <a:ext cx="7772400" cy="1431925"/>
          </a:xfrm>
        </p:spPr>
        <p:txBody>
          <a:bodyPr/>
          <a:lstStyle/>
          <a:p>
            <a:r>
              <a:rPr lang="uk-UA">
                <a:solidFill>
                  <a:srgbClr val="FF0000"/>
                </a:solidFill>
              </a:rPr>
              <a:t>Відкриття Антарктиди та сучасні наукові дослідження</a:t>
            </a:r>
            <a:endParaRPr lang="ru-RU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uk-UA" sz="2400">
                <a:solidFill>
                  <a:srgbClr val="FF6600"/>
                </a:solidFill>
              </a:rPr>
              <a:t>Першими в глибину континенту дісталися норвежець </a:t>
            </a:r>
            <a:r>
              <a:rPr lang="uk-UA" sz="2400" b="1" u="sng">
                <a:solidFill>
                  <a:srgbClr val="FF6600"/>
                </a:solidFill>
              </a:rPr>
              <a:t>Руаль Амундсен</a:t>
            </a:r>
            <a:r>
              <a:rPr lang="uk-UA" sz="2400">
                <a:solidFill>
                  <a:srgbClr val="FF6600"/>
                </a:solidFill>
              </a:rPr>
              <a:t> і англієць </a:t>
            </a:r>
            <a:r>
              <a:rPr lang="uk-UA" sz="2400" b="1" u="sng">
                <a:solidFill>
                  <a:srgbClr val="FF6600"/>
                </a:solidFill>
              </a:rPr>
              <a:t>Роберт Скотт</a:t>
            </a:r>
            <a:endParaRPr lang="ru-RU" sz="2400" b="1" u="sng">
              <a:solidFill>
                <a:srgbClr val="FF6600"/>
              </a:solidFill>
            </a:endParaRPr>
          </a:p>
        </p:txBody>
      </p:sp>
      <p:sp>
        <p:nvSpPr>
          <p:cNvPr id="24582" name="Rectangle 6"/>
          <p:cNvSpPr>
            <a:spLocks noGrp="1" noChangeArrowheads="1"/>
          </p:cNvSpPr>
          <p:nvPr>
            <p:ph sz="half" idx="1"/>
          </p:nvPr>
        </p:nvSpPr>
        <p:spPr/>
        <p:txBody>
          <a:bodyPr/>
          <a:lstStyle/>
          <a:p>
            <a:endParaRPr lang="uk-UA"/>
          </a:p>
          <a:p>
            <a:pPr>
              <a:buFontTx/>
              <a:buNone/>
            </a:pPr>
            <a:endParaRPr lang="uk-UA"/>
          </a:p>
          <a:p>
            <a:pPr>
              <a:buFontTx/>
              <a:buNone/>
            </a:pPr>
            <a:endParaRPr lang="uk-UA"/>
          </a:p>
          <a:p>
            <a:pPr>
              <a:buFontTx/>
              <a:buNone/>
            </a:pPr>
            <a:endParaRPr lang="uk-UA"/>
          </a:p>
          <a:p>
            <a:pPr>
              <a:buFontTx/>
              <a:buNone/>
            </a:pPr>
            <a:endParaRPr lang="uk-UA"/>
          </a:p>
          <a:p>
            <a:pPr>
              <a:buFontTx/>
              <a:buNone/>
            </a:pPr>
            <a:endParaRPr lang="uk-UA"/>
          </a:p>
          <a:p>
            <a:pPr>
              <a:buFontTx/>
              <a:buNone/>
            </a:pPr>
            <a:endParaRPr lang="uk-UA"/>
          </a:p>
          <a:p>
            <a:pPr>
              <a:buFontTx/>
              <a:buNone/>
            </a:pPr>
            <a:endParaRPr lang="ru-RU"/>
          </a:p>
        </p:txBody>
      </p:sp>
      <p:sp>
        <p:nvSpPr>
          <p:cNvPr id="24580" name="Rectangle 4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0" y="1905000"/>
            <a:ext cx="4038600" cy="4114800"/>
          </a:xfrm>
        </p:spPr>
        <p:txBody>
          <a:bodyPr/>
          <a:lstStyle/>
          <a:p>
            <a:pPr>
              <a:lnSpc>
                <a:spcPct val="90000"/>
              </a:lnSpc>
            </a:pPr>
            <a:endParaRPr lang="uk-UA" sz="2400"/>
          </a:p>
          <a:p>
            <a:pPr>
              <a:lnSpc>
                <a:spcPct val="90000"/>
              </a:lnSpc>
            </a:pPr>
            <a:endParaRPr lang="uk-UA" sz="2400"/>
          </a:p>
          <a:p>
            <a:pPr>
              <a:lnSpc>
                <a:spcPct val="90000"/>
              </a:lnSpc>
            </a:pPr>
            <a:endParaRPr lang="uk-UA" sz="2400"/>
          </a:p>
          <a:p>
            <a:pPr>
              <a:lnSpc>
                <a:spcPct val="90000"/>
              </a:lnSpc>
            </a:pPr>
            <a:endParaRPr lang="uk-UA" sz="2400"/>
          </a:p>
          <a:p>
            <a:pPr>
              <a:lnSpc>
                <a:spcPct val="90000"/>
              </a:lnSpc>
            </a:pPr>
            <a:endParaRPr lang="uk-UA" sz="2400"/>
          </a:p>
          <a:p>
            <a:pPr>
              <a:lnSpc>
                <a:spcPct val="90000"/>
              </a:lnSpc>
            </a:pPr>
            <a:endParaRPr lang="uk-UA" sz="2400"/>
          </a:p>
          <a:p>
            <a:pPr>
              <a:lnSpc>
                <a:spcPct val="90000"/>
              </a:lnSpc>
            </a:pPr>
            <a:endParaRPr lang="uk-UA" sz="2400"/>
          </a:p>
          <a:p>
            <a:pPr>
              <a:lnSpc>
                <a:spcPct val="90000"/>
              </a:lnSpc>
            </a:pPr>
            <a:endParaRPr lang="uk-UA" sz="2400"/>
          </a:p>
          <a:p>
            <a:pPr>
              <a:lnSpc>
                <a:spcPct val="90000"/>
              </a:lnSpc>
            </a:pPr>
            <a:endParaRPr lang="uk-UA" sz="2400"/>
          </a:p>
          <a:p>
            <a:pPr>
              <a:lnSpc>
                <a:spcPct val="90000"/>
              </a:lnSpc>
            </a:pPr>
            <a:endParaRPr lang="ru-RU" sz="2400"/>
          </a:p>
        </p:txBody>
      </p:sp>
      <p:pic>
        <p:nvPicPr>
          <p:cNvPr id="24584" name="Picture 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0113" y="2060575"/>
            <a:ext cx="2808287" cy="388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4586" name="Picture 10" descr="Роберт Скот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5580063" y="2133600"/>
            <a:ext cx="2736850" cy="3744913"/>
          </a:xfr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333375"/>
            <a:ext cx="8229600" cy="5686425"/>
          </a:xfrm>
        </p:spPr>
        <p:txBody>
          <a:bodyPr/>
          <a:lstStyle/>
          <a:p>
            <a:r>
              <a:rPr lang="uk-UA" sz="2000">
                <a:solidFill>
                  <a:srgbClr val="FF6600"/>
                </a:solidFill>
              </a:rPr>
              <a:t>Маршрут Амундсена був на 100 км коротший, ніж у Скотта. Він досяг Південного полюса </a:t>
            </a:r>
            <a:r>
              <a:rPr lang="uk-UA" sz="2000" b="1" u="sng">
                <a:solidFill>
                  <a:srgbClr val="FF6600"/>
                </a:solidFill>
              </a:rPr>
              <a:t>14 грудна 1911р.</a:t>
            </a:r>
            <a:r>
              <a:rPr lang="uk-UA" sz="2000">
                <a:solidFill>
                  <a:srgbClr val="FF6600"/>
                </a:solidFill>
              </a:rPr>
              <a:t>  Передбачливий норвежець пересувався Антарктидою за допомогою кількох собачих упряжок. Разом з чотирма супутниками щодня долав 30 км. на висоті 4000 м над рівнем океану.</a:t>
            </a:r>
          </a:p>
          <a:p>
            <a:endParaRPr lang="uk-UA" sz="2000">
              <a:solidFill>
                <a:srgbClr val="FF6600"/>
              </a:solidFill>
            </a:endParaRPr>
          </a:p>
          <a:p>
            <a:endParaRPr lang="uk-UA" sz="2000">
              <a:solidFill>
                <a:srgbClr val="FF6600"/>
              </a:solidFill>
            </a:endParaRPr>
          </a:p>
          <a:p>
            <a:endParaRPr lang="ru-RU" sz="2000"/>
          </a:p>
        </p:txBody>
      </p:sp>
      <p:pic>
        <p:nvPicPr>
          <p:cNvPr id="27653" name="Picture 5" descr="Руаль Амундсен з собочою упряжкою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350" y="2276475"/>
            <a:ext cx="6121400" cy="374491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333375"/>
            <a:ext cx="8229600" cy="5686425"/>
          </a:xfrm>
        </p:spPr>
        <p:txBody>
          <a:bodyPr/>
          <a:lstStyle/>
          <a:p>
            <a:r>
              <a:rPr lang="uk-UA" sz="2000">
                <a:solidFill>
                  <a:srgbClr val="FF6600"/>
                </a:solidFill>
              </a:rPr>
              <a:t>Роберт Скотт досяг полюса на місяць пізніше –</a:t>
            </a:r>
            <a:r>
              <a:rPr lang="uk-UA" sz="2000" b="1" u="sng">
                <a:solidFill>
                  <a:srgbClr val="FF6600"/>
                </a:solidFill>
              </a:rPr>
              <a:t>18 січня 1912 р. </a:t>
            </a:r>
            <a:r>
              <a:rPr lang="uk-UA" sz="2000">
                <a:solidFill>
                  <a:srgbClr val="FF6600"/>
                </a:solidFill>
              </a:rPr>
              <a:t> Сам Скотт та чотири його супутники загинули на зворотньому шляху від голоду та холоду, не дійшовши до однієї зі своїх баз лише 19 км.</a:t>
            </a:r>
          </a:p>
          <a:p>
            <a:r>
              <a:rPr lang="uk-UA" sz="2000" b="1" u="sng">
                <a:solidFill>
                  <a:srgbClr val="FF6600"/>
                </a:solidFill>
              </a:rPr>
              <a:t> </a:t>
            </a:r>
            <a:r>
              <a:rPr lang="uk-UA" sz="2000">
                <a:solidFill>
                  <a:srgbClr val="FF6600"/>
                </a:solidFill>
              </a:rPr>
              <a:t> </a:t>
            </a:r>
            <a:endParaRPr lang="ru-RU" sz="2000">
              <a:solidFill>
                <a:srgbClr val="FF6600"/>
              </a:solidFill>
            </a:endParaRPr>
          </a:p>
        </p:txBody>
      </p:sp>
      <p:pic>
        <p:nvPicPr>
          <p:cNvPr id="28676" name="Picture 4" descr="корабель Роберта Скот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750" y="2276475"/>
            <a:ext cx="8208963" cy="396081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333375"/>
            <a:ext cx="8229600" cy="5686425"/>
          </a:xfrm>
        </p:spPr>
        <p:txBody>
          <a:bodyPr/>
          <a:lstStyle/>
          <a:p>
            <a:r>
              <a:rPr lang="uk-UA" sz="2000">
                <a:solidFill>
                  <a:srgbClr val="FF6600"/>
                </a:solidFill>
              </a:rPr>
              <a:t>У першій половині </a:t>
            </a:r>
            <a:r>
              <a:rPr lang="en-US" sz="2000">
                <a:solidFill>
                  <a:srgbClr val="FF6600"/>
                </a:solidFill>
              </a:rPr>
              <a:t>XX</a:t>
            </a:r>
            <a:r>
              <a:rPr lang="uk-UA" sz="2000">
                <a:solidFill>
                  <a:srgbClr val="FF6600"/>
                </a:solidFill>
              </a:rPr>
              <a:t> ст. дослідження Антарктиди були епізодичними й обмежувалися окремими експедиціями. </a:t>
            </a:r>
          </a:p>
          <a:p>
            <a:endParaRPr lang="uk-UA" sz="2000">
              <a:solidFill>
                <a:srgbClr val="FF6600"/>
              </a:solidFill>
            </a:endParaRPr>
          </a:p>
          <a:p>
            <a:r>
              <a:rPr lang="uk-UA" sz="2000">
                <a:solidFill>
                  <a:srgbClr val="FF6600"/>
                </a:solidFill>
              </a:rPr>
              <a:t>З другої половини 50-х рр. почалися регулярні дослідження материка на полярних станціях, які проводять різноманітні наукові спостереження.</a:t>
            </a:r>
            <a:endParaRPr lang="ru-RU" sz="2000">
              <a:solidFill>
                <a:srgbClr val="FF6600"/>
              </a:solidFill>
            </a:endParaRPr>
          </a:p>
        </p:txBody>
      </p:sp>
      <p:pic>
        <p:nvPicPr>
          <p:cNvPr id="29700" name="Picture 2" descr="http://www.infoniac.ru/upload/medialibrary/12e/12e99c0a7c606625edb5a3bf6c914db7.jpg"/>
          <p:cNvPicPr>
            <a:picLocks noChangeAspect="1" noChangeArrowheads="1"/>
          </p:cNvPicPr>
          <p:nvPr/>
        </p:nvPicPr>
        <p:blipFill>
          <a:blip r:embed="rId2" cstate="print">
            <a:lum contrast="20000"/>
          </a:blip>
          <a:srcRect/>
          <a:stretch>
            <a:fillRect/>
          </a:stretch>
        </p:blipFill>
        <p:spPr bwMode="auto">
          <a:xfrm>
            <a:off x="1547813" y="2420938"/>
            <a:ext cx="6086475" cy="405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333375"/>
            <a:ext cx="8229600" cy="5686425"/>
          </a:xfrm>
        </p:spPr>
        <p:txBody>
          <a:bodyPr/>
          <a:lstStyle/>
          <a:p>
            <a:pPr>
              <a:buFontTx/>
              <a:buNone/>
            </a:pPr>
            <a:r>
              <a:rPr lang="uk-UA" sz="2400">
                <a:solidFill>
                  <a:srgbClr val="FF6600"/>
                </a:solidFill>
              </a:rPr>
              <a:t>“ Мак – Мердо” (США) найбільша станція на материку .</a:t>
            </a:r>
            <a:endParaRPr lang="ru-RU" sz="2400">
              <a:solidFill>
                <a:srgbClr val="FF6600"/>
              </a:solidFill>
            </a:endParaRPr>
          </a:p>
        </p:txBody>
      </p:sp>
      <p:pic>
        <p:nvPicPr>
          <p:cNvPr id="30724" name="Picture 13" descr="C:\Users\user\Desktop\МОУ СШ №11\антарктида\16s.jpg"/>
          <p:cNvPicPr>
            <a:picLocks noChangeAspect="1" noChangeArrowheads="1"/>
          </p:cNvPicPr>
          <p:nvPr/>
        </p:nvPicPr>
        <p:blipFill>
          <a:blip r:embed="rId2" cstate="print">
            <a:lum contrast="20000"/>
          </a:blip>
          <a:srcRect/>
          <a:stretch>
            <a:fillRect/>
          </a:stretch>
        </p:blipFill>
        <p:spPr bwMode="auto">
          <a:xfrm>
            <a:off x="0" y="1628775"/>
            <a:ext cx="9144000" cy="5229225"/>
          </a:xfrm>
          <a:prstGeom prst="rect">
            <a:avLst/>
          </a:prstGeom>
          <a:noFill/>
          <a:ln w="28575">
            <a:solidFill>
              <a:schemeClr val="bg1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uk-UA" sz="2400"/>
              <a:t>       </a:t>
            </a:r>
            <a:r>
              <a:rPr lang="uk-UA" sz="2400">
                <a:solidFill>
                  <a:srgbClr val="FF6600"/>
                </a:solidFill>
              </a:rPr>
              <a:t>Українська станція “Академік Вернадський”</a:t>
            </a:r>
            <a:br>
              <a:rPr lang="uk-UA" sz="2400">
                <a:solidFill>
                  <a:srgbClr val="FF6600"/>
                </a:solidFill>
              </a:rPr>
            </a:br>
            <a:r>
              <a:rPr lang="uk-UA" sz="2000">
                <a:solidFill>
                  <a:srgbClr val="FF6600"/>
                </a:solidFill>
              </a:rPr>
              <a:t>В 1995р. уряд Великобританії подарував нашій країні англійську станцію “Фарадей”. Вона розташована на острові  поблизу Антарктичного півострова на Тихоокеанському узбережжі.</a:t>
            </a:r>
            <a:endParaRPr lang="ru-RU" sz="2400">
              <a:solidFill>
                <a:srgbClr val="FF6600"/>
              </a:solidFill>
            </a:endParaRPr>
          </a:p>
        </p:txBody>
      </p:sp>
      <p:pic>
        <p:nvPicPr>
          <p:cNvPr id="31748" name="Picture 4" descr="Faraday"/>
          <p:cNvPicPr>
            <a:picLocks noChangeAspect="1" noChangeArrowheads="1"/>
          </p:cNvPicPr>
          <p:nvPr>
            <p:ph type="body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1905000"/>
            <a:ext cx="9144000" cy="4953000"/>
          </a:xfrm>
          <a:noFill/>
          <a:ln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4820" name="Picture 4" descr="пінгвіни біля прапору Україн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333375"/>
            <a:ext cx="8229600" cy="5686425"/>
          </a:xfrm>
        </p:spPr>
        <p:txBody>
          <a:bodyPr/>
          <a:lstStyle/>
          <a:p>
            <a:r>
              <a:rPr lang="uk-UA" sz="2000">
                <a:solidFill>
                  <a:srgbClr val="FF6600"/>
                </a:solidFill>
              </a:rPr>
              <a:t>Науковці обмінюються результатими своїх досліджень, передають їх до </a:t>
            </a:r>
            <a:r>
              <a:rPr lang="uk-UA" sz="2000" b="1" u="sng">
                <a:solidFill>
                  <a:srgbClr val="FF6600"/>
                </a:solidFill>
              </a:rPr>
              <a:t>Міжнародного комітету з координації антарктичних досліджень</a:t>
            </a:r>
            <a:r>
              <a:rPr lang="uk-UA" sz="2000">
                <a:solidFill>
                  <a:srgbClr val="FF6600"/>
                </a:solidFill>
              </a:rPr>
              <a:t>.</a:t>
            </a:r>
            <a:endParaRPr lang="ru-RU" sz="2000" b="1" u="sng">
              <a:solidFill>
                <a:srgbClr val="FF6600"/>
              </a:solidFill>
            </a:endParaRPr>
          </a:p>
        </p:txBody>
      </p:sp>
      <p:pic>
        <p:nvPicPr>
          <p:cNvPr id="32772" name="Picture 4" descr="P312001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350" y="1916113"/>
            <a:ext cx="6192838" cy="43211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333375"/>
            <a:ext cx="8229600" cy="5686425"/>
          </a:xfrm>
        </p:spPr>
        <p:txBody>
          <a:bodyPr/>
          <a:lstStyle/>
          <a:p>
            <a:r>
              <a:rPr lang="uk-UA" sz="2000"/>
              <a:t>                            Використана література</a:t>
            </a:r>
          </a:p>
          <a:p>
            <a:endParaRPr lang="uk-UA" sz="2000"/>
          </a:p>
          <a:p>
            <a:r>
              <a:rPr lang="uk-UA" sz="2000"/>
              <a:t>1. Кобернік С.Г., Коваленко Р.Р. Географія материків і океанів. 7 клас. – К. “Навчальна книга”, 2007 – 274с. (книга двох авторів)</a:t>
            </a:r>
          </a:p>
          <a:p>
            <a:r>
              <a:rPr lang="uk-UA" sz="2000"/>
              <a:t>2. Корнєєв В.П. Географія материків і океанів. 7 клас. Посібник для вчителя. – Х. “Ранок”, 2004 – 320с. (книга одного автора)</a:t>
            </a:r>
          </a:p>
          <a:p>
            <a:r>
              <a:rPr lang="uk-UA" sz="2000"/>
              <a:t>3. Корнєєв В.А., Корнєєв О.П. Видатні мандрівники, мореплпавці та дослідники – краєзнавці. –Х. “Основа”, 2005 – 224с. (книга двох авторів)</a:t>
            </a:r>
          </a:p>
          <a:p>
            <a:r>
              <a:rPr lang="uk-UA" sz="2000"/>
              <a:t>                               Інтернет – ресурси:</a:t>
            </a:r>
          </a:p>
          <a:p>
            <a:r>
              <a:rPr lang="en-US" sz="2000"/>
              <a:t>1. </a:t>
            </a:r>
            <a:r>
              <a:rPr lang="en-US" sz="2000">
                <a:hlinkClick r:id="rId2"/>
              </a:rPr>
              <a:t>www.google.com.ua/search</a:t>
            </a:r>
            <a:endParaRPr lang="en-US" sz="2000"/>
          </a:p>
          <a:p>
            <a:r>
              <a:rPr lang="en-US" sz="2000"/>
              <a:t>2. </a:t>
            </a:r>
            <a:r>
              <a:rPr lang="en-US" sz="2000">
                <a:hlinkClick r:id="rId3"/>
              </a:rPr>
              <a:t>http://ru</a:t>
            </a:r>
            <a:r>
              <a:rPr lang="en-US" sz="2000"/>
              <a:t>. wikipedia.org\ wiki</a:t>
            </a:r>
          </a:p>
          <a:p>
            <a:endParaRPr lang="ru-RU" sz="200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uk-UA" sz="2800">
                <a:solidFill>
                  <a:srgbClr val="FF6600"/>
                </a:solidFill>
              </a:rPr>
              <a:t>Як же був відкритий цей суворий материк?</a:t>
            </a:r>
            <a:endParaRPr lang="ru-RU" sz="2800">
              <a:solidFill>
                <a:srgbClr val="FF6600"/>
              </a:solidFill>
            </a:endParaRPr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905000"/>
            <a:ext cx="4038600" cy="4619625"/>
          </a:xfrm>
        </p:spPr>
        <p:txBody>
          <a:bodyPr/>
          <a:lstStyle/>
          <a:p>
            <a:r>
              <a:rPr lang="uk-UA" sz="2000">
                <a:solidFill>
                  <a:srgbClr val="FF6600"/>
                </a:solidFill>
              </a:rPr>
              <a:t>Історія його відкриття та дослідження сягає у далеку давнину.</a:t>
            </a:r>
          </a:p>
          <a:p>
            <a:endParaRPr lang="uk-UA" sz="2000">
              <a:solidFill>
                <a:srgbClr val="FF6600"/>
              </a:solidFill>
            </a:endParaRPr>
          </a:p>
          <a:p>
            <a:r>
              <a:rPr lang="uk-UA" sz="2000">
                <a:solidFill>
                  <a:srgbClr val="FF6600"/>
                </a:solidFill>
              </a:rPr>
              <a:t>Фантастичні обриси таємничої Південної землі здавна позначали на гегорафічних картах. </a:t>
            </a:r>
          </a:p>
          <a:p>
            <a:endParaRPr lang="uk-UA" sz="2000">
              <a:solidFill>
                <a:srgbClr val="FF6600"/>
              </a:solidFill>
            </a:endParaRPr>
          </a:p>
          <a:p>
            <a:r>
              <a:rPr lang="uk-UA" sz="2000">
                <a:solidFill>
                  <a:srgbClr val="FF6600"/>
                </a:solidFill>
              </a:rPr>
              <a:t>Давні греки припускали наявність у Південній півкулі великої ділянки суходолу, що протистоїть Арктиці (звідси назва материка Антарктида).</a:t>
            </a:r>
            <a:r>
              <a:rPr lang="uk-UA" sz="2000"/>
              <a:t> </a:t>
            </a:r>
          </a:p>
          <a:p>
            <a:endParaRPr lang="ru-RU" sz="2000"/>
          </a:p>
        </p:txBody>
      </p:sp>
      <p:pic>
        <p:nvPicPr>
          <p:cNvPr id="7176" name="Picture 8" descr="apr23 100"/>
          <p:cNvPicPr>
            <a:picLocks noChangeAspect="1" noChangeArrowheads="1"/>
          </p:cNvPicPr>
          <p:nvPr>
            <p:ph type="body"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500563" y="2060575"/>
            <a:ext cx="4643437" cy="3960813"/>
          </a:xfrm>
          <a:noFill/>
          <a:ln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5" name="Rectangle 9"/>
          <p:cNvSpPr>
            <a:spLocks noGrp="1" noChangeArrowheads="1"/>
          </p:cNvSpPr>
          <p:nvPr>
            <p:ph type="title"/>
          </p:nvPr>
        </p:nvSpPr>
        <p:spPr>
          <a:xfrm>
            <a:off x="914400" y="6381750"/>
            <a:ext cx="8229600" cy="476250"/>
          </a:xfrm>
        </p:spPr>
        <p:txBody>
          <a:bodyPr/>
          <a:lstStyle/>
          <a:p>
            <a:r>
              <a:rPr lang="uk-UA" sz="2400"/>
              <a:t>                                                     </a:t>
            </a:r>
            <a:r>
              <a:rPr lang="uk-UA" sz="2400">
                <a:solidFill>
                  <a:srgbClr val="FF6600"/>
                </a:solidFill>
              </a:rPr>
              <a:t>М.В. Ломоносов</a:t>
            </a:r>
            <a:r>
              <a:rPr lang="uk-UA" sz="2400"/>
              <a:t>                                           </a:t>
            </a:r>
            <a:endParaRPr lang="ru-RU" sz="2400"/>
          </a:p>
        </p:txBody>
      </p:sp>
      <p:sp>
        <p:nvSpPr>
          <p:cNvPr id="9226" name="Rectangle 10"/>
          <p:cNvSpPr>
            <a:spLocks noGrp="1" noChangeArrowheads="1"/>
          </p:cNvSpPr>
          <p:nvPr>
            <p:ph type="body" sz="half" idx="1"/>
          </p:nvPr>
        </p:nvSpPr>
        <p:spPr>
          <a:xfrm>
            <a:off x="395288" y="333375"/>
            <a:ext cx="4038600" cy="6524625"/>
          </a:xfrm>
        </p:spPr>
        <p:txBody>
          <a:bodyPr/>
          <a:lstStyle/>
          <a:p>
            <a:r>
              <a:rPr lang="uk-UA" sz="2000">
                <a:solidFill>
                  <a:srgbClr val="FF6600"/>
                </a:solidFill>
              </a:rPr>
              <a:t>Першим науковим обгрунту-</a:t>
            </a:r>
          </a:p>
          <a:p>
            <a:r>
              <a:rPr lang="uk-UA" sz="2000">
                <a:solidFill>
                  <a:srgbClr val="FF6600"/>
                </a:solidFill>
              </a:rPr>
              <a:t>ванням існування південного материка стали теоретичні розробки видатного російського природознавця М.В. Ломоносова.</a:t>
            </a:r>
          </a:p>
          <a:p>
            <a:endParaRPr lang="uk-UA" sz="2000">
              <a:solidFill>
                <a:srgbClr val="FF6600"/>
              </a:solidFill>
            </a:endParaRPr>
          </a:p>
          <a:p>
            <a:r>
              <a:rPr lang="uk-UA" sz="2000">
                <a:solidFill>
                  <a:srgbClr val="FF6600"/>
                </a:solidFill>
              </a:rPr>
              <a:t>У 1761 р. він уперше розробив класифікацію морського льоду та обгрун-</a:t>
            </a:r>
          </a:p>
          <a:p>
            <a:r>
              <a:rPr lang="uk-UA" sz="2000">
                <a:solidFill>
                  <a:srgbClr val="FF6600"/>
                </a:solidFill>
              </a:rPr>
              <a:t>тував походження різних його видів.</a:t>
            </a:r>
          </a:p>
          <a:p>
            <a:endParaRPr lang="uk-UA" sz="2000">
              <a:solidFill>
                <a:srgbClr val="FF6600"/>
              </a:solidFill>
            </a:endParaRPr>
          </a:p>
          <a:p>
            <a:r>
              <a:rPr lang="uk-UA" sz="2000">
                <a:solidFill>
                  <a:srgbClr val="FF6600"/>
                </a:solidFill>
              </a:rPr>
              <a:t>Ломоносов вважав, що “падуни” (айсберги) утворюються біля великих берегів, від яких вони відри-</a:t>
            </a:r>
          </a:p>
          <a:p>
            <a:r>
              <a:rPr lang="uk-UA" sz="2000">
                <a:solidFill>
                  <a:srgbClr val="FF6600"/>
                </a:solidFill>
              </a:rPr>
              <a:t>ваються.</a:t>
            </a:r>
            <a:r>
              <a:rPr lang="uk-UA" sz="2000"/>
              <a:t> </a:t>
            </a:r>
            <a:endParaRPr lang="ru-RU" sz="2000"/>
          </a:p>
        </p:txBody>
      </p:sp>
      <p:pic>
        <p:nvPicPr>
          <p:cNvPr id="9227" name="Picture 11"/>
          <p:cNvPicPr>
            <a:picLocks noChangeAspect="1" noChangeArrowheads="1"/>
          </p:cNvPicPr>
          <p:nvPr>
            <p:ph type="body"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356225" y="1412875"/>
            <a:ext cx="3254375" cy="4968875"/>
          </a:xfr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412875"/>
            <a:ext cx="8291512" cy="4606925"/>
          </a:xfrm>
        </p:spPr>
        <p:txBody>
          <a:bodyPr/>
          <a:lstStyle/>
          <a:p>
            <a:pPr>
              <a:buFontTx/>
              <a:buNone/>
            </a:pPr>
            <a:r>
              <a:rPr lang="uk-UA" sz="2000">
                <a:solidFill>
                  <a:srgbClr val="FF6600"/>
                </a:solidFill>
              </a:rPr>
              <a:t>Учений припускав, що айсберги опускаються з якоїсь землі, що, </a:t>
            </a:r>
          </a:p>
          <a:p>
            <a:pPr>
              <a:buFontTx/>
              <a:buNone/>
            </a:pPr>
            <a:r>
              <a:rPr lang="uk-UA" sz="2000">
                <a:solidFill>
                  <a:srgbClr val="FF6600"/>
                </a:solidFill>
              </a:rPr>
              <a:t>якнайвірогідніше, лежить у районі Південного полюсу та вкрита льодом, з якого і утворюються “падуни”. </a:t>
            </a:r>
          </a:p>
          <a:p>
            <a:pPr>
              <a:buFontTx/>
              <a:buNone/>
            </a:pPr>
            <a:endParaRPr lang="uk-UA" sz="2000">
              <a:solidFill>
                <a:srgbClr val="FF6600"/>
              </a:solidFill>
            </a:endParaRPr>
          </a:p>
          <a:p>
            <a:pPr>
              <a:buFontTx/>
              <a:buNone/>
            </a:pPr>
            <a:endParaRPr lang="uk-UA" sz="2000">
              <a:solidFill>
                <a:srgbClr val="FF6600"/>
              </a:solidFill>
            </a:endParaRPr>
          </a:p>
          <a:p>
            <a:pPr>
              <a:buFontTx/>
              <a:buNone/>
            </a:pPr>
            <a:endParaRPr lang="ru-RU" sz="2000">
              <a:solidFill>
                <a:srgbClr val="FF6600"/>
              </a:solidFill>
            </a:endParaRPr>
          </a:p>
        </p:txBody>
      </p:sp>
      <p:pic>
        <p:nvPicPr>
          <p:cNvPr id="13316" name="Picture 4" descr="ajzberg2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2708275"/>
            <a:ext cx="8280400" cy="396081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0" name="Rectangle 4"/>
          <p:cNvSpPr>
            <a:spLocks noGrp="1" noChangeArrowheads="1"/>
          </p:cNvSpPr>
          <p:nvPr>
            <p:ph type="title"/>
          </p:nvPr>
        </p:nvSpPr>
        <p:spPr>
          <a:xfrm>
            <a:off x="611188" y="5473700"/>
            <a:ext cx="8229600" cy="1384300"/>
          </a:xfrm>
        </p:spPr>
        <p:txBody>
          <a:bodyPr/>
          <a:lstStyle/>
          <a:p>
            <a:r>
              <a:rPr lang="uk-UA" sz="2400"/>
              <a:t>                                                       </a:t>
            </a:r>
            <a:r>
              <a:rPr lang="uk-UA" sz="2400">
                <a:solidFill>
                  <a:srgbClr val="FF6600"/>
                </a:solidFill>
              </a:rPr>
              <a:t>Джеймс Кук</a:t>
            </a:r>
            <a:endParaRPr lang="ru-RU" sz="2400">
              <a:solidFill>
                <a:srgbClr val="FF6600"/>
              </a:solidFill>
            </a:endParaRPr>
          </a:p>
        </p:txBody>
      </p:sp>
      <p:sp>
        <p:nvSpPr>
          <p:cNvPr id="14341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333375"/>
            <a:ext cx="4038600" cy="6119813"/>
          </a:xfrm>
        </p:spPr>
        <p:txBody>
          <a:bodyPr/>
          <a:lstStyle/>
          <a:p>
            <a:r>
              <a:rPr lang="uk-UA" sz="2000">
                <a:solidFill>
                  <a:srgbClr val="FF6600"/>
                </a:solidFill>
              </a:rPr>
              <a:t>Дослідження Ломоносова набули широкого розповсюд-</a:t>
            </a:r>
          </a:p>
          <a:p>
            <a:r>
              <a:rPr lang="uk-UA" sz="2000">
                <a:solidFill>
                  <a:srgbClr val="FF6600"/>
                </a:solidFill>
              </a:rPr>
              <a:t>ження у науковому світі. </a:t>
            </a:r>
          </a:p>
          <a:p>
            <a:endParaRPr lang="uk-UA" sz="2000">
              <a:solidFill>
                <a:srgbClr val="FF6600"/>
              </a:solidFill>
            </a:endParaRPr>
          </a:p>
          <a:p>
            <a:r>
              <a:rPr lang="uk-UA" sz="2000">
                <a:solidFill>
                  <a:srgbClr val="FF6600"/>
                </a:solidFill>
              </a:rPr>
              <a:t>У 1773р. експедиція під керівництвом англійського мореплавця Джеймса Кука вирушила на пошуки Півден-</a:t>
            </a:r>
          </a:p>
          <a:p>
            <a:r>
              <a:rPr lang="uk-UA" sz="2000">
                <a:solidFill>
                  <a:srgbClr val="FF6600"/>
                </a:solidFill>
              </a:rPr>
              <a:t>ного материка. </a:t>
            </a:r>
          </a:p>
          <a:p>
            <a:endParaRPr lang="uk-UA" sz="2000">
              <a:solidFill>
                <a:srgbClr val="FF6600"/>
              </a:solidFill>
            </a:endParaRPr>
          </a:p>
          <a:p>
            <a:r>
              <a:rPr lang="uk-UA" sz="2000">
                <a:solidFill>
                  <a:srgbClr val="FF6600"/>
                </a:solidFill>
              </a:rPr>
              <a:t>Він вперше перетнув Півден-не полярне коло досягувши рекордної південної широти – 71 10</a:t>
            </a:r>
            <a:r>
              <a:rPr lang="en-US" sz="2000">
                <a:solidFill>
                  <a:srgbClr val="FF6600"/>
                </a:solidFill>
              </a:rPr>
              <a:t>’</a:t>
            </a:r>
            <a:r>
              <a:rPr lang="uk-UA" sz="2000">
                <a:solidFill>
                  <a:srgbClr val="FF6600"/>
                </a:solidFill>
              </a:rPr>
              <a:t>, але  не материка.</a:t>
            </a:r>
          </a:p>
          <a:p>
            <a:pPr>
              <a:buFontTx/>
              <a:buNone/>
            </a:pPr>
            <a:r>
              <a:rPr lang="uk-UA" sz="2000">
                <a:solidFill>
                  <a:srgbClr val="FF6600"/>
                </a:solidFill>
              </a:rPr>
              <a:t> </a:t>
            </a:r>
            <a:endParaRPr lang="uk-UA">
              <a:solidFill>
                <a:srgbClr val="FF6600"/>
              </a:solidFill>
              <a:effectLst/>
            </a:endParaRPr>
          </a:p>
          <a:p>
            <a:pPr>
              <a:buFontTx/>
              <a:buNone/>
            </a:pPr>
            <a:endParaRPr lang="uk-UA">
              <a:solidFill>
                <a:srgbClr val="FF6600"/>
              </a:solidFill>
            </a:endParaRPr>
          </a:p>
        </p:txBody>
      </p:sp>
      <p:pic>
        <p:nvPicPr>
          <p:cNvPr id="14342" name="Picture 6"/>
          <p:cNvPicPr>
            <a:picLocks noChangeAspect="1" noChangeArrowheads="1"/>
          </p:cNvPicPr>
          <p:nvPr>
            <p:ph type="body"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643438" y="836613"/>
            <a:ext cx="4038600" cy="4894262"/>
          </a:xfr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476250"/>
            <a:ext cx="8229600" cy="5543550"/>
          </a:xfrm>
        </p:spPr>
        <p:txBody>
          <a:bodyPr/>
          <a:lstStyle/>
          <a:p>
            <a:r>
              <a:rPr lang="uk-UA" sz="2000">
                <a:solidFill>
                  <a:srgbClr val="FF6600"/>
                </a:solidFill>
              </a:rPr>
              <a:t>Він не зміг досягнути материка через складні погодні умови. Шлях його корабля перетнули плавуча крига й айсберги Антарктики. </a:t>
            </a:r>
          </a:p>
          <a:p>
            <a:endParaRPr lang="uk-UA" sz="2000">
              <a:solidFill>
                <a:srgbClr val="FF6600"/>
              </a:solidFill>
            </a:endParaRPr>
          </a:p>
          <a:p>
            <a:r>
              <a:rPr lang="uk-UA" sz="2000">
                <a:solidFill>
                  <a:srgbClr val="FF6600"/>
                </a:solidFill>
              </a:rPr>
              <a:t>Кук був змушений повернути назад і стверджував, що далі на південь землі не має, а є тільки крига, що покриває океан.</a:t>
            </a:r>
          </a:p>
          <a:p>
            <a:endParaRPr lang="uk-UA" sz="2000">
              <a:solidFill>
                <a:srgbClr val="FF6600"/>
              </a:solidFill>
            </a:endParaRPr>
          </a:p>
          <a:p>
            <a:r>
              <a:rPr lang="uk-UA" sz="2000">
                <a:solidFill>
                  <a:srgbClr val="FF6600"/>
                </a:solidFill>
              </a:rPr>
              <a:t>Тому після плавання Кука на картах Південної півкулі перестали зображувати землю, замінивши її океаном.</a:t>
            </a:r>
          </a:p>
          <a:p>
            <a:endParaRPr lang="uk-UA" sz="2000">
              <a:solidFill>
                <a:srgbClr val="FF6600"/>
              </a:solidFill>
            </a:endParaRPr>
          </a:p>
          <a:p>
            <a:endParaRPr lang="ru-RU" sz="2000">
              <a:solidFill>
                <a:srgbClr val="FF6600"/>
              </a:solidFill>
            </a:endParaRPr>
          </a:p>
        </p:txBody>
      </p:sp>
      <p:pic>
        <p:nvPicPr>
          <p:cNvPr id="1638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8175" y="3644900"/>
            <a:ext cx="5473700" cy="295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22" name="Rectangle 1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uk-UA" sz="2000">
                <a:solidFill>
                  <a:srgbClr val="FF6600"/>
                </a:solidFill>
              </a:rPr>
              <a:t>Російські мореплавці  </a:t>
            </a:r>
            <a:r>
              <a:rPr lang="uk-UA" sz="2000" b="1" u="sng">
                <a:solidFill>
                  <a:srgbClr val="FF6600"/>
                </a:solidFill>
              </a:rPr>
              <a:t>Фадей Белінсгаузен і Михайло Лазарєв</a:t>
            </a:r>
            <a:r>
              <a:rPr lang="uk-UA" sz="2000">
                <a:solidFill>
                  <a:srgbClr val="FF6600"/>
                </a:solidFill>
              </a:rPr>
              <a:t> відкрили Антарктиду 16 – 28 січня 1820р.</a:t>
            </a:r>
            <a:endParaRPr lang="ru-RU" sz="2000">
              <a:solidFill>
                <a:srgbClr val="FF6600"/>
              </a:solidFill>
            </a:endParaRPr>
          </a:p>
        </p:txBody>
      </p:sp>
      <p:pic>
        <p:nvPicPr>
          <p:cNvPr id="17425" name="Picture 17"/>
          <p:cNvPicPr>
            <a:picLocks noChangeAspect="1" noChangeArrowheads="1"/>
          </p:cNvPicPr>
          <p:nvPr>
            <p:ph type="body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68313" y="1989138"/>
            <a:ext cx="8229600" cy="4476750"/>
          </a:xfr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260350"/>
            <a:ext cx="8229600" cy="1384300"/>
          </a:xfrm>
        </p:spPr>
        <p:txBody>
          <a:bodyPr/>
          <a:lstStyle/>
          <a:p>
            <a:r>
              <a:rPr lang="uk-UA" sz="2000">
                <a:solidFill>
                  <a:srgbClr val="FF6600"/>
                </a:solidFill>
              </a:rPr>
              <a:t>Російські кораблі </a:t>
            </a:r>
            <a:r>
              <a:rPr lang="uk-UA" sz="2000" b="1" u="sng">
                <a:solidFill>
                  <a:srgbClr val="FF6600"/>
                </a:solidFill>
              </a:rPr>
              <a:t>“Мирний”</a:t>
            </a:r>
            <a:r>
              <a:rPr lang="uk-UA" sz="2000">
                <a:solidFill>
                  <a:srgbClr val="FF6600"/>
                </a:solidFill>
              </a:rPr>
              <a:t> та </a:t>
            </a:r>
            <a:r>
              <a:rPr lang="uk-UA" sz="2000" b="1" u="sng">
                <a:solidFill>
                  <a:srgbClr val="FF6600"/>
                </a:solidFill>
              </a:rPr>
              <a:t>“ Восток”</a:t>
            </a:r>
            <a:r>
              <a:rPr lang="uk-UA" sz="2000">
                <a:solidFill>
                  <a:srgbClr val="FF6600"/>
                </a:solidFill>
              </a:rPr>
              <a:t> біля берегів Антарктиди</a:t>
            </a:r>
            <a:r>
              <a:rPr lang="ru-RU" sz="2000"/>
              <a:t/>
            </a:r>
            <a:br>
              <a:rPr lang="ru-RU" sz="2000"/>
            </a:br>
            <a:endParaRPr lang="ru-RU" sz="2000"/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700213"/>
            <a:ext cx="8229600" cy="4319587"/>
          </a:xfrm>
        </p:spPr>
        <p:txBody>
          <a:bodyPr/>
          <a:lstStyle/>
          <a:p>
            <a:pPr>
              <a:buFontTx/>
              <a:buNone/>
            </a:pPr>
            <a:endParaRPr lang="ru-RU" sz="2400"/>
          </a:p>
        </p:txBody>
      </p:sp>
      <p:pic>
        <p:nvPicPr>
          <p:cNvPr id="22532" name="Picture 4" descr="Восток і мирний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450" y="1700213"/>
            <a:ext cx="6762750" cy="489743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sz="2000"/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404813"/>
            <a:ext cx="8229600" cy="5614987"/>
          </a:xfrm>
        </p:spPr>
        <p:txBody>
          <a:bodyPr/>
          <a:lstStyle/>
          <a:p>
            <a:r>
              <a:rPr lang="uk-UA" sz="2000">
                <a:solidFill>
                  <a:srgbClr val="FF6600"/>
                </a:solidFill>
              </a:rPr>
              <a:t>За час плавання експедиція тричі перетнула Південне полярне коло і обігнула Антарктиду, кілька разів досягаючи її узбережжя, але не висаджуюючись на ньому. </a:t>
            </a:r>
            <a:br>
              <a:rPr lang="uk-UA" sz="2000">
                <a:solidFill>
                  <a:srgbClr val="FF6600"/>
                </a:solidFill>
              </a:rPr>
            </a:br>
            <a:endParaRPr lang="uk-UA" sz="2000">
              <a:solidFill>
                <a:srgbClr val="FF6600"/>
              </a:solidFill>
            </a:endParaRPr>
          </a:p>
          <a:p>
            <a:endParaRPr lang="uk-UA" sz="2000">
              <a:solidFill>
                <a:srgbClr val="FF6600"/>
              </a:solidFill>
            </a:endParaRPr>
          </a:p>
          <a:p>
            <a:r>
              <a:rPr lang="uk-UA" sz="2000">
                <a:solidFill>
                  <a:srgbClr val="FF6600"/>
                </a:solidFill>
              </a:rPr>
              <a:t>Белінсгаузен і Лазарєв дали наукову характеристику головних особливостей клімату Антарктиди, виклали теорію льодоутворення</a:t>
            </a:r>
            <a:r>
              <a:rPr lang="en-US" sz="2000">
                <a:solidFill>
                  <a:srgbClr val="FF6600"/>
                </a:solidFill>
              </a:rPr>
              <a:t>;</a:t>
            </a:r>
            <a:r>
              <a:rPr lang="uk-UA" sz="2000">
                <a:solidFill>
                  <a:srgbClr val="FF6600"/>
                </a:solidFill>
              </a:rPr>
              <a:t> вивчили океанічні течії</a:t>
            </a:r>
            <a:r>
              <a:rPr lang="en-US" sz="2000">
                <a:solidFill>
                  <a:srgbClr val="FF6600"/>
                </a:solidFill>
              </a:rPr>
              <a:t>;</a:t>
            </a:r>
            <a:r>
              <a:rPr lang="uk-UA" sz="2000">
                <a:solidFill>
                  <a:srgbClr val="FF6600"/>
                </a:solidFill>
              </a:rPr>
              <a:t> зібрали етнографічні, ботанічні й зоологічні колекції.</a:t>
            </a:r>
          </a:p>
          <a:p>
            <a:endParaRPr lang="uk-UA" sz="2000">
              <a:solidFill>
                <a:srgbClr val="FF6600"/>
              </a:solidFill>
            </a:endParaRPr>
          </a:p>
          <a:p>
            <a:r>
              <a:rPr lang="uk-UA" sz="2000">
                <a:solidFill>
                  <a:srgbClr val="FF6600"/>
                </a:solidFill>
              </a:rPr>
              <a:t/>
            </a:r>
            <a:br>
              <a:rPr lang="uk-UA" sz="2000">
                <a:solidFill>
                  <a:srgbClr val="FF6600"/>
                </a:solidFill>
              </a:rPr>
            </a:br>
            <a:endParaRPr lang="ru-RU" sz="2000">
              <a:solidFill>
                <a:srgbClr val="FF6600"/>
              </a:solidFill>
            </a:endParaRPr>
          </a:p>
        </p:txBody>
      </p:sp>
      <p:pic>
        <p:nvPicPr>
          <p:cNvPr id="23556" name="Picture 4" descr="антарктида корабель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713" y="3644900"/>
            <a:ext cx="5472112" cy="28797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кеан">
  <a:themeElements>
    <a:clrScheme name="Океан 1">
      <a:dk1>
        <a:srgbClr val="010199"/>
      </a:dk1>
      <a:lt1>
        <a:srgbClr val="FFFFFF"/>
      </a:lt1>
      <a:dk2>
        <a:srgbClr val="000099"/>
      </a:dk2>
      <a:lt2>
        <a:srgbClr val="FFFFFF"/>
      </a:lt2>
      <a:accent1>
        <a:srgbClr val="33CCCC"/>
      </a:accent1>
      <a:accent2>
        <a:srgbClr val="00C600"/>
      </a:accent2>
      <a:accent3>
        <a:srgbClr val="AAAACA"/>
      </a:accent3>
      <a:accent4>
        <a:srgbClr val="DADADA"/>
      </a:accent4>
      <a:accent5>
        <a:srgbClr val="ADE2E2"/>
      </a:accent5>
      <a:accent6>
        <a:srgbClr val="00B300"/>
      </a:accent6>
      <a:hlink>
        <a:srgbClr val="FFCC00"/>
      </a:hlink>
      <a:folHlink>
        <a:srgbClr val="6699FF"/>
      </a:folHlink>
    </a:clrScheme>
    <a:fontScheme name="Океан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кеан 1">
        <a:dk1>
          <a:srgbClr val="010199"/>
        </a:dk1>
        <a:lt1>
          <a:srgbClr val="FFFFFF"/>
        </a:lt1>
        <a:dk2>
          <a:srgbClr val="000099"/>
        </a:dk2>
        <a:lt2>
          <a:srgbClr val="FFFFFF"/>
        </a:lt2>
        <a:accent1>
          <a:srgbClr val="33CCCC"/>
        </a:accent1>
        <a:accent2>
          <a:srgbClr val="00C600"/>
        </a:accent2>
        <a:accent3>
          <a:srgbClr val="AAAACA"/>
        </a:accent3>
        <a:accent4>
          <a:srgbClr val="DADADA"/>
        </a:accent4>
        <a:accent5>
          <a:srgbClr val="ADE2E2"/>
        </a:accent5>
        <a:accent6>
          <a:srgbClr val="00B300"/>
        </a:accent6>
        <a:hlink>
          <a:srgbClr val="FFCC00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2">
        <a:dk1>
          <a:srgbClr val="000066"/>
        </a:dk1>
        <a:lt1>
          <a:srgbClr val="FFFFFF"/>
        </a:lt1>
        <a:dk2>
          <a:srgbClr val="5D93FF"/>
        </a:dk2>
        <a:lt2>
          <a:srgbClr val="FFFFFF"/>
        </a:lt2>
        <a:accent1>
          <a:srgbClr val="6666FF"/>
        </a:accent1>
        <a:accent2>
          <a:srgbClr val="9999FF"/>
        </a:accent2>
        <a:accent3>
          <a:srgbClr val="B6C8FF"/>
        </a:accent3>
        <a:accent4>
          <a:srgbClr val="DADADA"/>
        </a:accent4>
        <a:accent5>
          <a:srgbClr val="B8B8FF"/>
        </a:accent5>
        <a:accent6>
          <a:srgbClr val="8A8AE7"/>
        </a:accent6>
        <a:hlink>
          <a:srgbClr val="FF3300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3">
        <a:dk1>
          <a:srgbClr val="000000"/>
        </a:dk1>
        <a:lt1>
          <a:srgbClr val="FFFFFF"/>
        </a:lt1>
        <a:dk2>
          <a:srgbClr val="572E88"/>
        </a:dk2>
        <a:lt2>
          <a:srgbClr val="FFFFFF"/>
        </a:lt2>
        <a:accent1>
          <a:srgbClr val="FF6600"/>
        </a:accent1>
        <a:accent2>
          <a:srgbClr val="FFCC00"/>
        </a:accent2>
        <a:accent3>
          <a:srgbClr val="B4ADC3"/>
        </a:accent3>
        <a:accent4>
          <a:srgbClr val="DADADA"/>
        </a:accent4>
        <a:accent5>
          <a:srgbClr val="FFB8AA"/>
        </a:accent5>
        <a:accent6>
          <a:srgbClr val="E7B900"/>
        </a:accent6>
        <a:hlink>
          <a:srgbClr val="33CCCC"/>
        </a:hlink>
        <a:folHlink>
          <a:srgbClr val="36CC6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4">
        <a:dk1>
          <a:srgbClr val="003366"/>
        </a:dk1>
        <a:lt1>
          <a:srgbClr val="FFFFFF"/>
        </a:lt1>
        <a:dk2>
          <a:srgbClr val="666699"/>
        </a:dk2>
        <a:lt2>
          <a:srgbClr val="FFFFFF"/>
        </a:lt2>
        <a:accent1>
          <a:srgbClr val="9966FF"/>
        </a:accent1>
        <a:accent2>
          <a:srgbClr val="00CC66"/>
        </a:accent2>
        <a:accent3>
          <a:srgbClr val="B8B8CA"/>
        </a:accent3>
        <a:accent4>
          <a:srgbClr val="DADADA"/>
        </a:accent4>
        <a:accent5>
          <a:srgbClr val="CAB8FF"/>
        </a:accent5>
        <a:accent6>
          <a:srgbClr val="00B95C"/>
        </a:accent6>
        <a:hlink>
          <a:srgbClr val="65C8FF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5">
        <a:dk1>
          <a:srgbClr val="000000"/>
        </a:dk1>
        <a:lt1>
          <a:srgbClr val="FFFFFF"/>
        </a:lt1>
        <a:dk2>
          <a:srgbClr val="336600"/>
        </a:dk2>
        <a:lt2>
          <a:srgbClr val="FFFFFF"/>
        </a:lt2>
        <a:accent1>
          <a:srgbClr val="B7C533"/>
        </a:accent1>
        <a:accent2>
          <a:srgbClr val="CCCCFF"/>
        </a:accent2>
        <a:accent3>
          <a:srgbClr val="ADB8AA"/>
        </a:accent3>
        <a:accent4>
          <a:srgbClr val="DADADA"/>
        </a:accent4>
        <a:accent5>
          <a:srgbClr val="D8DFAD"/>
        </a:accent5>
        <a:accent6>
          <a:srgbClr val="B9B9E7"/>
        </a:accent6>
        <a:hlink>
          <a:srgbClr val="FFFFCC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6">
        <a:dk1>
          <a:srgbClr val="000000"/>
        </a:dk1>
        <a:lt1>
          <a:srgbClr val="FFFFFF"/>
        </a:lt1>
        <a:dk2>
          <a:srgbClr val="006B80"/>
        </a:dk2>
        <a:lt2>
          <a:srgbClr val="C1CB75"/>
        </a:lt2>
        <a:accent1>
          <a:srgbClr val="6F8406"/>
        </a:accent1>
        <a:accent2>
          <a:srgbClr val="D9E288"/>
        </a:accent2>
        <a:accent3>
          <a:srgbClr val="AABAC0"/>
        </a:accent3>
        <a:accent4>
          <a:srgbClr val="DADADA"/>
        </a:accent4>
        <a:accent5>
          <a:srgbClr val="BBC2AA"/>
        </a:accent5>
        <a:accent6>
          <a:srgbClr val="C4CD7B"/>
        </a:accent6>
        <a:hlink>
          <a:srgbClr val="00CC00"/>
        </a:hlink>
        <a:folHlink>
          <a:srgbClr val="C0FF7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7">
        <a:dk1>
          <a:srgbClr val="5F5F5F"/>
        </a:dk1>
        <a:lt1>
          <a:srgbClr val="FFFFFF"/>
        </a:lt1>
        <a:dk2>
          <a:srgbClr val="FF6600"/>
        </a:dk2>
        <a:lt2>
          <a:srgbClr val="FFFFFF"/>
        </a:lt2>
        <a:accent1>
          <a:srgbClr val="CC6600"/>
        </a:accent1>
        <a:accent2>
          <a:srgbClr val="FF6600"/>
        </a:accent2>
        <a:accent3>
          <a:srgbClr val="FFB8AA"/>
        </a:accent3>
        <a:accent4>
          <a:srgbClr val="DADADA"/>
        </a:accent4>
        <a:accent5>
          <a:srgbClr val="E2B8AA"/>
        </a:accent5>
        <a:accent6>
          <a:srgbClr val="E75C00"/>
        </a:accent6>
        <a:hlink>
          <a:srgbClr val="FFFF99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8">
        <a:dk1>
          <a:srgbClr val="000000"/>
        </a:dk1>
        <a:lt1>
          <a:srgbClr val="FFFFFF"/>
        </a:lt1>
        <a:dk2>
          <a:srgbClr val="FFBA2F"/>
        </a:dk2>
        <a:lt2>
          <a:srgbClr val="A50021"/>
        </a:lt2>
        <a:accent1>
          <a:srgbClr val="FF6600"/>
        </a:accent1>
        <a:accent2>
          <a:srgbClr val="CC6600"/>
        </a:accent2>
        <a:accent3>
          <a:srgbClr val="FFD9AD"/>
        </a:accent3>
        <a:accent4>
          <a:srgbClr val="DADADA"/>
        </a:accent4>
        <a:accent5>
          <a:srgbClr val="FFB8AA"/>
        </a:accent5>
        <a:accent6>
          <a:srgbClr val="B95C00"/>
        </a:accent6>
        <a:hlink>
          <a:srgbClr val="6633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Ocean</Template>
  <TotalTime>327</TotalTime>
  <Words>611</Words>
  <Application>Microsoft Office PowerPoint</Application>
  <PresentationFormat>Экран (4:3)</PresentationFormat>
  <Paragraphs>75</Paragraphs>
  <Slides>18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2" baseType="lpstr">
      <vt:lpstr>Arial</vt:lpstr>
      <vt:lpstr>Tahoma</vt:lpstr>
      <vt:lpstr>Wingdings</vt:lpstr>
      <vt:lpstr>Океан</vt:lpstr>
      <vt:lpstr>Відкриття Антарктиди та сучасні наукові дослідження</vt:lpstr>
      <vt:lpstr>Як же був відкритий цей суворий материк?</vt:lpstr>
      <vt:lpstr>                                                     М.В. Ломоносов                                           </vt:lpstr>
      <vt:lpstr>Слайд 4</vt:lpstr>
      <vt:lpstr>                                                       Джеймс Кук</vt:lpstr>
      <vt:lpstr>Слайд 6</vt:lpstr>
      <vt:lpstr>Російські мореплавці  Фадей Белінсгаузен і Михайло Лазарєв відкрили Антарктиду 16 – 28 січня 1820р.</vt:lpstr>
      <vt:lpstr>Російські кораблі “Мирний” та “ Восток” біля берегів Антарктиди </vt:lpstr>
      <vt:lpstr>Слайд 9</vt:lpstr>
      <vt:lpstr>Першими в глибину континенту дісталися норвежець Руаль Амундсен і англієць Роберт Скотт</vt:lpstr>
      <vt:lpstr>Слайд 11</vt:lpstr>
      <vt:lpstr>Слайд 12</vt:lpstr>
      <vt:lpstr>Слайд 13</vt:lpstr>
      <vt:lpstr>Слайд 14</vt:lpstr>
      <vt:lpstr>       Українська станція “Академік Вернадський” В 1995р. уряд Великобританії подарував нашій країні англійську станцію “Фарадей”. Вона розташована на острові  поблизу Антарктичного півострова на Тихоокеанському узбережжі.</vt:lpstr>
      <vt:lpstr>Слайд 16</vt:lpstr>
      <vt:lpstr>Слайд 17</vt:lpstr>
      <vt:lpstr>Слайд 18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авыпыва</dc:creator>
  <cp:lastModifiedBy>111</cp:lastModifiedBy>
  <cp:revision>11</cp:revision>
  <dcterms:created xsi:type="dcterms:W3CDTF">2013-11-26T05:57:26Z</dcterms:created>
  <dcterms:modified xsi:type="dcterms:W3CDTF">2014-03-17T04:42:32Z</dcterms:modified>
</cp:coreProperties>
</file>