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" initials="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FF15"/>
    <a:srgbClr val="FFFD61"/>
    <a:srgbClr val="FF0000"/>
    <a:srgbClr val="99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1-06T08:37:21.798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CE10-44C5-4DBE-8946-18F8B9DEE02B}" type="datetimeFigureOut">
              <a:rPr lang="ru-RU" smtClean="0"/>
              <a:pPr/>
              <a:t>11.01.2015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32CC-E207-4CC5-AAEC-F9279EB05B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CE10-44C5-4DBE-8946-18F8B9DEE02B}" type="datetimeFigureOut">
              <a:rPr lang="ru-RU" smtClean="0"/>
              <a:pPr/>
              <a:t>11.01.2015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32CC-E207-4CC5-AAEC-F9279EB05B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CE10-44C5-4DBE-8946-18F8B9DEE02B}" type="datetimeFigureOut">
              <a:rPr lang="ru-RU" smtClean="0"/>
              <a:pPr/>
              <a:t>11.01.2015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32CC-E207-4CC5-AAEC-F9279EB05B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CE10-44C5-4DBE-8946-18F8B9DEE02B}" type="datetimeFigureOut">
              <a:rPr lang="ru-RU" smtClean="0"/>
              <a:pPr/>
              <a:t>11.01.2015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32CC-E207-4CC5-AAEC-F9279EB05B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CE10-44C5-4DBE-8946-18F8B9DEE02B}" type="datetimeFigureOut">
              <a:rPr lang="ru-RU" smtClean="0"/>
              <a:pPr/>
              <a:t>11.01.2015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32CC-E207-4CC5-AAEC-F9279EB05B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CE10-44C5-4DBE-8946-18F8B9DEE02B}" type="datetimeFigureOut">
              <a:rPr lang="ru-RU" smtClean="0"/>
              <a:pPr/>
              <a:t>11.01.2015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32CC-E207-4CC5-AAEC-F9279EB05B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CE10-44C5-4DBE-8946-18F8B9DEE02B}" type="datetimeFigureOut">
              <a:rPr lang="ru-RU" smtClean="0"/>
              <a:pPr/>
              <a:t>11.01.2015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32CC-E207-4CC5-AAEC-F9279EB05B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CE10-44C5-4DBE-8946-18F8B9DEE02B}" type="datetimeFigureOut">
              <a:rPr lang="ru-RU" smtClean="0"/>
              <a:pPr/>
              <a:t>11.01.2015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32CC-E207-4CC5-AAEC-F9279EB05B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CE10-44C5-4DBE-8946-18F8B9DEE02B}" type="datetimeFigureOut">
              <a:rPr lang="ru-RU" smtClean="0"/>
              <a:pPr/>
              <a:t>11.01.2015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32CC-E207-4CC5-AAEC-F9279EB05B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CE10-44C5-4DBE-8946-18F8B9DEE02B}" type="datetimeFigureOut">
              <a:rPr lang="ru-RU" smtClean="0"/>
              <a:pPr/>
              <a:t>11.01.2015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32CC-E207-4CC5-AAEC-F9279EB05B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CE10-44C5-4DBE-8946-18F8B9DEE02B}" type="datetimeFigureOut">
              <a:rPr lang="ru-RU" smtClean="0"/>
              <a:pPr/>
              <a:t>11.01.2015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32CC-E207-4CC5-AAEC-F9279EB05B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8CE10-44C5-4DBE-8946-18F8B9DEE02B}" type="datetimeFigureOut">
              <a:rPr lang="ru-RU" smtClean="0"/>
              <a:pPr/>
              <a:t>11.01.2015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632CC-E207-4CC5-AAEC-F9279EB05B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0.jpeg"/><Relationship Id="rId4" Type="http://schemas.openxmlformats.org/officeDocument/2006/relationships/image" Target="../media/image3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5.jpeg"/><Relationship Id="rId4" Type="http://schemas.openxmlformats.org/officeDocument/2006/relationships/image" Target="../media/image4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jpeg"/><Relationship Id="rId5" Type="http://schemas.openxmlformats.org/officeDocument/2006/relationships/image" Target="../media/image49.jpeg"/><Relationship Id="rId4" Type="http://schemas.openxmlformats.org/officeDocument/2006/relationships/image" Target="../media/image4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000">
              <a:srgbClr val="FFFF00">
                <a:alpha val="90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Систематизація та узагальнення теми </a:t>
            </a:r>
            <a:r>
              <a:rPr lang="uk-UA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“Подібність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uk-UA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трикутників”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solidFill>
                <a:srgbClr val="7030A0"/>
              </a:solidFill>
            </a:endParaRPr>
          </a:p>
        </p:txBody>
      </p:sp>
      <p:pic>
        <p:nvPicPr>
          <p:cNvPr id="4" name="Рисунок 3" descr="C:\Documents and Settings\1\Рабочий стол\математичны картинки\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429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500298" y="4857760"/>
            <a:ext cx="421484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4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Візір</a:t>
            </a:r>
            <a:r>
              <a:rPr lang="uk-UA" sz="2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Л.В., Візір М.В.    </a:t>
            </a:r>
            <a:r>
              <a:rPr lang="uk-UA" sz="24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Дзензелівська</a:t>
            </a:r>
            <a:r>
              <a:rPr lang="uk-UA" sz="2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ЗОШ </a:t>
            </a:r>
            <a:r>
              <a:rPr lang="uk-UA" sz="24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І-ІІІст</a:t>
            </a:r>
            <a:r>
              <a:rPr lang="uk-UA" sz="2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2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14744" y="4000504"/>
            <a:ext cx="164407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uk-UA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Рисунок 6" descr="C:\Documents and Settings\1\Рабочий стол\математичны картинки\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4286256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 bwMode="auto">
          <a:xfrm>
            <a:off x="357158" y="1285860"/>
            <a:ext cx="6054725" cy="390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rgbClr val="FFFF00">
                <a:alpha val="60000"/>
              </a:srgbClr>
            </a:glow>
            <a:softEdge rad="1270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143240" y="285728"/>
            <a:ext cx="36915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Задача № 4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Рисунок 5" descr="C:\Users\1\Desktop\математичны картинки\13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4429132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 bwMode="auto">
          <a:xfrm>
            <a:off x="0" y="3849688"/>
            <a:ext cx="28575" cy="2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5105400" y="1600200"/>
            <a:ext cx="4038600" cy="4525963"/>
          </a:xfrm>
        </p:spPr>
        <p:txBody>
          <a:bodyPr/>
          <a:lstStyle/>
          <a:p>
            <a:r>
              <a:rPr lang="uk-UA" dirty="0" smtClean="0"/>
              <a:t>АМ·ВМ=СМ·ДМ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АС·АВ=           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РА ·РВ=РС·РД</a:t>
            </a:r>
          </a:p>
          <a:p>
            <a:endParaRPr lang="ru-RU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4557713" y="3357562"/>
            <a:ext cx="57151" cy="57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57713" y="3414713"/>
            <a:ext cx="28575" cy="2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571612"/>
            <a:ext cx="185738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softEdge rad="31750"/>
          </a:effectLst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298" y="3214686"/>
            <a:ext cx="1785950" cy="1592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5">
                <a:satMod val="175000"/>
                <a:alpha val="40000"/>
              </a:schemeClr>
            </a:glow>
            <a:softEdge rad="31750"/>
          </a:effectLst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4786322"/>
            <a:ext cx="1857388" cy="1714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  <a:softEdge rad="31750"/>
          </a:effectLst>
        </p:spPr>
      </p:pic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3429000"/>
            <a:ext cx="600075" cy="504825"/>
          </a:xfrm>
          <a:prstGeom prst="rect">
            <a:avLst/>
          </a:prstGeom>
          <a:noFill/>
        </p:spPr>
      </p:pic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71472" y="428604"/>
            <a:ext cx="7786619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</a:rPr>
              <a:t>Метричні співвідношення в колі</a:t>
            </a:r>
            <a:endParaRPr lang="ru-RU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14348" y="285728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Задача №5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3214686"/>
            <a:ext cx="3000375" cy="275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5105400" y="1600200"/>
            <a:ext cx="4038600" cy="4525963"/>
          </a:xfrm>
        </p:spPr>
        <p:txBody>
          <a:bodyPr/>
          <a:lstStyle/>
          <a:p>
            <a:r>
              <a:rPr lang="uk-UA" dirty="0" smtClean="0"/>
              <a:t>ВК =9см</a:t>
            </a:r>
          </a:p>
          <a:p>
            <a:r>
              <a:rPr lang="uk-UA" dirty="0" smtClean="0"/>
              <a:t>КА =4см</a:t>
            </a:r>
          </a:p>
          <a:p>
            <a:r>
              <a:rPr lang="uk-UA" dirty="0" smtClean="0"/>
              <a:t>К Д =12см</a:t>
            </a:r>
          </a:p>
          <a:p>
            <a:r>
              <a:rPr lang="uk-UA" dirty="0" smtClean="0"/>
              <a:t>СД =…</a:t>
            </a:r>
            <a:endParaRPr lang="ru-RU" dirty="0"/>
          </a:p>
        </p:txBody>
      </p:sp>
      <p:pic>
        <p:nvPicPr>
          <p:cNvPr id="6" name="Рисунок 5" descr="C:\Users\1\Desktop\математичны картинки\3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14290"/>
            <a:ext cx="192405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14290"/>
            <a:ext cx="8229600" cy="1143000"/>
          </a:xfrm>
        </p:spPr>
        <p:txBody>
          <a:bodyPr>
            <a:normAutofit/>
          </a:bodyPr>
          <a:lstStyle/>
          <a:p>
            <a:r>
              <a:rPr lang="uk-UA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</a:rPr>
              <a:t>Задача №6</a:t>
            </a:r>
            <a:endParaRPr lang="ru-RU" sz="4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</a:endParaRPr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928662" y="2786058"/>
            <a:ext cx="3143272" cy="2743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rgbClr val="00B050">
                <a:alpha val="60000"/>
              </a:srgbClr>
            </a:glow>
            <a:softEdge rad="63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86380" y="1214422"/>
            <a:ext cx="4038600" cy="4525963"/>
          </a:xfrm>
        </p:spPr>
        <p:txBody>
          <a:bodyPr/>
          <a:lstStyle/>
          <a:p>
            <a:pPr>
              <a:buNone/>
            </a:pPr>
            <a:endParaRPr lang="uk-UA" dirty="0" smtClean="0"/>
          </a:p>
          <a:p>
            <a:r>
              <a:rPr lang="uk-UA" dirty="0" smtClean="0"/>
              <a:t>АВ = 2дм</a:t>
            </a:r>
          </a:p>
          <a:p>
            <a:r>
              <a:rPr lang="uk-UA" dirty="0" smtClean="0"/>
              <a:t>ВС =16 дм</a:t>
            </a:r>
          </a:p>
          <a:p>
            <a:r>
              <a:rPr lang="uk-UA" dirty="0" smtClean="0"/>
              <a:t>АД =3дм</a:t>
            </a:r>
          </a:p>
          <a:p>
            <a:r>
              <a:rPr lang="uk-UA" dirty="0" err="1" smtClean="0"/>
              <a:t>ДК</a:t>
            </a:r>
            <a:r>
              <a:rPr lang="uk-UA" dirty="0" smtClean="0"/>
              <a:t> = …</a:t>
            </a:r>
          </a:p>
        </p:txBody>
      </p:sp>
      <p:pic>
        <p:nvPicPr>
          <p:cNvPr id="5" name="Рисунок 4" descr="C:\Users\1\Desktop\математичны картинки\9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218122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00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C:\Users\1\Desktop\математичны картинки\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Ознаки подібності прямокутних трикутників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26635" name="Picture 11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20" y="2643182"/>
            <a:ext cx="452120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5105400" y="1643063"/>
            <a:ext cx="4038600" cy="452596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1. Якщо</a:t>
            </a:r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то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2. Якщо</a:t>
            </a:r>
            <a:endParaRPr lang="ru-RU" dirty="0" smtClean="0"/>
          </a:p>
          <a:p>
            <a:endParaRPr lang="ru-RU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то</a:t>
            </a:r>
            <a:endParaRPr lang="ru-RU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2000240"/>
            <a:ext cx="4019550" cy="476250"/>
          </a:xfrm>
          <a:prstGeom prst="rect">
            <a:avLst/>
          </a:prstGeom>
          <a:noFill/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2786058"/>
            <a:ext cx="2114550" cy="476250"/>
          </a:xfrm>
          <a:prstGeom prst="rect">
            <a:avLst/>
          </a:prstGeom>
          <a:noFill/>
        </p:spPr>
      </p:pic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3500438"/>
            <a:ext cx="1666877" cy="1000126"/>
          </a:xfrm>
          <a:prstGeom prst="rect">
            <a:avLst/>
          </a:prstGeom>
          <a:noFill/>
        </p:spPr>
      </p:pic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5286388"/>
            <a:ext cx="2114550" cy="476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Опорна задача № 1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Якщо                                                  </a:t>
            </a:r>
          </a:p>
          <a:p>
            <a:pPr>
              <a:buNone/>
            </a:pPr>
            <a:r>
              <a:rPr lang="uk-UA" dirty="0" smtClean="0"/>
              <a:t>                                                         .</a:t>
            </a:r>
            <a:r>
              <a:rPr lang="en-US" dirty="0" smtClean="0"/>
              <a:t>      </a:t>
            </a:r>
            <a:r>
              <a:rPr lang="uk-UA" dirty="0" smtClean="0"/>
              <a:t>.</a:t>
            </a:r>
          </a:p>
          <a:p>
            <a:r>
              <a:rPr lang="uk-UA" dirty="0" smtClean="0">
                <a:solidFill>
                  <a:srgbClr val="00B050"/>
                </a:solidFill>
              </a:rPr>
              <a:t> Задача</a:t>
            </a:r>
            <a:r>
              <a:rPr lang="uk-UA" dirty="0" smtClean="0"/>
              <a:t>. Сторони трикутника АВС дорівнюють 3см, 4 см, 5см. Знайти периметр подібного йому трикутника ,якщо </a:t>
            </a:r>
          </a:p>
          <a:p>
            <a:pPr>
              <a:buNone/>
            </a:pPr>
            <a:r>
              <a:rPr lang="en-US" dirty="0" smtClean="0"/>
              <a:t>k</a:t>
            </a:r>
            <a:r>
              <a:rPr lang="uk-UA" dirty="0" smtClean="0"/>
              <a:t> =3.</a:t>
            </a:r>
            <a:endParaRPr lang="ru-RU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1714488"/>
            <a:ext cx="2543175" cy="476250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2214554"/>
            <a:ext cx="5543550" cy="476250"/>
          </a:xfrm>
          <a:prstGeom prst="rect">
            <a:avLst/>
          </a:prstGeom>
          <a:noFill/>
        </p:spPr>
      </p:pic>
      <p:pic>
        <p:nvPicPr>
          <p:cNvPr id="9" name="Рисунок 8" descr="C:\Users\1\Desktop\математичны картинки\7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4500570"/>
            <a:ext cx="30480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        Опорна задача № 2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pic>
        <p:nvPicPr>
          <p:cNvPr id="28676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785786" y="2714620"/>
            <a:ext cx="4038600" cy="373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  <a:softEdge rad="63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 smtClean="0"/>
              <a:t>Якщо </a:t>
            </a:r>
            <a:r>
              <a:rPr lang="en-US" dirty="0" smtClean="0"/>
              <a:t>m || </a:t>
            </a:r>
            <a:r>
              <a:rPr lang="uk-UA" dirty="0" smtClean="0"/>
              <a:t>АС , то</a:t>
            </a:r>
          </a:p>
          <a:p>
            <a:endParaRPr lang="ru-RU" dirty="0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714612" y="35716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2143116"/>
            <a:ext cx="1962150" cy="476250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4" descr="637f1c7c347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6215074" y="4286256"/>
            <a:ext cx="2324118" cy="2200275"/>
          </a:xfrm>
          <a:prstGeom prst="rect">
            <a:avLst/>
          </a:prstGeom>
          <a:noFill/>
          <a:ln/>
          <a:effectLst>
            <a:softEdge rad="31750"/>
          </a:effectLst>
        </p:spPr>
      </p:pic>
      <p:pic>
        <p:nvPicPr>
          <p:cNvPr id="10" name="Рисунок 9" descr="C:\Users\1\Desktop\математичны картинки\5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142852"/>
            <a:ext cx="2152650" cy="2338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Задача №7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1853252"/>
            <a:ext cx="4038600" cy="4019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 smtClean="0"/>
              <a:t>К Р </a:t>
            </a:r>
            <a:r>
              <a:rPr lang="en-US" dirty="0" smtClean="0"/>
              <a:t>|| </a:t>
            </a:r>
            <a:r>
              <a:rPr lang="uk-UA" dirty="0" smtClean="0"/>
              <a:t>АС;</a:t>
            </a:r>
          </a:p>
          <a:p>
            <a:r>
              <a:rPr lang="uk-UA" dirty="0" smtClean="0"/>
              <a:t>АК =2 см, КВ =6 см,</a:t>
            </a:r>
          </a:p>
          <a:p>
            <a:r>
              <a:rPr lang="uk-UA" dirty="0" smtClean="0"/>
              <a:t>ВР =9 см.</a:t>
            </a:r>
          </a:p>
          <a:p>
            <a:r>
              <a:rPr lang="uk-UA" dirty="0" smtClean="0"/>
              <a:t>РС = …</a:t>
            </a:r>
            <a:endParaRPr lang="ru-RU" dirty="0"/>
          </a:p>
        </p:txBody>
      </p:sp>
      <p:pic>
        <p:nvPicPr>
          <p:cNvPr id="5" name="Рисунок 11" descr="44 слай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4000504"/>
            <a:ext cx="3357563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C:\Users\1\Desktop\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357166"/>
            <a:ext cx="2466979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15FF15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Подібність в природі та техніці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15FF15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Рисунок 6" descr="C:\Users\1\Desktop\математичны картинки\18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500174"/>
            <a:ext cx="329089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8" name="Рисунок 7" descr="C:\Users\1\Desktop\математичны картинки\16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2714620"/>
            <a:ext cx="321471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9" name="Рисунок 8" descr="C:\Users\1\Desktop\математичны картинки\17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18" y="4357685"/>
            <a:ext cx="2786082" cy="2500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400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C:\Users\1\Desktop\математичны картинки\1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257176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4" name="Рисунок 3" descr="C:\Users\1\Desktop\математичны картинки\2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2071678"/>
            <a:ext cx="311468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5" name="Рисунок 4" descr="C:\Users\1\Desktop\математичны картинки\20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3857628"/>
            <a:ext cx="2609854" cy="2533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6" name="Рисунок 5" descr="C:\Users\1\Desktop\математичны картинки\22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4357694"/>
            <a:ext cx="2571768" cy="220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7" name="Рисунок 6" descr="C:\Users\1\Desktop\математичны картинки\23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43636" y="357166"/>
            <a:ext cx="2638427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Узагальнена теорема Фалеса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1571612"/>
            <a:ext cx="4038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7752" y="3571876"/>
            <a:ext cx="4038600" cy="4525963"/>
          </a:xfrm>
        </p:spPr>
        <p:txBody>
          <a:bodyPr/>
          <a:lstStyle/>
          <a:p>
            <a:r>
              <a:rPr lang="uk-UA" dirty="0" smtClean="0"/>
              <a:t>КВ</a:t>
            </a:r>
            <a:r>
              <a:rPr lang="en-US" dirty="0" smtClean="0"/>
              <a:t>|| </a:t>
            </a:r>
            <a:r>
              <a:rPr lang="uk-UA" dirty="0" err="1" smtClean="0"/>
              <a:t>ДС</a:t>
            </a:r>
            <a:r>
              <a:rPr lang="uk-UA" dirty="0" smtClean="0"/>
              <a:t>,</a:t>
            </a:r>
            <a:r>
              <a:rPr lang="en-US" dirty="0" smtClean="0"/>
              <a:t> </a:t>
            </a:r>
            <a:endParaRPr lang="uk-UA" dirty="0" smtClean="0"/>
          </a:p>
          <a:p>
            <a:r>
              <a:rPr lang="uk-UA" dirty="0" smtClean="0"/>
              <a:t>то </a:t>
            </a:r>
            <a:r>
              <a:rPr lang="uk-UA" dirty="0" smtClean="0"/>
              <a:t>АВ: </a:t>
            </a:r>
            <a:r>
              <a:rPr lang="uk-UA" dirty="0" smtClean="0"/>
              <a:t>ВС</a:t>
            </a:r>
            <a:r>
              <a:rPr lang="en-US" dirty="0" smtClean="0"/>
              <a:t> </a:t>
            </a:r>
            <a:r>
              <a:rPr lang="en-US" dirty="0" smtClean="0"/>
              <a:t>=</a:t>
            </a:r>
            <a:r>
              <a:rPr lang="uk-UA" dirty="0" smtClean="0"/>
              <a:t>АК : </a:t>
            </a:r>
            <a:r>
              <a:rPr lang="uk-UA" dirty="0" err="1" smtClean="0"/>
              <a:t>КД</a:t>
            </a:r>
            <a:r>
              <a:rPr lang="uk-UA" dirty="0" smtClean="0"/>
              <a:t> </a:t>
            </a:r>
            <a:r>
              <a:rPr lang="uk-UA" dirty="0" smtClean="0"/>
              <a:t>або </a:t>
            </a:r>
            <a:r>
              <a:rPr lang="en-US" dirty="0" smtClean="0"/>
              <a:t>m:n =c:d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4488"/>
            <a:ext cx="4357717" cy="4243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rgbClr val="FFFF00">
                <a:alpha val="60000"/>
              </a:srgbClr>
            </a:glow>
            <a:softEdge rad="127000"/>
          </a:effectLst>
        </p:spPr>
      </p:pic>
      <p:pic>
        <p:nvPicPr>
          <p:cNvPr id="7" name="Рисунок 6" descr="C:\Users\1\Desktop\математичны картинки\14.jpg"/>
          <p:cNvPicPr/>
          <p:nvPr/>
        </p:nvPicPr>
        <p:blipFill>
          <a:blip r:embed="rId3"/>
          <a:srcRect r="67431" b="70996"/>
          <a:stretch>
            <a:fillRect/>
          </a:stretch>
        </p:blipFill>
        <p:spPr bwMode="auto">
          <a:xfrm>
            <a:off x="7500958" y="642918"/>
            <a:ext cx="1390655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500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250033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Дякуємо за увагу !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Рисунок 4" descr="166 слайд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428868"/>
            <a:ext cx="3929090" cy="4214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700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 bwMode="auto">
          <a:xfrm>
            <a:off x="928662" y="3143248"/>
            <a:ext cx="3638550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rgbClr val="FFC000">
                <a:alpha val="60000"/>
              </a:srgbClr>
            </a:glow>
            <a:softEdge rad="1270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5105400" y="1600200"/>
            <a:ext cx="4038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uk-UA" dirty="0" smtClean="0"/>
              <a:t>М </a:t>
            </a:r>
            <a:r>
              <a:rPr lang="uk-UA" dirty="0" smtClean="0"/>
              <a:t>К : К Д = … </a:t>
            </a:r>
            <a:r>
              <a:rPr lang="uk-UA" dirty="0" smtClean="0"/>
              <a:t>: РО</a:t>
            </a:r>
            <a:r>
              <a:rPr lang="uk-UA" dirty="0" smtClean="0"/>
              <a:t>;</a:t>
            </a:r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     2 : … =  3 : РО</a:t>
            </a:r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     РО = … (</a:t>
            </a:r>
            <a:r>
              <a:rPr lang="en-US" dirty="0" smtClean="0"/>
              <a:t>m||n)</a:t>
            </a:r>
            <a:endParaRPr lang="ru-RU" dirty="0"/>
          </a:p>
        </p:txBody>
      </p:sp>
      <p:pic>
        <p:nvPicPr>
          <p:cNvPr id="5" name="Рисунок 4" descr="C:\Documents and Settings\1\Мои документы\Downloads\загруженное математичний малюнок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85728"/>
            <a:ext cx="164307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rgbClr val="FFFF00">
                <a:alpha val="60000"/>
              </a:srgbClr>
            </a:glow>
            <a:softEdge rad="63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286116" y="428604"/>
            <a:ext cx="35862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 А Д А Ч А  №1</a:t>
            </a:r>
            <a:endParaRPr lang="ru-RU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27686" y="2967335"/>
            <a:ext cx="3577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400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2000240"/>
            <a:ext cx="4038600" cy="354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softEdge rad="63500"/>
          </a:effectLst>
        </p:spPr>
      </p:pic>
      <p:sp>
        <p:nvSpPr>
          <p:cNvPr id="10" name="Содержимое 9"/>
          <p:cNvSpPr>
            <a:spLocks noGrp="1"/>
          </p:cNvSpPr>
          <p:nvPr>
            <p:ph sz="half" idx="4294967295"/>
          </p:nvPr>
        </p:nvSpPr>
        <p:spPr>
          <a:xfrm>
            <a:off x="5105400" y="1600200"/>
            <a:ext cx="4038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АВС </a:t>
            </a:r>
            <a:r>
              <a:rPr lang="uk-UA" sz="2400" dirty="0" smtClean="0"/>
              <a:t> </a:t>
            </a:r>
            <a:r>
              <a:rPr lang="uk-UA" sz="2400" dirty="0" smtClean="0"/>
              <a:t>~    М К Р, то</a:t>
            </a:r>
          </a:p>
          <a:p>
            <a:endParaRPr lang="uk-UA" sz="2400" dirty="0" smtClean="0"/>
          </a:p>
          <a:p>
            <a:pPr>
              <a:buNone/>
            </a:pPr>
            <a:r>
              <a:rPr lang="uk-UA" sz="2400" dirty="0" smtClean="0"/>
              <a:t>    &lt;А= &lt;М,   &lt;В= &lt;К,         &lt;С= &lt; Р;</a:t>
            </a:r>
          </a:p>
          <a:p>
            <a:pPr>
              <a:buNone/>
            </a:pPr>
            <a:endParaRPr lang="uk-UA" sz="2400" dirty="0" smtClean="0"/>
          </a:p>
          <a:p>
            <a:pPr>
              <a:buNone/>
            </a:pPr>
            <a:r>
              <a:rPr lang="uk-UA" sz="2200" dirty="0" smtClean="0"/>
              <a:t>АВ : М К = ВС :  К Р  =АС : </a:t>
            </a:r>
            <a:r>
              <a:rPr lang="uk-UA" sz="2200" dirty="0" err="1" smtClean="0"/>
              <a:t>МР</a:t>
            </a:r>
            <a:r>
              <a:rPr lang="uk-UA" sz="2200" dirty="0" smtClean="0"/>
              <a:t>.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1714488"/>
            <a:ext cx="152400" cy="342900"/>
          </a:xfrm>
          <a:prstGeom prst="rect">
            <a:avLst/>
          </a:prstGeom>
          <a:noFill/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1714488"/>
            <a:ext cx="152400" cy="342900"/>
          </a:xfrm>
          <a:prstGeom prst="rect">
            <a:avLst/>
          </a:prstGeom>
          <a:noFill/>
        </p:spPr>
      </p:pic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28662" y="214290"/>
            <a:ext cx="7021281" cy="1200329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+mn-lt"/>
              </a:rPr>
              <a:t>Подібність трикутників  (означення)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85860"/>
            <a:ext cx="3471863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4648200" y="1600200"/>
            <a:ext cx="4495800" cy="4525963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1. Якщо &lt;А = &lt;К,</a:t>
            </a:r>
          </a:p>
          <a:p>
            <a:pPr>
              <a:buNone/>
            </a:pPr>
            <a:r>
              <a:rPr lang="uk-UA" dirty="0" smtClean="0"/>
              <a:t>    &lt;В=&lt;М, то  </a:t>
            </a:r>
            <a:r>
              <a:rPr lang="uk-UA" dirty="0" smtClean="0"/>
              <a:t>АВС </a:t>
            </a:r>
            <a:r>
              <a:rPr lang="uk-UA" dirty="0" smtClean="0"/>
              <a:t>~   </a:t>
            </a:r>
            <a:r>
              <a:rPr lang="uk-UA" dirty="0" smtClean="0"/>
              <a:t>КМР.</a:t>
            </a:r>
            <a:endParaRPr lang="uk-UA" dirty="0" smtClean="0"/>
          </a:p>
          <a:p>
            <a:r>
              <a:rPr lang="uk-UA" dirty="0" smtClean="0"/>
              <a:t>2.Якщо &lt;В=&lt;М і АВ:КМ=</a:t>
            </a:r>
          </a:p>
          <a:p>
            <a:pPr>
              <a:buNone/>
            </a:pPr>
            <a:r>
              <a:rPr lang="uk-UA" dirty="0" smtClean="0"/>
              <a:t>=</a:t>
            </a:r>
            <a:r>
              <a:rPr lang="uk-UA" dirty="0" smtClean="0"/>
              <a:t>ВС:М </a:t>
            </a:r>
            <a:r>
              <a:rPr lang="uk-UA" dirty="0" smtClean="0"/>
              <a:t>Р, то   АВС ~  </a:t>
            </a:r>
            <a:r>
              <a:rPr lang="uk-UA" dirty="0" smtClean="0"/>
              <a:t>КМР.  </a:t>
            </a:r>
            <a:endParaRPr lang="uk-UA" dirty="0"/>
          </a:p>
          <a:p>
            <a:endParaRPr lang="uk-UA" dirty="0" smtClean="0"/>
          </a:p>
          <a:p>
            <a:r>
              <a:rPr lang="uk-UA" dirty="0" smtClean="0"/>
              <a:t>3. Якщо АВ:КМ=ВС:МР=АС:</a:t>
            </a:r>
            <a:r>
              <a:rPr lang="uk-UA" dirty="0" err="1" smtClean="0"/>
              <a:t>КР</a:t>
            </a:r>
            <a:r>
              <a:rPr lang="uk-UA" dirty="0" smtClean="0"/>
              <a:t>,то</a:t>
            </a:r>
          </a:p>
          <a:p>
            <a:pPr>
              <a:buNone/>
            </a:pPr>
            <a:r>
              <a:rPr lang="uk-UA" dirty="0" smtClean="0"/>
              <a:t>    АВС ~   </a:t>
            </a:r>
            <a:r>
              <a:rPr lang="uk-UA" dirty="0" smtClean="0"/>
              <a:t>КМР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786058"/>
            <a:ext cx="342902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572008"/>
            <a:ext cx="3429024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702" y="2214554"/>
            <a:ext cx="152400" cy="342900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48" y="2214554"/>
            <a:ext cx="152400" cy="342900"/>
          </a:xfrm>
          <a:prstGeom prst="rect">
            <a:avLst/>
          </a:prstGeom>
          <a:noFill/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3071810"/>
            <a:ext cx="152400" cy="342900"/>
          </a:xfrm>
          <a:prstGeom prst="rect">
            <a:avLst/>
          </a:prstGeom>
          <a:noFill/>
        </p:spPr>
      </p:pic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15272" y="3071810"/>
            <a:ext cx="152400" cy="342900"/>
          </a:xfrm>
          <a:prstGeom prst="rect">
            <a:avLst/>
          </a:prstGeom>
          <a:noFill/>
        </p:spPr>
      </p:pic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81" name="Picture 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4786322"/>
            <a:ext cx="152400" cy="342900"/>
          </a:xfrm>
          <a:prstGeom prst="rect">
            <a:avLst/>
          </a:prstGeom>
          <a:noFill/>
        </p:spPr>
      </p:pic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84" name="Picture 1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4786322"/>
            <a:ext cx="152400" cy="342900"/>
          </a:xfrm>
          <a:prstGeom prst="rect">
            <a:avLst/>
          </a:prstGeom>
          <a:noFill/>
        </p:spPr>
      </p:pic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85720" y="357166"/>
            <a:ext cx="8715436" cy="769441"/>
          </a:xfrm>
          <a:prstGeom prst="rect">
            <a:avLst/>
          </a:prstGeom>
          <a:ln cap="sq" cmpd="sng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Ознаки подібності трикутників</a:t>
            </a:r>
            <a:endParaRPr lang="ru-RU" sz="4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Метричні співвідношення в прямокутному трикутнику (</a:t>
            </a:r>
            <a:r>
              <a:rPr lang="uk-UA" sz="27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застосування подібності трикутників</a:t>
            </a:r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)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pic>
        <p:nvPicPr>
          <p:cNvPr id="6" name="Содержимое 5" descr="image2108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4214810" y="2000240"/>
            <a:ext cx="4383087" cy="482600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5" name="Содержимое 4" descr="image2111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rcRect b="9202"/>
          <a:stretch>
            <a:fillRect/>
          </a:stretch>
        </p:blipFill>
        <p:spPr>
          <a:xfrm>
            <a:off x="714348" y="2071678"/>
            <a:ext cx="3178175" cy="3357562"/>
          </a:xfrm>
          <a:effectLst>
            <a:softEdge rad="63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4857752" y="3071810"/>
            <a:ext cx="32861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</a:t>
            </a:r>
            <a:r>
              <a:rPr lang="en-US" dirty="0" smtClean="0"/>
              <a:t>D</a:t>
            </a:r>
            <a:r>
              <a:rPr lang="en-US" baseline="30000" dirty="0" smtClean="0"/>
              <a:t>2</a:t>
            </a:r>
            <a:r>
              <a:rPr lang="en-US" dirty="0" smtClean="0"/>
              <a:t> = </a:t>
            </a:r>
            <a:r>
              <a:rPr lang="ru-RU" dirty="0" smtClean="0"/>
              <a:t>А</a:t>
            </a:r>
            <a:r>
              <a:rPr lang="en-US" dirty="0" smtClean="0"/>
              <a:t>D ∙ D</a:t>
            </a:r>
            <a:r>
              <a:rPr lang="ru-RU" dirty="0" smtClean="0"/>
              <a:t>В</a:t>
            </a:r>
            <a:endParaRPr lang="ru-RU" dirty="0"/>
          </a:p>
        </p:txBody>
      </p:sp>
      <p:pic>
        <p:nvPicPr>
          <p:cNvPr id="9" name="Рисунок 8" descr="C:\Users\1\Desktop\математичны картинки\11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4357694"/>
            <a:ext cx="231457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85918" y="214290"/>
            <a:ext cx="6000792" cy="78581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Задача №2</a:t>
            </a:r>
            <a:endParaRPr lang="ru-RU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 bwMode="auto">
          <a:xfrm>
            <a:off x="785786" y="2214554"/>
            <a:ext cx="4038600" cy="354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  <a:softEdge rad="63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5105400" y="1600200"/>
            <a:ext cx="4038600" cy="4525963"/>
          </a:xfrm>
        </p:spPr>
        <p:txBody>
          <a:bodyPr/>
          <a:lstStyle/>
          <a:p>
            <a:r>
              <a:rPr lang="ru-RU" dirty="0" smtClean="0"/>
              <a:t>&lt;С=90°, &lt;ВДС= 90°.</a:t>
            </a:r>
          </a:p>
          <a:p>
            <a:r>
              <a:rPr lang="uk-UA" dirty="0" smtClean="0"/>
              <a:t>АС</a:t>
            </a:r>
            <a:r>
              <a:rPr lang="en-US" dirty="0" smtClean="0"/>
              <a:t> </a:t>
            </a:r>
            <a:r>
              <a:rPr lang="uk-UA" dirty="0" smtClean="0"/>
              <a:t>=…</a:t>
            </a:r>
          </a:p>
          <a:p>
            <a:r>
              <a:rPr lang="uk-UA" dirty="0" smtClean="0"/>
              <a:t>ВС</a:t>
            </a:r>
            <a:r>
              <a:rPr lang="en-US" dirty="0" smtClean="0"/>
              <a:t> </a:t>
            </a:r>
            <a:r>
              <a:rPr lang="uk-UA" dirty="0" smtClean="0"/>
              <a:t>=…</a:t>
            </a:r>
          </a:p>
          <a:p>
            <a:r>
              <a:rPr lang="uk-UA" dirty="0" smtClean="0"/>
              <a:t>СД</a:t>
            </a:r>
            <a:r>
              <a:rPr lang="en-US" dirty="0" smtClean="0"/>
              <a:t> </a:t>
            </a:r>
            <a:r>
              <a:rPr lang="uk-UA" dirty="0" smtClean="0"/>
              <a:t>=…</a:t>
            </a:r>
            <a:endParaRPr lang="ru-RU" dirty="0"/>
          </a:p>
        </p:txBody>
      </p:sp>
      <p:pic>
        <p:nvPicPr>
          <p:cNvPr id="5" name="Рисунок 4" descr="C:\Documents and Settings\1\Рабочий стол\математичны картинки\загруженное2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4357694"/>
            <a:ext cx="2071702" cy="215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3">
                <a:lumMod val="60000"/>
                <a:lumOff val="40000"/>
                <a:alpha val="60000"/>
              </a:schemeClr>
            </a:glow>
            <a:softEdge rad="127000"/>
          </a:effec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8700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Users\1\Desktop\математичны картинки\14.jpg"/>
          <p:cNvPicPr/>
          <p:nvPr/>
        </p:nvPicPr>
        <p:blipFill>
          <a:blip r:embed="rId2"/>
          <a:srcRect r="67431" b="70996"/>
          <a:stretch>
            <a:fillRect/>
          </a:stretch>
        </p:blipFill>
        <p:spPr bwMode="auto">
          <a:xfrm>
            <a:off x="785786" y="428604"/>
            <a:ext cx="1500198" cy="1423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71472" y="285728"/>
            <a:ext cx="8229600" cy="1143000"/>
          </a:xfr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uk-UA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Властивість бісектриси кута трикутника</a:t>
            </a:r>
            <a:endParaRPr lang="ru-RU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 bwMode="auto">
          <a:xfrm>
            <a:off x="500034" y="2428868"/>
            <a:ext cx="4038600" cy="25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4">
                <a:satMod val="175000"/>
                <a:alpha val="40000"/>
              </a:schemeClr>
            </a:glow>
            <a:softEdge rad="3175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5105400" y="1600200"/>
            <a:ext cx="4038600" cy="4525963"/>
          </a:xfrm>
        </p:spPr>
        <p:txBody>
          <a:bodyPr/>
          <a:lstStyle/>
          <a:p>
            <a:r>
              <a:rPr lang="uk-UA" dirty="0" smtClean="0"/>
              <a:t>1</a:t>
            </a:r>
            <a:r>
              <a:rPr lang="uk-UA" sz="2800" dirty="0" smtClean="0"/>
              <a:t>) ВД : </a:t>
            </a:r>
            <a:r>
              <a:rPr lang="uk-UA" sz="2800" dirty="0" smtClean="0"/>
              <a:t>АВ =Д </a:t>
            </a:r>
            <a:r>
              <a:rPr lang="uk-UA" sz="2800" dirty="0" smtClean="0"/>
              <a:t>С </a:t>
            </a:r>
            <a:r>
              <a:rPr lang="uk-UA" sz="2800" dirty="0" smtClean="0"/>
              <a:t>: АС</a:t>
            </a:r>
            <a:r>
              <a:rPr lang="uk-UA" sz="2800" dirty="0" smtClean="0"/>
              <a:t>;</a:t>
            </a:r>
          </a:p>
          <a:p>
            <a:endParaRPr lang="uk-UA" dirty="0" smtClean="0"/>
          </a:p>
          <a:p>
            <a:r>
              <a:rPr lang="uk-UA" dirty="0" smtClean="0"/>
              <a:t>2) </a:t>
            </a:r>
            <a:r>
              <a:rPr lang="uk-UA" sz="2800" dirty="0" smtClean="0"/>
              <a:t>ВД : </a:t>
            </a:r>
            <a:r>
              <a:rPr lang="uk-UA" sz="2800" dirty="0" err="1" smtClean="0"/>
              <a:t>ДС</a:t>
            </a:r>
            <a:r>
              <a:rPr lang="uk-UA" sz="2800" dirty="0" smtClean="0"/>
              <a:t> = АВ : АС ;</a:t>
            </a:r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    3) </a:t>
            </a:r>
            <a:r>
              <a:rPr lang="uk-UA" sz="2800" dirty="0" smtClean="0"/>
              <a:t>АВ : ВД =АС : </a:t>
            </a:r>
            <a:r>
              <a:rPr lang="uk-UA" sz="2800" dirty="0" err="1" smtClean="0"/>
              <a:t>ДС</a:t>
            </a:r>
            <a:r>
              <a:rPr lang="uk-UA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7000">
              <a:srgbClr val="FFFF00">
                <a:alpha val="93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 bwMode="auto">
          <a:xfrm>
            <a:off x="428596" y="1714488"/>
            <a:ext cx="4038600" cy="272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4">
                <a:satMod val="175000"/>
                <a:alpha val="40000"/>
              </a:schemeClr>
            </a:glow>
            <a:softEdge rad="63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5105400" y="1571612"/>
            <a:ext cx="4038600" cy="4525963"/>
          </a:xfrm>
        </p:spPr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АС : АВ = …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14678" y="285728"/>
            <a:ext cx="32470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Задача № 3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Рисунок 5" descr="C:\Users\1\Desktop\математичны картинки\8.jpe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4429132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</TotalTime>
  <Words>381</Words>
  <Application>Microsoft Office PowerPoint</Application>
  <PresentationFormat>Экран (4:3)</PresentationFormat>
  <Paragraphs>94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Систематизація та узагальнення теми “Подібність трикутників”</vt:lpstr>
      <vt:lpstr>Узагальнена теорема Фалеса</vt:lpstr>
      <vt:lpstr>Слайд 3</vt:lpstr>
      <vt:lpstr>Слайд 4</vt:lpstr>
      <vt:lpstr>Слайд 5</vt:lpstr>
      <vt:lpstr>Метричні співвідношення в прямокутному трикутнику (застосування подібності трикутників)</vt:lpstr>
      <vt:lpstr>Задача №2</vt:lpstr>
      <vt:lpstr>Властивість бісектриси кута трикутника</vt:lpstr>
      <vt:lpstr>Слайд 9</vt:lpstr>
      <vt:lpstr>Слайд 10</vt:lpstr>
      <vt:lpstr>Слайд 11</vt:lpstr>
      <vt:lpstr>Задача №5</vt:lpstr>
      <vt:lpstr>Задача №6</vt:lpstr>
      <vt:lpstr>Ознаки подібності прямокутних трикутників</vt:lpstr>
      <vt:lpstr>Опорна задача № 1</vt:lpstr>
      <vt:lpstr>         Опорна задача № 2</vt:lpstr>
      <vt:lpstr>Задача №7</vt:lpstr>
      <vt:lpstr>Подібність в природі та техніці</vt:lpstr>
      <vt:lpstr>Слайд 19</vt:lpstr>
      <vt:lpstr>  Дякуємо за увагу 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Систематизація та узагальнення теми “Подібність трикутників”</dc:title>
  <dc:creator>1</dc:creator>
  <cp:lastModifiedBy>1</cp:lastModifiedBy>
  <cp:revision>72</cp:revision>
  <dcterms:created xsi:type="dcterms:W3CDTF">2015-01-04T10:00:09Z</dcterms:created>
  <dcterms:modified xsi:type="dcterms:W3CDTF">2015-01-11T11:43:26Z</dcterms:modified>
</cp:coreProperties>
</file>