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57" r:id="rId3"/>
    <p:sldId id="258" r:id="rId4"/>
    <p:sldId id="260" r:id="rId5"/>
    <p:sldId id="259" r:id="rId6"/>
    <p:sldId id="261" r:id="rId7"/>
    <p:sldId id="262" r:id="rId8"/>
    <p:sldId id="263" r:id="rId9"/>
    <p:sldId id="264" r:id="rId10"/>
    <p:sldId id="266" r:id="rId11"/>
    <p:sldId id="267" r:id="rId12"/>
    <p:sldId id="268" r:id="rId13"/>
    <p:sldId id="269" r:id="rId14"/>
    <p:sldId id="270" r:id="rId15"/>
    <p:sldId id="272" r:id="rId16"/>
    <p:sldId id="273" r:id="rId17"/>
    <p:sldId id="274" r:id="rId18"/>
    <p:sldId id="276" r:id="rId19"/>
    <p:sldId id="275" r:id="rId20"/>
    <p:sldId id="277" r:id="rId21"/>
    <p:sldId id="279" r:id="rId22"/>
    <p:sldId id="278" r:id="rId23"/>
  </p:sldIdLst>
  <p:sldSz cx="9144000" cy="6858000" type="screen4x3"/>
  <p:notesSz cx="6858000" cy="9144000"/>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0FC"/>
    <a:srgbClr val="A7FBC9"/>
    <a:srgbClr val="84F4EF"/>
    <a:srgbClr val="BBBEDF"/>
    <a:srgbClr val="BEF587"/>
    <a:srgbClr val="91A325"/>
    <a:srgbClr val="FEBADE"/>
    <a:srgbClr val="EAFDA3"/>
    <a:srgbClr val="D3FDD8"/>
    <a:srgbClr val="CC99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4682" autoAdjust="0"/>
  </p:normalViewPr>
  <p:slideViewPr>
    <p:cSldViewPr>
      <p:cViewPr varScale="1">
        <p:scale>
          <a:sx n="63" d="100"/>
          <a:sy n="63"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181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1962A-D60F-4D12-95A1-6DB386EF01D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ru-RU"/>
        </a:p>
      </dgm:t>
    </dgm:pt>
    <dgm:pt modelId="{C0847263-1DA3-4FF1-AF0A-CB982EC16C9C}">
      <dgm:prSet/>
      <dgm:spPr/>
      <dgm:t>
        <a:bodyPr/>
        <a:lstStyle/>
        <a:p>
          <a:pPr rtl="0"/>
          <a:r>
            <a:rPr lang="uk-UA" b="1" dirty="0" smtClean="0"/>
            <a:t>Справедлива визвольна війна проти фашистської Німеччини та її союзників, складова частина Другої світової війни 1939-1945 рр., почалася після нападу Німеччини (</a:t>
          </a:r>
          <a:r>
            <a:rPr lang="uk-UA" b="1" dirty="0" err="1" smtClean="0"/>
            <a:t>“план</a:t>
          </a:r>
          <a:r>
            <a:rPr lang="uk-UA" b="1" dirty="0" smtClean="0"/>
            <a:t> </a:t>
          </a:r>
          <a:r>
            <a:rPr lang="uk-UA" b="1" dirty="0" err="1" smtClean="0"/>
            <a:t>Барбаросса”</a:t>
          </a:r>
          <a:r>
            <a:rPr lang="uk-UA" b="1" dirty="0" smtClean="0"/>
            <a:t>).   </a:t>
          </a:r>
          <a:br>
            <a:rPr lang="uk-UA" b="1" dirty="0" smtClean="0"/>
          </a:br>
          <a:r>
            <a:rPr lang="uk-UA" b="1" dirty="0" smtClean="0"/>
            <a:t>      Політична мета – знищення та поневолення населення СРСР.</a:t>
          </a:r>
          <a:br>
            <a:rPr lang="uk-UA" b="1" dirty="0" smtClean="0"/>
          </a:br>
          <a:r>
            <a:rPr lang="uk-UA" b="1" dirty="0" smtClean="0"/>
            <a:t>      Військово-стратегічний план – знищення за 1,5-2 місяці радянських збройних сил – </a:t>
          </a:r>
          <a:r>
            <a:rPr lang="uk-UA" b="1" dirty="0" err="1" smtClean="0"/>
            <a:t>“бліцкріг”</a:t>
          </a:r>
          <a:r>
            <a:rPr lang="uk-UA" b="1" dirty="0" smtClean="0"/>
            <a:t>, захоплення території до Волги, потім до Уралу.</a:t>
          </a:r>
          <a:br>
            <a:rPr lang="uk-UA" b="1" dirty="0" smtClean="0"/>
          </a:br>
          <a:r>
            <a:rPr lang="uk-UA" b="1" dirty="0" smtClean="0"/>
            <a:t>       На початок Великої Вітчизняної війни Німеччина та її союзники мали на кордоні з СРСР 5,5 млн. чоловік, 3700 танків, 5000 літаків; Радянська Армія – 2,9 млн. чоловік, 1800 важких і середніх танків, 1540 літаків нової конструкції.</a:t>
          </a:r>
          <a:endParaRPr lang="ru-RU" dirty="0"/>
        </a:p>
      </dgm:t>
    </dgm:pt>
    <dgm:pt modelId="{68FAA388-E541-444B-AC1D-66268807EB8A}" type="parTrans" cxnId="{AA6FD189-43FB-4358-AFE5-EFE68C15E7FF}">
      <dgm:prSet/>
      <dgm:spPr/>
      <dgm:t>
        <a:bodyPr/>
        <a:lstStyle/>
        <a:p>
          <a:endParaRPr lang="ru-RU"/>
        </a:p>
      </dgm:t>
    </dgm:pt>
    <dgm:pt modelId="{56F8BDAA-8CC9-4C08-B988-0851D7AF15F3}" type="sibTrans" cxnId="{AA6FD189-43FB-4358-AFE5-EFE68C15E7FF}">
      <dgm:prSet/>
      <dgm:spPr/>
      <dgm:t>
        <a:bodyPr/>
        <a:lstStyle/>
        <a:p>
          <a:endParaRPr lang="ru-RU"/>
        </a:p>
      </dgm:t>
    </dgm:pt>
    <dgm:pt modelId="{4EE8D9FC-BD52-433E-A8A9-183AE0255DC1}" type="pres">
      <dgm:prSet presAssocID="{1291962A-D60F-4D12-95A1-6DB386EF01DD}" presName="diagram" presStyleCnt="0">
        <dgm:presLayoutVars>
          <dgm:dir/>
          <dgm:resizeHandles val="exact"/>
        </dgm:presLayoutVars>
      </dgm:prSet>
      <dgm:spPr/>
      <dgm:t>
        <a:bodyPr/>
        <a:lstStyle/>
        <a:p>
          <a:endParaRPr lang="ru-RU"/>
        </a:p>
      </dgm:t>
    </dgm:pt>
    <dgm:pt modelId="{37BFAC52-5560-488B-B272-078C53AF3737}" type="pres">
      <dgm:prSet presAssocID="{C0847263-1DA3-4FF1-AF0A-CB982EC16C9C}" presName="arrow" presStyleLbl="node1" presStyleIdx="0" presStyleCnt="1" custScaleY="118759">
        <dgm:presLayoutVars>
          <dgm:bulletEnabled val="1"/>
        </dgm:presLayoutVars>
      </dgm:prSet>
      <dgm:spPr/>
      <dgm:t>
        <a:bodyPr/>
        <a:lstStyle/>
        <a:p>
          <a:endParaRPr lang="ru-RU"/>
        </a:p>
      </dgm:t>
    </dgm:pt>
  </dgm:ptLst>
  <dgm:cxnLst>
    <dgm:cxn modelId="{AA6FD189-43FB-4358-AFE5-EFE68C15E7FF}" srcId="{1291962A-D60F-4D12-95A1-6DB386EF01DD}" destId="{C0847263-1DA3-4FF1-AF0A-CB982EC16C9C}" srcOrd="0" destOrd="0" parTransId="{68FAA388-E541-444B-AC1D-66268807EB8A}" sibTransId="{56F8BDAA-8CC9-4C08-B988-0851D7AF15F3}"/>
    <dgm:cxn modelId="{DE8E78DE-219E-49AD-BC3D-498B01BCDAB2}" type="presOf" srcId="{C0847263-1DA3-4FF1-AF0A-CB982EC16C9C}" destId="{37BFAC52-5560-488B-B272-078C53AF3737}" srcOrd="0" destOrd="0" presId="urn:microsoft.com/office/officeart/2005/8/layout/arrow5"/>
    <dgm:cxn modelId="{E7389987-0D00-4F94-BA61-5DB2FA85A10C}" type="presOf" srcId="{1291962A-D60F-4D12-95A1-6DB386EF01DD}" destId="{4EE8D9FC-BD52-433E-A8A9-183AE0255DC1}" srcOrd="0" destOrd="0" presId="urn:microsoft.com/office/officeart/2005/8/layout/arrow5"/>
    <dgm:cxn modelId="{6BB268C4-8DF2-4EDE-B1BF-DE4C46816E29}" type="presParOf" srcId="{4EE8D9FC-BD52-433E-A8A9-183AE0255DC1}" destId="{37BFAC52-5560-488B-B272-078C53AF3737}" srcOrd="0"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FAC52-5560-488B-B272-078C53AF3737}">
      <dsp:nvSpPr>
        <dsp:cNvPr id="0" name=""/>
        <dsp:cNvSpPr/>
      </dsp:nvSpPr>
      <dsp:spPr>
        <a:xfrm>
          <a:off x="0" y="-10"/>
          <a:ext cx="4857752" cy="576901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uk-UA" sz="1300" b="1" kern="1200" dirty="0" smtClean="0"/>
            <a:t>Справедлива визвольна війна проти фашистської Німеччини та її союзників, складова частина Другої світової війни 1939-1945 рр., почалася після нападу Німеччини (</a:t>
          </a:r>
          <a:r>
            <a:rPr lang="uk-UA" sz="1300" b="1" kern="1200" dirty="0" err="1" smtClean="0"/>
            <a:t>“план</a:t>
          </a:r>
          <a:r>
            <a:rPr lang="uk-UA" sz="1300" b="1" kern="1200" dirty="0" smtClean="0"/>
            <a:t> </a:t>
          </a:r>
          <a:r>
            <a:rPr lang="uk-UA" sz="1300" b="1" kern="1200" dirty="0" err="1" smtClean="0"/>
            <a:t>Барбаросса”</a:t>
          </a:r>
          <a:r>
            <a:rPr lang="uk-UA" sz="1300" b="1" kern="1200" dirty="0" smtClean="0"/>
            <a:t>).   </a:t>
          </a:r>
          <a:br>
            <a:rPr lang="uk-UA" sz="1300" b="1" kern="1200" dirty="0" smtClean="0"/>
          </a:br>
          <a:r>
            <a:rPr lang="uk-UA" sz="1300" b="1" kern="1200" dirty="0" smtClean="0"/>
            <a:t>      Політична мета – знищення та поневолення населення СРСР.</a:t>
          </a:r>
          <a:br>
            <a:rPr lang="uk-UA" sz="1300" b="1" kern="1200" dirty="0" smtClean="0"/>
          </a:br>
          <a:r>
            <a:rPr lang="uk-UA" sz="1300" b="1" kern="1200" dirty="0" smtClean="0"/>
            <a:t>      Військово-стратегічний план – знищення за 1,5-2 місяці радянських збройних сил – </a:t>
          </a:r>
          <a:r>
            <a:rPr lang="uk-UA" sz="1300" b="1" kern="1200" dirty="0" err="1" smtClean="0"/>
            <a:t>“бліцкріг”</a:t>
          </a:r>
          <a:r>
            <a:rPr lang="uk-UA" sz="1300" b="1" kern="1200" dirty="0" smtClean="0"/>
            <a:t>, захоплення території до Волги, потім до Уралу.</a:t>
          </a:r>
          <a:br>
            <a:rPr lang="uk-UA" sz="1300" b="1" kern="1200" dirty="0" smtClean="0"/>
          </a:br>
          <a:r>
            <a:rPr lang="uk-UA" sz="1300" b="1" kern="1200" dirty="0" smtClean="0"/>
            <a:t>       На початок Великої Вітчизняної війни Німеччина та її союзники мали на кордоні з СРСР 5,5 млн. чоловік, 3700 танків, 5000 літаків; Радянська Армія – 2,9 млн. чоловік, 1800 важких і середніх танків, 1540 літаків нової конструкції.</a:t>
          </a:r>
          <a:endParaRPr lang="ru-RU" sz="1300" kern="1200" dirty="0"/>
        </a:p>
      </dsp:txBody>
      <dsp:txXfrm>
        <a:off x="0" y="-10"/>
        <a:ext cx="4857752" cy="576901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8BFE4C-F5F1-4961-B7C3-77AD9A1EFCB1}" type="datetimeFigureOut">
              <a:rPr lang="ru-RU" smtClean="0"/>
              <a:pPr/>
              <a:t>13.06.2014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6C1A14-E9C6-4522-99D8-B787C97F024B}"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file:///C:\Users\&#1040;&#1076;&#1084;&#1080;&#1085;&#1080;&#1089;&#1090;&#1088;&#1072;&#1090;&#1086;&#1088;\Desktop\Levitan-Yuriy-Borisovich-Nachalas_-Velikaya-Otechestvennaya-voyna33(muzofon.com).mp3" TargetMode="Externa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1857387"/>
          </a:xfrm>
        </p:spPr>
        <p:txBody>
          <a:bodyPr>
            <a:noAutofit/>
          </a:bodyPr>
          <a:lstStyle/>
          <a:p>
            <a:r>
              <a:rPr lang="uk-UA" sz="5400" b="1" dirty="0" smtClean="0">
                <a:ln>
                  <a:solidFill>
                    <a:schemeClr val="tx1"/>
                  </a:solidFill>
                </a:ln>
                <a:solidFill>
                  <a:srgbClr val="FF0000"/>
                </a:solidFill>
                <a:latin typeface="Times New Roman" pitchFamily="18" charset="0"/>
                <a:cs typeface="Times New Roman" pitchFamily="18" charset="0"/>
              </a:rPr>
              <a:t>Україна в роки Великої Вітчизняної війни</a:t>
            </a:r>
            <a:endParaRPr lang="ru-RU" sz="5400" b="1" dirty="0">
              <a:ln>
                <a:solidFill>
                  <a:schemeClr val="tx1"/>
                </a:solidFill>
              </a:ln>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571744"/>
            <a:ext cx="6400800" cy="2643206"/>
          </a:xfrm>
        </p:spPr>
        <p:txBody>
          <a:bodyPr>
            <a:normAutofit/>
          </a:bodyPr>
          <a:lstStyle/>
          <a:p>
            <a:endParaRPr lang="en-US" b="1" dirty="0" smtClean="0">
              <a:solidFill>
                <a:srgbClr val="FFFF00"/>
              </a:solidFill>
              <a:latin typeface="Times New Roman" pitchFamily="18" charset="0"/>
              <a:cs typeface="Times New Roman" pitchFamily="18" charset="0"/>
            </a:endParaRPr>
          </a:p>
          <a:p>
            <a:r>
              <a:rPr lang="uk-UA" b="1" dirty="0" smtClean="0">
                <a:ln>
                  <a:solidFill>
                    <a:srgbClr val="002060"/>
                  </a:solidFill>
                </a:ln>
                <a:solidFill>
                  <a:srgbClr val="FFFF00"/>
                </a:solidFill>
                <a:latin typeface="Times New Roman" pitchFamily="18" charset="0"/>
                <a:cs typeface="Times New Roman" pitchFamily="18" charset="0"/>
              </a:rPr>
              <a:t>Тема 1. Початок Великої Вітчизняної війни. Події 1941-1942 рр. </a:t>
            </a:r>
            <a:endParaRPr lang="ru-RU" b="1" dirty="0">
              <a:ln>
                <a:solidFill>
                  <a:srgbClr val="002060"/>
                </a:solidFill>
              </a:ln>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214290"/>
            <a:ext cx="8229600" cy="1143000"/>
          </a:xfrm>
          <a:prstGeom prst="rect">
            <a:avLst/>
          </a:prstGeom>
        </p:spPr>
        <p:txBody>
          <a:bodyPr>
            <a:normAutofit/>
          </a:bodyPr>
          <a:lstStyle/>
          <a:p>
            <a:r>
              <a:rPr lang="uk-UA" sz="1800" b="1" dirty="0" smtClean="0">
                <a:solidFill>
                  <a:srgbClr val="002060"/>
                </a:solidFill>
                <a:latin typeface="Times New Roman" pitchFamily="18" charset="0"/>
                <a:cs typeface="Times New Roman" pitchFamily="18" charset="0"/>
              </a:rPr>
              <a:t>22 червня 1941 р. на світанку німецькі війська віроломно, без попередження, напали на Радянський Союз.</a:t>
            </a:r>
            <a:br>
              <a:rPr lang="uk-UA" sz="1800" b="1" dirty="0" smtClean="0">
                <a:solidFill>
                  <a:srgbClr val="002060"/>
                </a:solidFill>
                <a:latin typeface="Times New Roman" pitchFamily="18" charset="0"/>
                <a:cs typeface="Times New Roman" pitchFamily="18" charset="0"/>
              </a:rPr>
            </a:br>
            <a:r>
              <a:rPr lang="uk-UA" sz="1800" b="1" dirty="0" smtClean="0">
                <a:solidFill>
                  <a:srgbClr val="002060"/>
                </a:solidFill>
                <a:latin typeface="Times New Roman" pitchFamily="18" charset="0"/>
                <a:cs typeface="Times New Roman" pitchFamily="18" charset="0"/>
              </a:rPr>
              <a:t>… Почалася Велика Вітчизняна війна…</a:t>
            </a:r>
            <a:endParaRPr lang="ru-RU" sz="1800" b="1" dirty="0">
              <a:solidFill>
                <a:srgbClr val="002060"/>
              </a:solidFill>
              <a:latin typeface="Times New Roman" pitchFamily="18" charset="0"/>
              <a:cs typeface="Times New Roman" pitchFamily="18" charset="0"/>
            </a:endParaRPr>
          </a:p>
        </p:txBody>
      </p:sp>
      <p:pic>
        <p:nvPicPr>
          <p:cNvPr id="5" name="Рисунок 4" descr="2.png"/>
          <p:cNvPicPr>
            <a:picLocks noChangeAspect="1"/>
          </p:cNvPicPr>
          <p:nvPr/>
        </p:nvPicPr>
        <p:blipFill>
          <a:blip r:embed="rId3" cstate="print"/>
          <a:stretch>
            <a:fillRect/>
          </a:stretch>
        </p:blipFill>
        <p:spPr>
          <a:xfrm>
            <a:off x="285720" y="1357298"/>
            <a:ext cx="4786346"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2.jpg"/>
          <p:cNvPicPr>
            <a:picLocks noChangeAspect="1"/>
          </p:cNvPicPr>
          <p:nvPr/>
        </p:nvPicPr>
        <p:blipFill>
          <a:blip r:embed="rId4" cstate="print"/>
          <a:stretch>
            <a:fillRect/>
          </a:stretch>
        </p:blipFill>
        <p:spPr>
          <a:xfrm>
            <a:off x="5500694" y="1357298"/>
            <a:ext cx="2865422" cy="1928826"/>
          </a:xfrm>
          <a:prstGeom prst="rect">
            <a:avLst/>
          </a:prstGeom>
          <a:ln>
            <a:noFill/>
          </a:ln>
          <a:effectLst>
            <a:outerShdw blurRad="292100" dist="139700" dir="2700000" algn="tl" rotWithShape="0">
              <a:srgbClr val="333333">
                <a:alpha val="65000"/>
              </a:srgbClr>
            </a:outerShdw>
          </a:effectLst>
        </p:spPr>
      </p:pic>
      <p:pic>
        <p:nvPicPr>
          <p:cNvPr id="7" name="Рисунок 6" descr="1.jpg"/>
          <p:cNvPicPr>
            <a:picLocks noChangeAspect="1"/>
          </p:cNvPicPr>
          <p:nvPr/>
        </p:nvPicPr>
        <p:blipFill>
          <a:blip r:embed="rId5" cstate="print"/>
          <a:stretch>
            <a:fillRect/>
          </a:stretch>
        </p:blipFill>
        <p:spPr>
          <a:xfrm>
            <a:off x="5500694" y="4143380"/>
            <a:ext cx="2857520" cy="1992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Levitan-Yuriy-Borisovich-Nachalas_-Velikaya-Otechestvennaya-voyna33(muzofon.com).mp3">
            <a:hlinkClick r:id="" action="ppaction://media"/>
          </p:cNvPr>
          <p:cNvPicPr>
            <a:picLocks noRot="1" noChangeAspect="1"/>
          </p:cNvPicPr>
          <p:nvPr>
            <a:audioFile r:link="rId1"/>
          </p:nvPr>
        </p:nvPicPr>
        <p:blipFill>
          <a:blip r:embed="rId6" cstate="print"/>
          <a:stretch>
            <a:fillRect/>
          </a:stretch>
        </p:blipFill>
        <p:spPr>
          <a:xfrm>
            <a:off x="8358214" y="78579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65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Рисунок 5" descr="3.jpg"/>
          <p:cNvPicPr>
            <a:picLocks noChangeAspect="1"/>
          </p:cNvPicPr>
          <p:nvPr/>
        </p:nvPicPr>
        <p:blipFill>
          <a:blip r:embed="rId2" cstate="print"/>
          <a:stretch>
            <a:fillRect/>
          </a:stretch>
        </p:blipFill>
        <p:spPr>
          <a:xfrm>
            <a:off x="214282" y="142852"/>
            <a:ext cx="4500594" cy="27146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Заголовок 3"/>
          <p:cNvSpPr>
            <a:spLocks noGrp="1"/>
          </p:cNvSpPr>
          <p:nvPr>
            <p:ph type="title"/>
          </p:nvPr>
        </p:nvSpPr>
        <p:spPr>
          <a:xfrm>
            <a:off x="571472" y="274638"/>
            <a:ext cx="4572032" cy="6011882"/>
          </a:xfrm>
        </p:spPr>
        <p:txBody>
          <a:bodyPr>
            <a:normAutofit/>
          </a:bodyPr>
          <a:lstStyle/>
          <a:p>
            <a:r>
              <a:rPr lang="uk-UA" sz="1400" b="1" i="1" dirty="0" smtClean="0">
                <a:solidFill>
                  <a:srgbClr val="7030A0"/>
                </a:solidFill>
                <a:latin typeface="Times New Roman" pitchFamily="18" charset="0"/>
                <a:cs typeface="Times New Roman" pitchFamily="18" charset="0"/>
              </a:rPr>
              <a:t/>
            </a:r>
            <a:br>
              <a:rPr lang="uk-UA" sz="1400" b="1" i="1" dirty="0" smtClean="0">
                <a:solidFill>
                  <a:srgbClr val="7030A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Все починалося з грому небесного,</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Такого жорсткого, такого нечесного.</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Із ненависного, злісного грому, </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Який на світанку вигнав із дому…</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А небо світле закрили чорні хрести!</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Господи! Боже! Якщо ти є, захисти!..</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Крізь руки у двір гусенята малі…</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І кров на травиці… І кров на землі…</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І шипить у ставку гаряче залізо, </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І полум</a:t>
            </a:r>
            <a:r>
              <a:rPr lang="en-US" sz="1600" b="1" i="1" dirty="0" smtClean="0">
                <a:solidFill>
                  <a:srgbClr val="C00000"/>
                </a:solidFill>
                <a:latin typeface="Times New Roman" pitchFamily="18" charset="0"/>
                <a:cs typeface="Times New Roman" pitchFamily="18" charset="0"/>
              </a:rPr>
              <a:t>’</a:t>
            </a:r>
            <a:r>
              <a:rPr lang="uk-UA" sz="1600" b="1" i="1" dirty="0" smtClean="0">
                <a:solidFill>
                  <a:srgbClr val="C00000"/>
                </a:solidFill>
                <a:latin typeface="Times New Roman" pitchFamily="18" charset="0"/>
                <a:cs typeface="Times New Roman" pitchFamily="18" charset="0"/>
              </a:rPr>
              <a:t>я дике шугає над лісом…</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І мама мовчазно-бліді, мов стіна…</a:t>
            </a:r>
            <a:br>
              <a:rPr lang="uk-UA" sz="1600" b="1" i="1" dirty="0" smtClean="0">
                <a:solidFill>
                  <a:srgbClr val="C00000"/>
                </a:solidFill>
                <a:latin typeface="Times New Roman" pitchFamily="18" charset="0"/>
                <a:cs typeface="Times New Roman" pitchFamily="18" charset="0"/>
              </a:rPr>
            </a:br>
            <a:r>
              <a:rPr lang="uk-UA" sz="1600" b="1" i="1" dirty="0" smtClean="0">
                <a:solidFill>
                  <a:srgbClr val="C00000"/>
                </a:solidFill>
                <a:latin typeface="Times New Roman" pitchFamily="18" charset="0"/>
                <a:cs typeface="Times New Roman" pitchFamily="18" charset="0"/>
              </a:rPr>
              <a:t>І тато поволеньки кажуть: </a:t>
            </a:r>
            <a:r>
              <a:rPr lang="uk-UA" sz="1600" b="1" i="1" dirty="0" err="1" smtClean="0">
                <a:solidFill>
                  <a:srgbClr val="C00000"/>
                </a:solidFill>
                <a:latin typeface="Times New Roman" pitchFamily="18" charset="0"/>
                <a:cs typeface="Times New Roman" pitchFamily="18" charset="0"/>
              </a:rPr>
              <a:t>“Війна</a:t>
            </a:r>
            <a:r>
              <a:rPr lang="uk-UA" sz="1600" b="1" i="1" dirty="0" smtClean="0">
                <a:solidFill>
                  <a:srgbClr val="C00000"/>
                </a:solidFill>
                <a:latin typeface="Times New Roman" pitchFamily="18" charset="0"/>
                <a:cs typeface="Times New Roman" pitchFamily="18" charset="0"/>
              </a:rPr>
              <a:t>…”</a:t>
            </a:r>
            <a:br>
              <a:rPr lang="uk-UA" sz="1600" b="1" i="1" dirty="0" smtClean="0">
                <a:solidFill>
                  <a:srgbClr val="C00000"/>
                </a:solidFill>
                <a:latin typeface="Times New Roman" pitchFamily="18" charset="0"/>
                <a:cs typeface="Times New Roman" pitchFamily="18" charset="0"/>
              </a:rPr>
            </a:br>
            <a:endParaRPr lang="ru-RU" sz="1600" b="1" i="1" dirty="0">
              <a:solidFill>
                <a:srgbClr val="C00000"/>
              </a:solidFill>
              <a:latin typeface="Times New Roman" pitchFamily="18" charset="0"/>
              <a:cs typeface="Times New Roman" pitchFamily="18" charset="0"/>
            </a:endParaRPr>
          </a:p>
        </p:txBody>
      </p:sp>
      <p:pic>
        <p:nvPicPr>
          <p:cNvPr id="5" name="Рисунок 4" descr="war.jpg"/>
          <p:cNvPicPr>
            <a:picLocks noChangeAspect="1"/>
          </p:cNvPicPr>
          <p:nvPr/>
        </p:nvPicPr>
        <p:blipFill>
          <a:blip r:embed="rId3" cstate="print"/>
          <a:stretch>
            <a:fillRect/>
          </a:stretch>
        </p:blipFill>
        <p:spPr>
          <a:xfrm>
            <a:off x="5429256" y="714356"/>
            <a:ext cx="3357586" cy="57864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2439982"/>
          </a:xfrm>
        </p:spPr>
        <p:txBody>
          <a:bodyPr>
            <a:normAutofit/>
          </a:bodyPr>
          <a:lstStyle/>
          <a:p>
            <a:r>
              <a:rPr lang="uk-UA" sz="1800" b="1" dirty="0" smtClean="0">
                <a:latin typeface="Times New Roman" pitchFamily="18" charset="0"/>
                <a:cs typeface="Times New Roman" pitchFamily="18" charset="0"/>
              </a:rPr>
              <a:t>Вже 22 червня, в перший день війни, фашистська авіація бомбардувала Київ. Тисячі киян пішли до лав Червоної Армії. На початку липня в місті було створено 13 винищувальних батальйонів та 19 загонів народного ополчення загальною кількістю 33 тисячі чоловік. У будівництві оборонних рубежів навколо Києва брало участь близько 160 тисяч жителів міста. З 7 липня почалася його оборона. Спроба фашистів раптовим ударом захопити столицю України не вдалася. 11 липня ворога було зупинено.</a:t>
            </a:r>
            <a:endParaRPr lang="ru-RU" sz="1800" b="1" dirty="0">
              <a:latin typeface="Times New Roman" pitchFamily="18" charset="0"/>
              <a:cs typeface="Times New Roman" pitchFamily="18" charset="0"/>
            </a:endParaRPr>
          </a:p>
        </p:txBody>
      </p:sp>
      <p:pic>
        <p:nvPicPr>
          <p:cNvPr id="5" name="Рисунок 4" descr="06780890.jpg"/>
          <p:cNvPicPr>
            <a:picLocks noChangeAspect="1"/>
          </p:cNvPicPr>
          <p:nvPr/>
        </p:nvPicPr>
        <p:blipFill>
          <a:blip r:embed="rId2" cstate="print"/>
          <a:stretch>
            <a:fillRect/>
          </a:stretch>
        </p:blipFill>
        <p:spPr>
          <a:xfrm>
            <a:off x="1285852" y="2571744"/>
            <a:ext cx="7143800" cy="407196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3FDD8"/>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285728"/>
            <a:ext cx="5072098" cy="2071702"/>
          </a:xfrm>
        </p:spPr>
        <p:txBody>
          <a:bodyPr>
            <a:noAutofit/>
          </a:bodyPr>
          <a:lstStyle/>
          <a:p>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b="1" dirty="0" err="1" smtClean="0">
                <a:latin typeface="Times New Roman" pitchFamily="18" charset="0"/>
                <a:cs typeface="Times New Roman" pitchFamily="18" charset="0"/>
              </a:rPr>
              <a:t>Кирпонос</a:t>
            </a:r>
            <a:r>
              <a:rPr lang="ru-RU" sz="1400" b="1" dirty="0" smtClean="0">
                <a:latin typeface="Times New Roman" pitchFamily="18" charset="0"/>
                <a:cs typeface="Times New Roman" pitchFamily="18" charset="0"/>
              </a:rPr>
              <a:t> Михайло Петрович</a:t>
            </a:r>
            <a:br>
              <a:rPr lang="ru-RU" sz="1400" b="1" dirty="0" smtClean="0">
                <a:latin typeface="Times New Roman" pitchFamily="18" charset="0"/>
                <a:cs typeface="Times New Roman" pitchFamily="18" charset="0"/>
              </a:rPr>
            </a:br>
            <a:r>
              <a:rPr lang="ru-RU" sz="1200" b="1" i="1" dirty="0" smtClean="0">
                <a:latin typeface="Times New Roman" pitchFamily="18" charset="0"/>
                <a:cs typeface="Times New Roman" pitchFamily="18" charset="0"/>
              </a:rPr>
              <a:t>Народився</a:t>
            </a:r>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30 грудня 1891 </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c. </a:t>
            </a:r>
            <a:r>
              <a:rPr lang="ru-RU" sz="1200" dirty="0" smtClean="0">
                <a:latin typeface="Times New Roman" pitchFamily="18" charset="0"/>
                <a:cs typeface="Times New Roman" pitchFamily="18" charset="0"/>
              </a:rPr>
              <a:t>Вертіївка  </a:t>
            </a:r>
            <a:r>
              <a:rPr lang="ru-RU" sz="1200" dirty="0" err="1" smtClean="0">
                <a:latin typeface="Times New Roman" pitchFamily="18" charset="0"/>
                <a:cs typeface="Times New Roman" pitchFamily="18" charset="0"/>
              </a:rPr>
              <a:t>Ніжинського</a:t>
            </a:r>
            <a:r>
              <a:rPr lang="ru-RU" sz="1200" dirty="0" smtClean="0">
                <a:latin typeface="Times New Roman" pitchFamily="18" charset="0"/>
                <a:cs typeface="Times New Roman" pitchFamily="18" charset="0"/>
              </a:rPr>
              <a:t> району Чернігівської області</a:t>
            </a:r>
            <a:br>
              <a:rPr lang="ru-RU" sz="1200" dirty="0" smtClean="0">
                <a:latin typeface="Times New Roman" pitchFamily="18" charset="0"/>
                <a:cs typeface="Times New Roman" pitchFamily="18" charset="0"/>
              </a:rPr>
            </a:br>
            <a:r>
              <a:rPr lang="ru-RU" sz="1200" b="1" i="1" dirty="0" smtClean="0">
                <a:latin typeface="Times New Roman" pitchFamily="18" charset="0"/>
                <a:cs typeface="Times New Roman" pitchFamily="18" charset="0"/>
              </a:rPr>
              <a:t>Помер</a:t>
            </a:r>
            <a:r>
              <a:rPr lang="ru-RU" sz="1200" dirty="0" smtClean="0">
                <a:latin typeface="Times New Roman" pitchFamily="18" charset="0"/>
                <a:cs typeface="Times New Roman" pitchFamily="18" charset="0"/>
              </a:rPr>
              <a:t> 20 </a:t>
            </a:r>
            <a:r>
              <a:rPr lang="ru-RU" sz="1200" dirty="0" err="1" smtClean="0">
                <a:latin typeface="Times New Roman" pitchFamily="18" charset="0"/>
                <a:cs typeface="Times New Roman" pitchFamily="18" charset="0"/>
              </a:rPr>
              <a:t>вересня</a:t>
            </a:r>
            <a:r>
              <a:rPr lang="ru-RU" sz="1200" dirty="0" smtClean="0">
                <a:latin typeface="Times New Roman" pitchFamily="18" charset="0"/>
                <a:cs typeface="Times New Roman" pitchFamily="18" charset="0"/>
              </a:rPr>
              <a:t> 1941 (49 </a:t>
            </a:r>
            <a:r>
              <a:rPr lang="ru-RU" sz="1200" dirty="0" err="1" smtClean="0">
                <a:latin typeface="Times New Roman" pitchFamily="18" charset="0"/>
                <a:cs typeface="Times New Roman" pitchFamily="18" charset="0"/>
              </a:rPr>
              <a:t>років</a:t>
            </a:r>
            <a:r>
              <a:rPr lang="ru-RU" sz="1200" dirty="0" smtClean="0">
                <a:latin typeface="Times New Roman" pitchFamily="18" charset="0"/>
                <a:cs typeface="Times New Roman" pitchFamily="18" charset="0"/>
              </a:rPr>
              <a:t>)</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 Шумейкове урочище, поблизу Лохвиці, Полтавська область</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Роки служби: 	1915–1941</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Звання</a:t>
            </a:r>
            <a:r>
              <a:rPr lang="ru-RU" sz="1200" dirty="0" smtClean="0">
                <a:latin typeface="Times New Roman" pitchFamily="18" charset="0"/>
                <a:cs typeface="Times New Roman" pitchFamily="18" charset="0"/>
              </a:rPr>
              <a:t>: Генерал-полковник</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Командування: Південно-Західний фронт</a:t>
            </a:r>
            <a:br>
              <a:rPr lang="ru-RU" sz="1200" dirty="0" smtClean="0">
                <a:latin typeface="Times New Roman" pitchFamily="18" charset="0"/>
                <a:cs typeface="Times New Roman" pitchFamily="18" charset="0"/>
              </a:rPr>
            </a:br>
            <a:r>
              <a:rPr lang="ru-RU" sz="1200" dirty="0" err="1" smtClean="0">
                <a:latin typeface="Times New Roman" pitchFamily="18" charset="0"/>
                <a:cs typeface="Times New Roman" pitchFamily="18" charset="0"/>
              </a:rPr>
              <a:t>Війни</a:t>
            </a:r>
            <a:r>
              <a:rPr lang="ru-RU" sz="1200" dirty="0" smtClean="0">
                <a:latin typeface="Times New Roman" pitchFamily="18" charset="0"/>
                <a:cs typeface="Times New Roman" pitchFamily="18" charset="0"/>
              </a:rPr>
              <a:t>/</a:t>
            </a:r>
            <a:r>
              <a:rPr lang="ru-RU" sz="1200" dirty="0" err="1" smtClean="0">
                <a:latin typeface="Times New Roman" pitchFamily="18" charset="0"/>
                <a:cs typeface="Times New Roman" pitchFamily="18" charset="0"/>
              </a:rPr>
              <a:t>битви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Німецько-радянська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війна</a:t>
            </a:r>
            <a:r>
              <a:rPr lang="ru-RU" sz="1200" dirty="0" smtClean="0">
                <a:latin typeface="Times New Roman" pitchFamily="18" charset="0"/>
                <a:cs typeface="Times New Roman" pitchFamily="18" charset="0"/>
              </a:rPr>
              <a:t>, штурм </a:t>
            </a:r>
            <a:r>
              <a:rPr lang="ru-RU" sz="1200" dirty="0" err="1" smtClean="0">
                <a:latin typeface="Times New Roman" pitchFamily="18" charset="0"/>
                <a:cs typeface="Times New Roman" pitchFamily="18" charset="0"/>
              </a:rPr>
              <a:t>Виборга</a:t>
            </a:r>
            <a:r>
              <a:rPr lang="ru-RU" sz="1200" dirty="0" smtClean="0">
                <a:latin typeface="Times New Roman" pitchFamily="18" charset="0"/>
                <a:cs typeface="Times New Roman" pitchFamily="18" charset="0"/>
              </a:rPr>
              <a:t>, битва за </a:t>
            </a:r>
            <a:r>
              <a:rPr lang="ru-RU" sz="1200" dirty="0" err="1" smtClean="0">
                <a:latin typeface="Times New Roman" pitchFamily="18" charset="0"/>
                <a:cs typeface="Times New Roman" pitchFamily="18" charset="0"/>
              </a:rPr>
              <a:t>Дубно-Луцьк-Броди</a:t>
            </a:r>
            <a:r>
              <a:rPr lang="ru-RU" sz="1200" dirty="0" smtClean="0">
                <a:latin typeface="Times New Roman" pitchFamily="18" charset="0"/>
                <a:cs typeface="Times New Roman" pitchFamily="18" charset="0"/>
              </a:rPr>
              <a:t>, оборона </a:t>
            </a:r>
            <a:r>
              <a:rPr lang="ru-RU" sz="1200" dirty="0" err="1" smtClean="0">
                <a:latin typeface="Times New Roman" pitchFamily="18" charset="0"/>
                <a:cs typeface="Times New Roman" pitchFamily="18" charset="0"/>
              </a:rPr>
              <a:t>Києва</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pic>
        <p:nvPicPr>
          <p:cNvPr id="4" name="Рисунок 3" descr="default.jpeg"/>
          <p:cNvPicPr>
            <a:picLocks noChangeAspect="1"/>
          </p:cNvPicPr>
          <p:nvPr/>
        </p:nvPicPr>
        <p:blipFill>
          <a:blip r:embed="rId2" cstate="print"/>
          <a:stretch>
            <a:fillRect/>
          </a:stretch>
        </p:blipFill>
        <p:spPr>
          <a:xfrm>
            <a:off x="285720" y="285728"/>
            <a:ext cx="2500330" cy="3286148"/>
          </a:xfrm>
          <a:prstGeom prst="rect">
            <a:avLst/>
          </a:prstGeom>
        </p:spPr>
      </p:pic>
      <p:pic>
        <p:nvPicPr>
          <p:cNvPr id="5" name="Рисунок 4" descr="ul-baumana2.jpg"/>
          <p:cNvPicPr>
            <a:picLocks noChangeAspect="1"/>
          </p:cNvPicPr>
          <p:nvPr/>
        </p:nvPicPr>
        <p:blipFill>
          <a:blip r:embed="rId3" cstate="print"/>
          <a:stretch>
            <a:fillRect/>
          </a:stretch>
        </p:blipFill>
        <p:spPr>
          <a:xfrm>
            <a:off x="6357950" y="3643314"/>
            <a:ext cx="2571768" cy="2286016"/>
          </a:xfrm>
          <a:prstGeom prst="rect">
            <a:avLst/>
          </a:prstGeom>
        </p:spPr>
      </p:pic>
      <p:pic>
        <p:nvPicPr>
          <p:cNvPr id="6" name="Рисунок 5" descr="skol163-1-m.jpg"/>
          <p:cNvPicPr>
            <a:picLocks noChangeAspect="1"/>
          </p:cNvPicPr>
          <p:nvPr/>
        </p:nvPicPr>
        <p:blipFill>
          <a:blip r:embed="rId4" cstate="print"/>
          <a:stretch>
            <a:fillRect/>
          </a:stretch>
        </p:blipFill>
        <p:spPr>
          <a:xfrm>
            <a:off x="571472" y="3929066"/>
            <a:ext cx="2928958" cy="2214578"/>
          </a:xfrm>
          <a:prstGeom prst="rect">
            <a:avLst/>
          </a:prstGeom>
        </p:spPr>
      </p:pic>
      <p:sp>
        <p:nvSpPr>
          <p:cNvPr id="9" name="Скругленная прямоугольная выноска 8"/>
          <p:cNvSpPr/>
          <p:nvPr/>
        </p:nvSpPr>
        <p:spPr>
          <a:xfrm>
            <a:off x="3643306" y="3929066"/>
            <a:ext cx="2357454" cy="714380"/>
          </a:xfrm>
          <a:prstGeom prst="wedgeRoundRectCallout">
            <a:avLst>
              <a:gd name="adj1" fmla="val -57734"/>
              <a:gd name="adj2" fmla="val 10657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1400" dirty="0" smtClean="0">
                <a:latin typeface="Times New Roman" pitchFamily="18" charset="0"/>
                <a:cs typeface="Times New Roman" pitchFamily="18" charset="0"/>
              </a:rPr>
              <a:t>Школа №163 ім. М.Кирпоноса м. Києва</a:t>
            </a:r>
            <a:endParaRPr lang="ru-RU" sz="1400" dirty="0">
              <a:latin typeface="Times New Roman" pitchFamily="18" charset="0"/>
              <a:cs typeface="Times New Roman" pitchFamily="18" charset="0"/>
            </a:endParaRPr>
          </a:p>
        </p:txBody>
      </p:sp>
      <p:sp>
        <p:nvSpPr>
          <p:cNvPr id="10" name="Скругленная прямоугольная выноска 9"/>
          <p:cNvSpPr/>
          <p:nvPr/>
        </p:nvSpPr>
        <p:spPr>
          <a:xfrm>
            <a:off x="3643306" y="5643578"/>
            <a:ext cx="2357454" cy="785818"/>
          </a:xfrm>
          <a:prstGeom prst="wedgeRoundRectCallout">
            <a:avLst>
              <a:gd name="adj1" fmla="val 68307"/>
              <a:gd name="adj2" fmla="val -9435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1400" dirty="0" err="1" smtClean="0">
                <a:latin typeface="Times New Roman" pitchFamily="18" charset="0"/>
                <a:cs typeface="Times New Roman" pitchFamily="18" charset="0"/>
              </a:rPr>
              <a:t>Пам</a:t>
            </a:r>
            <a:r>
              <a:rPr lang="en-US" sz="1400" dirty="0" smtClean="0">
                <a:latin typeface="Times New Roman" pitchFamily="18" charset="0"/>
                <a:cs typeface="Times New Roman" pitchFamily="18" charset="0"/>
              </a:rPr>
              <a:t>’</a:t>
            </a:r>
            <a:r>
              <a:rPr lang="uk-UA" sz="1400" dirty="0" smtClean="0">
                <a:latin typeface="Times New Roman" pitchFamily="18" charset="0"/>
                <a:cs typeface="Times New Roman" pitchFamily="18" charset="0"/>
              </a:rPr>
              <a:t>ятник М.Кирпоносу</a:t>
            </a:r>
          </a:p>
          <a:p>
            <a:pPr algn="ctr"/>
            <a:r>
              <a:rPr lang="uk-UA" sz="1400" dirty="0" smtClean="0">
                <a:latin typeface="Times New Roman" pitchFamily="18" charset="0"/>
                <a:cs typeface="Times New Roman" pitchFamily="18" charset="0"/>
              </a:rPr>
              <a:t>Київ, вул. Баумана, 1</a:t>
            </a:r>
            <a:endParaRPr lang="ru-RU" sz="1400" dirty="0">
              <a:latin typeface="Times New Roman" pitchFamily="18" charset="0"/>
              <a:cs typeface="Times New Roman" pitchFamily="18" charset="0"/>
            </a:endParaRPr>
          </a:p>
        </p:txBody>
      </p:sp>
      <p:sp>
        <p:nvSpPr>
          <p:cNvPr id="11" name="Прямоугольник 10"/>
          <p:cNvSpPr/>
          <p:nvPr/>
        </p:nvSpPr>
        <p:spPr>
          <a:xfrm>
            <a:off x="3000364" y="2643182"/>
            <a:ext cx="59293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200" i="1" dirty="0" smtClean="0">
                <a:latin typeface="Times New Roman" pitchFamily="18" charset="0"/>
                <a:cs typeface="Times New Roman" pitchFamily="18" charset="0"/>
              </a:rPr>
              <a:t>Маршал СРСР </a:t>
            </a:r>
            <a:r>
              <a:rPr lang="ru-RU" sz="1200" i="1" dirty="0" err="1" smtClean="0">
                <a:latin typeface="Times New Roman" pitchFamily="18" charset="0"/>
                <a:cs typeface="Times New Roman" pitchFamily="18" charset="0"/>
              </a:rPr>
              <a:t>Кирило</a:t>
            </a:r>
            <a:r>
              <a:rPr lang="ru-RU" sz="1200" i="1" dirty="0" smtClean="0">
                <a:latin typeface="Times New Roman" pitchFamily="18" charset="0"/>
                <a:cs typeface="Times New Roman" pitchFamily="18" charset="0"/>
              </a:rPr>
              <a:t> Семенович Москаленко: «Он был храбрым в военном отношении человеком и проявил себя храбрым и волевым командиром… храбрый, мужественный генерал погиб в дни тяжелых испытаний, оставив по себе добрую и светлую память в сердцах тех, кто знал его…»</a:t>
            </a:r>
            <a:endParaRPr lang="ru-RU" sz="12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285728"/>
            <a:ext cx="4114800" cy="5940444"/>
          </a:xfrm>
        </p:spPr>
        <p:txBody>
          <a:bodyPr>
            <a:normAutofit/>
          </a:bodyPr>
          <a:lstStyle/>
          <a:p>
            <a:r>
              <a:rPr lang="ru-RU" sz="1800" b="1" dirty="0" err="1" smtClean="0">
                <a:latin typeface="Times New Roman" pitchFamily="18" charset="0"/>
                <a:cs typeface="Times New Roman" pitchFamily="18" charset="0"/>
              </a:rPr>
              <a:t>Йшли</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жорстокі</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бої</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радянські</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війська</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скували</a:t>
            </a:r>
            <a:r>
              <a:rPr lang="ru-RU" sz="1800" b="1" dirty="0" smtClean="0">
                <a:latin typeface="Times New Roman" pitchFamily="18" charset="0"/>
                <a:cs typeface="Times New Roman" pitchFamily="18" charset="0"/>
              </a:rPr>
              <a:t> на </a:t>
            </a:r>
            <a:r>
              <a:rPr lang="ru-RU" sz="1800" b="1" dirty="0" err="1" smtClean="0">
                <a:latin typeface="Times New Roman" pitchFamily="18" charset="0"/>
                <a:cs typeface="Times New Roman" pitchFamily="18" charset="0"/>
              </a:rPr>
              <a:t>підступах</a:t>
            </a:r>
            <a:r>
              <a:rPr lang="ru-RU" sz="1800" b="1" dirty="0" smtClean="0">
                <a:latin typeface="Times New Roman" pitchFamily="18" charset="0"/>
                <a:cs typeface="Times New Roman" pitchFamily="18" charset="0"/>
              </a:rPr>
              <a:t> до </a:t>
            </a:r>
            <a:r>
              <a:rPr lang="ru-RU" sz="1800" b="1" dirty="0" err="1" smtClean="0">
                <a:latin typeface="Times New Roman" pitchFamily="18" charset="0"/>
                <a:cs typeface="Times New Roman" pitchFamily="18" charset="0"/>
              </a:rPr>
              <a:t>міста</a:t>
            </a:r>
            <a:r>
              <a:rPr lang="ru-RU" sz="1800" b="1" dirty="0" smtClean="0">
                <a:latin typeface="Times New Roman" pitchFamily="18" charset="0"/>
                <a:cs typeface="Times New Roman" pitchFamily="18" charset="0"/>
              </a:rPr>
              <a:t> 17 </a:t>
            </a:r>
            <a:r>
              <a:rPr lang="ru-RU" sz="1800" b="1" dirty="0" err="1" smtClean="0">
                <a:latin typeface="Times New Roman" pitchFamily="18" charset="0"/>
                <a:cs typeface="Times New Roman" pitchFamily="18" charset="0"/>
              </a:rPr>
              <a:t>німецьких</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дивізій</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Впертий</a:t>
            </a:r>
            <a:r>
              <a:rPr lang="ru-RU" sz="1800" b="1" dirty="0" smtClean="0">
                <a:latin typeface="Times New Roman" pitchFamily="18" charset="0"/>
                <a:cs typeface="Times New Roman" pitchFamily="18" charset="0"/>
              </a:rPr>
              <a:t> супротив </a:t>
            </a:r>
            <a:r>
              <a:rPr lang="ru-RU" sz="1800" b="1" dirty="0" err="1" smtClean="0">
                <a:latin typeface="Times New Roman" pitchFamily="18" charset="0"/>
                <a:cs typeface="Times New Roman" pitchFamily="18" charset="0"/>
              </a:rPr>
              <a:t>Радянської</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Армії</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зірвав</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плани</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фашистів</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надовго</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затримавши</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наступ</a:t>
            </a:r>
            <a:r>
              <a:rPr lang="ru-RU" sz="1800" b="1" dirty="0" smtClean="0">
                <a:latin typeface="Times New Roman" pitchFamily="18" charset="0"/>
                <a:cs typeface="Times New Roman" pitchFamily="18" charset="0"/>
              </a:rPr>
              <a:t> на </a:t>
            </a:r>
            <a:r>
              <a:rPr lang="ru-RU" sz="1800" b="1" dirty="0" err="1" smtClean="0">
                <a:latin typeface="Times New Roman" pitchFamily="18" charset="0"/>
                <a:cs typeface="Times New Roman" pitchFamily="18" charset="0"/>
              </a:rPr>
              <a:t>київському</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напрямку</a:t>
            </a:r>
            <a:r>
              <a:rPr lang="ru-RU" sz="1800" b="1" dirty="0" smtClean="0">
                <a:latin typeface="Times New Roman" pitchFamily="18" charset="0"/>
                <a:cs typeface="Times New Roman" pitchFamily="18" charset="0"/>
              </a:rPr>
              <a:t>. </a:t>
            </a:r>
            <a:r>
              <a:rPr lang="uk-UA" sz="1800" b="1" dirty="0" smtClean="0">
                <a:latin typeface="Times New Roman" pitchFamily="18" charset="0"/>
                <a:cs typeface="Times New Roman" pitchFamily="18" charset="0"/>
              </a:rPr>
              <a:t>Під Києвом ворог втратив близько 100 тисяч чоловік. Оборона столиці України тривала понад 70 днів. Для порівняння: Данія захищалася від фашистського нашестя лише один день, Бельгія – 19, Франція – 44 дні, Норвегія – 2 місяці.</a:t>
            </a:r>
            <a:endParaRPr lang="ru-RU" sz="1800" b="1" dirty="0">
              <a:latin typeface="Times New Roman" pitchFamily="18" charset="0"/>
              <a:cs typeface="Times New Roman" pitchFamily="18" charset="0"/>
            </a:endParaRPr>
          </a:p>
        </p:txBody>
      </p:sp>
      <p:pic>
        <p:nvPicPr>
          <p:cNvPr id="7" name="Рисунок 6" descr="Untitled-1_clip_image016.jpg"/>
          <p:cNvPicPr>
            <a:picLocks noChangeAspect="1"/>
          </p:cNvPicPr>
          <p:nvPr/>
        </p:nvPicPr>
        <p:blipFill>
          <a:blip r:embed="rId2" cstate="print"/>
          <a:stretch>
            <a:fillRect/>
          </a:stretch>
        </p:blipFill>
        <p:spPr>
          <a:xfrm>
            <a:off x="142844" y="357166"/>
            <a:ext cx="4500594" cy="578645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Рисунок 2" descr="64-22.jpg"/>
          <p:cNvPicPr>
            <a:picLocks noChangeAspect="1"/>
          </p:cNvPicPr>
          <p:nvPr/>
        </p:nvPicPr>
        <p:blipFill>
          <a:blip r:embed="rId2" cstate="print"/>
          <a:stretch>
            <a:fillRect/>
          </a:stretch>
        </p:blipFill>
        <p:spPr>
          <a:xfrm>
            <a:off x="714348" y="4357694"/>
            <a:ext cx="2786081" cy="1857388"/>
          </a:xfrm>
          <a:prstGeom prst="rect">
            <a:avLst/>
          </a:prstGeom>
        </p:spPr>
      </p:pic>
      <p:pic>
        <p:nvPicPr>
          <p:cNvPr id="4" name="Рисунок 3" descr="638C3DE3-1CF3-451D-BEEA-61C495A18EA9_w640_r1_s.jpg"/>
          <p:cNvPicPr>
            <a:picLocks noChangeAspect="1"/>
          </p:cNvPicPr>
          <p:nvPr/>
        </p:nvPicPr>
        <p:blipFill>
          <a:blip r:embed="rId3" cstate="print"/>
          <a:stretch>
            <a:fillRect/>
          </a:stretch>
        </p:blipFill>
        <p:spPr>
          <a:xfrm>
            <a:off x="1643042" y="2000240"/>
            <a:ext cx="2786082" cy="1928826"/>
          </a:xfrm>
          <a:prstGeom prst="rect">
            <a:avLst/>
          </a:prstGeom>
        </p:spPr>
      </p:pic>
      <p:pic>
        <p:nvPicPr>
          <p:cNvPr id="5" name="Рисунок 4" descr="war_kiev.jpg"/>
          <p:cNvPicPr>
            <a:picLocks noChangeAspect="1"/>
          </p:cNvPicPr>
          <p:nvPr/>
        </p:nvPicPr>
        <p:blipFill>
          <a:blip r:embed="rId4" cstate="print"/>
          <a:stretch>
            <a:fillRect/>
          </a:stretch>
        </p:blipFill>
        <p:spPr>
          <a:xfrm>
            <a:off x="4786314" y="428604"/>
            <a:ext cx="4071966" cy="5643602"/>
          </a:xfrm>
          <a:prstGeom prst="rect">
            <a:avLst/>
          </a:prstGeom>
        </p:spPr>
      </p:pic>
      <p:pic>
        <p:nvPicPr>
          <p:cNvPr id="6" name="Рисунок 5" descr="0048a9fa94415e9237c4a04a92b81787.jpg"/>
          <p:cNvPicPr>
            <a:picLocks noChangeAspect="1"/>
          </p:cNvPicPr>
          <p:nvPr/>
        </p:nvPicPr>
        <p:blipFill>
          <a:blip r:embed="rId5" cstate="print"/>
          <a:stretch>
            <a:fillRect/>
          </a:stretch>
        </p:blipFill>
        <p:spPr>
          <a:xfrm>
            <a:off x="285720" y="214290"/>
            <a:ext cx="2428892" cy="17145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85728"/>
            <a:ext cx="6257940" cy="35719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ru-RU" sz="1800" b="1" dirty="0" smtClean="0">
                <a:latin typeface="Times New Roman" pitchFamily="18" charset="0"/>
                <a:cs typeface="Times New Roman" pitchFamily="18" charset="0"/>
              </a:rPr>
              <a:t>Оборона Севастополя</a:t>
            </a:r>
            <a:r>
              <a:rPr lang="en-US" sz="18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a:t>
            </a:r>
            <a:r>
              <a:rPr lang="ru-RU" sz="1800" b="1" dirty="0" smtClean="0">
                <a:latin typeface="Times New Roman" pitchFamily="18" charset="0"/>
                <a:cs typeface="Times New Roman" pitchFamily="18" charset="0"/>
              </a:rPr>
              <a:t>30 жовтня 1941 — 4 липня 1942</a:t>
            </a:r>
            <a:r>
              <a:rPr lang="en-US" sz="18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sp>
        <p:nvSpPr>
          <p:cNvPr id="4" name="Текст 3"/>
          <p:cNvSpPr>
            <a:spLocks noGrp="1"/>
          </p:cNvSpPr>
          <p:nvPr>
            <p:ph type="body" idx="1"/>
          </p:nvPr>
        </p:nvSpPr>
        <p:spPr>
          <a:xfrm>
            <a:off x="1428728" y="857232"/>
            <a:ext cx="2357454" cy="285752"/>
          </a:xfrm>
        </p:spPr>
        <p:style>
          <a:lnRef idx="1">
            <a:schemeClr val="accent6"/>
          </a:lnRef>
          <a:fillRef idx="2">
            <a:schemeClr val="accent6"/>
          </a:fillRef>
          <a:effectRef idx="1">
            <a:schemeClr val="accent6"/>
          </a:effectRef>
          <a:fontRef idx="minor">
            <a:schemeClr val="dk1"/>
          </a:fontRef>
        </p:style>
        <p:txBody>
          <a:bodyPr anchor="ctr">
            <a:normAutofit fontScale="92500" lnSpcReduction="20000"/>
          </a:bodyPr>
          <a:lstStyle/>
          <a:p>
            <a:pPr algn="ctr"/>
            <a:r>
              <a:rPr lang="uk-UA" sz="1600" dirty="0" smtClean="0">
                <a:latin typeface="Times New Roman" pitchFamily="18" charset="0"/>
                <a:cs typeface="Times New Roman" pitchFamily="18" charset="0"/>
              </a:rPr>
              <a:t>СРСР</a:t>
            </a:r>
            <a:endParaRPr lang="ru-RU" sz="16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57200" y="1500174"/>
            <a:ext cx="4040188" cy="4625989"/>
          </a:xfrm>
        </p:spPr>
        <p:txBody>
          <a:bodyPr>
            <a:normAutofit/>
          </a:bodyPr>
          <a:lstStyle/>
          <a:p>
            <a:pPr>
              <a:buFont typeface="Wingdings" pitchFamily="2" charset="2"/>
              <a:buChar char="§"/>
            </a:pPr>
            <a:r>
              <a:rPr lang="uk-UA" sz="1400" i="1" dirty="0" smtClean="0">
                <a:latin typeface="Times New Roman" pitchFamily="18" charset="0"/>
                <a:cs typeface="Times New Roman" pitchFamily="18" charset="0"/>
              </a:rPr>
              <a:t>Командувачі:</a:t>
            </a:r>
            <a:r>
              <a:rPr lang="uk-UA"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 І. Левченко, І. Ю. Петров, П. С. Октябрський</a:t>
            </a:r>
          </a:p>
          <a:p>
            <a:pPr>
              <a:buFont typeface="Wingdings" pitchFamily="2" charset="2"/>
              <a:buChar char="§"/>
            </a:pPr>
            <a:r>
              <a:rPr lang="ru-RU" sz="1400" i="1" dirty="0" smtClean="0">
                <a:latin typeface="Times New Roman" pitchFamily="18" charset="0"/>
                <a:cs typeface="Times New Roman" pitchFamily="18" charset="0"/>
              </a:rPr>
              <a:t>Військові сили на 6 </a:t>
            </a:r>
            <a:r>
              <a:rPr lang="ru-RU" sz="1400" i="1" dirty="0" err="1" smtClean="0">
                <a:latin typeface="Times New Roman" pitchFamily="18" charset="0"/>
                <a:cs typeface="Times New Roman" pitchFamily="18" charset="0"/>
              </a:rPr>
              <a:t>червня</a:t>
            </a:r>
            <a:r>
              <a:rPr lang="ru-RU" sz="1400" i="1" dirty="0" smtClean="0">
                <a:latin typeface="Times New Roman" pitchFamily="18" charset="0"/>
                <a:cs typeface="Times New Roman" pitchFamily="18" charset="0"/>
              </a:rPr>
              <a:t> 1942: </a:t>
            </a:r>
            <a:r>
              <a:rPr lang="ru-RU" sz="1400" dirty="0" smtClean="0">
                <a:latin typeface="Times New Roman" pitchFamily="18" charset="0"/>
                <a:cs typeface="Times New Roman" pitchFamily="18" charset="0"/>
              </a:rPr>
              <a:t>118 890 </a:t>
            </a:r>
            <a:r>
              <a:rPr lang="ru-RU" sz="1400" dirty="0" err="1" smtClean="0">
                <a:latin typeface="Times New Roman" pitchFamily="18" charset="0"/>
                <a:cs typeface="Times New Roman" pitchFamily="18" charset="0"/>
              </a:rPr>
              <a:t>чол</a:t>
            </a:r>
            <a:r>
              <a:rPr lang="ru-RU" sz="1400" dirty="0" smtClean="0">
                <a:latin typeface="Times New Roman" pitchFamily="18" charset="0"/>
                <a:cs typeface="Times New Roman" pitchFamily="18" charset="0"/>
              </a:rPr>
              <a:t>., 116 </a:t>
            </a:r>
            <a:r>
              <a:rPr lang="ru-RU" sz="1400" dirty="0" err="1" smtClean="0">
                <a:latin typeface="Times New Roman" pitchFamily="18" charset="0"/>
                <a:cs typeface="Times New Roman" pitchFamily="18" charset="0"/>
              </a:rPr>
              <a:t>літаків</a:t>
            </a:r>
            <a:r>
              <a:rPr lang="ru-RU" sz="1400" dirty="0" smtClean="0">
                <a:latin typeface="Times New Roman" pitchFamily="18" charset="0"/>
                <a:cs typeface="Times New Roman" pitchFamily="18" charset="0"/>
              </a:rPr>
              <a:t>, 47 </a:t>
            </a:r>
            <a:r>
              <a:rPr lang="ru-RU" sz="1400" dirty="0" err="1" smtClean="0">
                <a:latin typeface="Times New Roman" pitchFamily="18" charset="0"/>
                <a:cs typeface="Times New Roman" pitchFamily="18" charset="0"/>
              </a:rPr>
              <a:t>танків</a:t>
            </a:r>
            <a:r>
              <a:rPr lang="ru-RU" sz="1400" dirty="0" smtClean="0">
                <a:latin typeface="Times New Roman" pitchFamily="18" charset="0"/>
                <a:cs typeface="Times New Roman" pitchFamily="18" charset="0"/>
              </a:rPr>
              <a:t>, 455 </a:t>
            </a:r>
            <a:r>
              <a:rPr lang="ru-RU" sz="1400" dirty="0" err="1" smtClean="0">
                <a:latin typeface="Times New Roman" pitchFamily="18" charset="0"/>
                <a:cs typeface="Times New Roman" pitchFamily="18" charset="0"/>
              </a:rPr>
              <a:t>гармат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армійської</a:t>
            </a:r>
            <a:r>
              <a:rPr lang="ru-RU" sz="1400" dirty="0" smtClean="0">
                <a:latin typeface="Times New Roman" pitchFamily="18" charset="0"/>
                <a:cs typeface="Times New Roman" pitchFamily="18" charset="0"/>
              </a:rPr>
              <a:t> артилерії,151 </a:t>
            </a:r>
            <a:r>
              <a:rPr lang="ru-RU" sz="1400" dirty="0" err="1" smtClean="0">
                <a:latin typeface="Times New Roman" pitchFamily="18" charset="0"/>
                <a:cs typeface="Times New Roman" pitchFamily="18" charset="0"/>
              </a:rPr>
              <a:t>гармати</a:t>
            </a:r>
            <a:r>
              <a:rPr lang="ru-RU" sz="1400" dirty="0" smtClean="0">
                <a:latin typeface="Times New Roman" pitchFamily="18" charset="0"/>
                <a:cs typeface="Times New Roman" pitchFamily="18" charset="0"/>
              </a:rPr>
              <a:t> берегової </a:t>
            </a:r>
            <a:r>
              <a:rPr lang="ru-RU" sz="1400" dirty="0" err="1" smtClean="0">
                <a:latin typeface="Times New Roman" pitchFamily="18" charset="0"/>
                <a:cs typeface="Times New Roman" pitchFamily="18" charset="0"/>
              </a:rPr>
              <a:t>артилерії</a:t>
            </a:r>
            <a:r>
              <a:rPr lang="ru-RU" sz="1400" dirty="0" smtClean="0">
                <a:latin typeface="Times New Roman" pitchFamily="18" charset="0"/>
                <a:cs typeface="Times New Roman" pitchFamily="18" charset="0"/>
              </a:rPr>
              <a:t> (100–305 мм),1770 </a:t>
            </a:r>
            <a:r>
              <a:rPr lang="ru-RU" sz="1400" dirty="0" err="1" smtClean="0">
                <a:latin typeface="Times New Roman" pitchFamily="18" charset="0"/>
                <a:cs typeface="Times New Roman" pitchFamily="18" charset="0"/>
              </a:rPr>
              <a:t>мінометів</a:t>
            </a:r>
            <a:r>
              <a:rPr lang="ru-RU" sz="1400" dirty="0" smtClean="0">
                <a:latin typeface="Times New Roman" pitchFamily="18" charset="0"/>
                <a:cs typeface="Times New Roman" pitchFamily="18" charset="0"/>
              </a:rPr>
              <a:t>, 12 </a:t>
            </a:r>
            <a:r>
              <a:rPr lang="ru-RU" sz="1400" dirty="0" err="1" smtClean="0">
                <a:latin typeface="Times New Roman" pitchFamily="18" charset="0"/>
                <a:cs typeface="Times New Roman" pitchFamily="18" charset="0"/>
              </a:rPr>
              <a:t>реактивних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мінометів</a:t>
            </a:r>
            <a:r>
              <a:rPr lang="ru-RU" sz="1400" dirty="0" smtClean="0">
                <a:latin typeface="Times New Roman" pitchFamily="18" charset="0"/>
                <a:cs typeface="Times New Roman" pitchFamily="18" charset="0"/>
              </a:rPr>
              <a:t> БМ-8</a:t>
            </a:r>
          </a:p>
          <a:p>
            <a:pPr>
              <a:buFont typeface="Wingdings" pitchFamily="2" charset="2"/>
              <a:buChar char="§"/>
            </a:pPr>
            <a:r>
              <a:rPr lang="uk-UA" sz="1400" i="1" dirty="0" smtClean="0">
                <a:latin typeface="Times New Roman" pitchFamily="18" charset="0"/>
                <a:cs typeface="Times New Roman" pitchFamily="18" charset="0"/>
              </a:rPr>
              <a:t>Втрати на 13 липня 1942: </a:t>
            </a:r>
            <a:r>
              <a:rPr lang="uk-UA" sz="1400" dirty="0" smtClean="0">
                <a:latin typeface="Times New Roman" pitchFamily="18" charset="0"/>
                <a:cs typeface="Times New Roman" pitchFamily="18" charset="0"/>
              </a:rPr>
              <a:t>близько 200 тисяч загиблих та зниклих безвісти; близько 78 -100 тисяч полонених (входять до втрати зниклих безвісти); 622 артилерійські гармати і 758 мінометів, 26 танків; крейсер «Червона Україна», 4 ескадрених міноносця, 4 великі транспорти, підводні човни С-32 і Щ-214</a:t>
            </a:r>
            <a:endParaRPr lang="ru-RU" sz="1400" dirty="0">
              <a:latin typeface="Times New Roman" pitchFamily="18" charset="0"/>
              <a:cs typeface="Times New Roman" pitchFamily="18" charset="0"/>
            </a:endParaRPr>
          </a:p>
        </p:txBody>
      </p:sp>
      <p:sp>
        <p:nvSpPr>
          <p:cNvPr id="6" name="Текст 5"/>
          <p:cNvSpPr>
            <a:spLocks noGrp="1"/>
          </p:cNvSpPr>
          <p:nvPr>
            <p:ph type="body" sz="quarter" idx="3"/>
          </p:nvPr>
        </p:nvSpPr>
        <p:spPr>
          <a:xfrm>
            <a:off x="5000628" y="857232"/>
            <a:ext cx="3328982" cy="357190"/>
          </a:xfrm>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uk-UA" sz="1600" dirty="0" smtClean="0">
                <a:latin typeface="Times New Roman" pitchFamily="18" charset="0"/>
                <a:cs typeface="Times New Roman" pitchFamily="18" charset="0"/>
              </a:rPr>
              <a:t>Третій рейх, Королівство Румунія</a:t>
            </a:r>
            <a:endParaRPr lang="ru-RU" sz="1600" dirty="0">
              <a:latin typeface="Times New Roman" pitchFamily="18" charset="0"/>
              <a:cs typeface="Times New Roman" pitchFamily="18" charset="0"/>
            </a:endParaRPr>
          </a:p>
        </p:txBody>
      </p:sp>
      <p:sp>
        <p:nvSpPr>
          <p:cNvPr id="7" name="Содержимое 6"/>
          <p:cNvSpPr>
            <a:spLocks noGrp="1"/>
          </p:cNvSpPr>
          <p:nvPr>
            <p:ph sz="quarter" idx="4"/>
          </p:nvPr>
        </p:nvSpPr>
        <p:spPr>
          <a:xfrm>
            <a:off x="4645025" y="1500174"/>
            <a:ext cx="4041775" cy="4625989"/>
          </a:xfrm>
        </p:spPr>
        <p:txBody>
          <a:bodyPr>
            <a:normAutofit/>
          </a:bodyPr>
          <a:lstStyle/>
          <a:p>
            <a:pPr>
              <a:buFont typeface="Wingdings" pitchFamily="2" charset="2"/>
              <a:buChar char="§"/>
            </a:pPr>
            <a:r>
              <a:rPr lang="ru-RU" sz="1400" dirty="0" smtClean="0">
                <a:latin typeface="Times New Roman" pitchFamily="18" charset="0"/>
                <a:cs typeface="Times New Roman" pitchFamily="18" charset="0"/>
              </a:rPr>
              <a:t>Еріх фон </a:t>
            </a:r>
            <a:r>
              <a:rPr lang="ru-RU" sz="1400" dirty="0" err="1" smtClean="0">
                <a:latin typeface="Times New Roman" pitchFamily="18" charset="0"/>
                <a:cs typeface="Times New Roman" pitchFamily="18" charset="0"/>
              </a:rPr>
              <a:t>Манштейн</a:t>
            </a:r>
            <a:endParaRPr lang="ru-RU" sz="1400" dirty="0" smtClean="0">
              <a:latin typeface="Times New Roman" pitchFamily="18" charset="0"/>
              <a:cs typeface="Times New Roman" pitchFamily="18" charset="0"/>
            </a:endParaRPr>
          </a:p>
          <a:p>
            <a:pPr>
              <a:buFont typeface="Wingdings" pitchFamily="2" charset="2"/>
              <a:buChar char="§"/>
            </a:pPr>
            <a:r>
              <a:rPr lang="ru-RU" sz="1400" i="1" dirty="0" smtClean="0">
                <a:latin typeface="Times New Roman" pitchFamily="18" charset="0"/>
                <a:cs typeface="Times New Roman" pitchFamily="18" charset="0"/>
              </a:rPr>
              <a:t>Військові сили на 6 </a:t>
            </a:r>
            <a:r>
              <a:rPr lang="ru-RU" sz="1400" i="1" dirty="0" err="1" smtClean="0">
                <a:latin typeface="Times New Roman" pitchFamily="18" charset="0"/>
                <a:cs typeface="Times New Roman" pitchFamily="18" charset="0"/>
              </a:rPr>
              <a:t>червня</a:t>
            </a:r>
            <a:r>
              <a:rPr lang="ru-RU" sz="1400" i="1" dirty="0" smtClean="0">
                <a:latin typeface="Times New Roman" pitchFamily="18" charset="0"/>
                <a:cs typeface="Times New Roman" pitchFamily="18" charset="0"/>
              </a:rPr>
              <a:t> 1942: </a:t>
            </a:r>
            <a:r>
              <a:rPr lang="ru-RU" sz="1400" dirty="0" smtClean="0">
                <a:latin typeface="Times New Roman" pitchFamily="18" charset="0"/>
                <a:cs typeface="Times New Roman" pitchFamily="18" charset="0"/>
              </a:rPr>
              <a:t>203 800 </a:t>
            </a:r>
            <a:r>
              <a:rPr lang="ru-RU" sz="1400" dirty="0" err="1" smtClean="0">
                <a:latin typeface="Times New Roman" pitchFamily="18" charset="0"/>
                <a:cs typeface="Times New Roman" pitchFamily="18" charset="0"/>
              </a:rPr>
              <a:t>чол</a:t>
            </a:r>
            <a:r>
              <a:rPr lang="ru-RU" sz="1400" dirty="0" smtClean="0">
                <a:latin typeface="Times New Roman" pitchFamily="18" charset="0"/>
                <a:cs typeface="Times New Roman" pitchFamily="18" charset="0"/>
              </a:rPr>
              <a:t>., 1060 </a:t>
            </a:r>
            <a:r>
              <a:rPr lang="ru-RU" sz="1400" dirty="0" err="1" smtClean="0">
                <a:latin typeface="Times New Roman" pitchFamily="18" charset="0"/>
                <a:cs typeface="Times New Roman" pitchFamily="18" charset="0"/>
              </a:rPr>
              <a:t>літаків</a:t>
            </a:r>
            <a:r>
              <a:rPr lang="ru-RU" sz="1400" dirty="0" smtClean="0">
                <a:latin typeface="Times New Roman" pitchFamily="18" charset="0"/>
                <a:cs typeface="Times New Roman" pitchFamily="18" charset="0"/>
              </a:rPr>
              <a:t>, 150 </a:t>
            </a:r>
            <a:r>
              <a:rPr lang="ru-RU" sz="1400" dirty="0" err="1" smtClean="0">
                <a:latin typeface="Times New Roman" pitchFamily="18" charset="0"/>
                <a:cs typeface="Times New Roman" pitchFamily="18" charset="0"/>
              </a:rPr>
              <a:t>танків</a:t>
            </a:r>
            <a:r>
              <a:rPr lang="ru-RU" sz="1400" dirty="0" smtClean="0">
                <a:latin typeface="Times New Roman" pitchFamily="18" charset="0"/>
                <a:cs typeface="Times New Roman" pitchFamily="18" charset="0"/>
              </a:rPr>
              <a:t>, 670 </a:t>
            </a:r>
            <a:r>
              <a:rPr lang="ru-RU" sz="1400" dirty="0" err="1" smtClean="0">
                <a:latin typeface="Times New Roman" pitchFamily="18" charset="0"/>
                <a:cs typeface="Times New Roman" pitchFamily="18" charset="0"/>
              </a:rPr>
              <a:t>польових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облогових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гармат</a:t>
            </a:r>
            <a:r>
              <a:rPr lang="ru-RU" sz="1400" dirty="0" smtClean="0">
                <a:latin typeface="Times New Roman" pitchFamily="18" charset="0"/>
                <a:cs typeface="Times New Roman" pitchFamily="18" charset="0"/>
              </a:rPr>
              <a:t>, 655 </a:t>
            </a:r>
            <a:r>
              <a:rPr lang="ru-RU" sz="1400" dirty="0" err="1" smtClean="0">
                <a:latin typeface="Times New Roman" pitchFamily="18" charset="0"/>
                <a:cs typeface="Times New Roman" pitchFamily="18" charset="0"/>
              </a:rPr>
              <a:t>протитанкових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гармат</a:t>
            </a:r>
            <a:r>
              <a:rPr lang="ru-RU" sz="1400" dirty="0" smtClean="0">
                <a:latin typeface="Times New Roman" pitchFamily="18" charset="0"/>
                <a:cs typeface="Times New Roman" pitchFamily="18" charset="0"/>
              </a:rPr>
              <a:t>, 720 </a:t>
            </a:r>
            <a:r>
              <a:rPr lang="ru-RU" sz="1400" dirty="0" err="1" smtClean="0">
                <a:latin typeface="Times New Roman" pitchFamily="18" charset="0"/>
                <a:cs typeface="Times New Roman" pitchFamily="18" charset="0"/>
              </a:rPr>
              <a:t>мінометів</a:t>
            </a:r>
            <a:endParaRPr lang="ru-RU" sz="1400" dirty="0" smtClean="0">
              <a:latin typeface="Times New Roman" pitchFamily="18" charset="0"/>
              <a:cs typeface="Times New Roman" pitchFamily="18" charset="0"/>
            </a:endParaRPr>
          </a:p>
          <a:p>
            <a:pPr>
              <a:buFont typeface="Wingdings" pitchFamily="2" charset="2"/>
              <a:buChar char="§"/>
            </a:pPr>
            <a:endParaRPr lang="uk-UA" sz="1400" dirty="0" smtClean="0">
              <a:latin typeface="Times New Roman" pitchFamily="18" charset="0"/>
              <a:cs typeface="Times New Roman" pitchFamily="18" charset="0"/>
            </a:endParaRPr>
          </a:p>
          <a:p>
            <a:pPr>
              <a:buFont typeface="Wingdings" pitchFamily="2" charset="2"/>
              <a:buChar char="§"/>
            </a:pPr>
            <a:r>
              <a:rPr lang="uk-UA" sz="1400" i="1" dirty="0" smtClean="0">
                <a:latin typeface="Times New Roman" pitchFamily="18" charset="0"/>
                <a:cs typeface="Times New Roman" pitchFamily="18" charset="0"/>
              </a:rPr>
              <a:t>Втрати на 13 липня 1942: </a:t>
            </a:r>
          </a:p>
          <a:p>
            <a:pPr>
              <a:buNone/>
            </a:pPr>
            <a:r>
              <a:rPr lang="uk-UA" sz="1400" i="1" u="sng" dirty="0" smtClean="0">
                <a:latin typeface="Times New Roman" pitchFamily="18" charset="0"/>
                <a:cs typeface="Times New Roman" pitchFamily="18" charset="0"/>
              </a:rPr>
              <a:t>З</a:t>
            </a:r>
            <a:r>
              <a:rPr lang="ru-RU" sz="1400" u="sng" dirty="0" smtClean="0">
                <a:latin typeface="Times New Roman" pitchFamily="18" charset="0"/>
                <a:cs typeface="Times New Roman" pitchFamily="18" charset="0"/>
              </a:rPr>
              <a:t>а </a:t>
            </a:r>
            <a:r>
              <a:rPr lang="ru-RU" sz="1400" u="sng" dirty="0" err="1" smtClean="0">
                <a:latin typeface="Times New Roman" pitchFamily="18" charset="0"/>
                <a:cs typeface="Times New Roman" pitchFamily="18" charset="0"/>
              </a:rPr>
              <a:t>даними</a:t>
            </a:r>
            <a:r>
              <a:rPr lang="ru-RU" sz="1400" u="sng" dirty="0" smtClean="0">
                <a:latin typeface="Times New Roman" pitchFamily="18" charset="0"/>
                <a:cs typeface="Times New Roman" pitchFamily="18" charset="0"/>
              </a:rPr>
              <a:t> СРСР: </a:t>
            </a:r>
            <a:r>
              <a:rPr lang="ru-RU" sz="1400" dirty="0" err="1" smtClean="0">
                <a:latin typeface="Times New Roman" pitchFamily="18" charset="0"/>
                <a:cs typeface="Times New Roman" pitchFamily="18" charset="0"/>
              </a:rPr>
              <a:t>близько</a:t>
            </a:r>
            <a:r>
              <a:rPr lang="ru-RU" sz="1400" dirty="0" smtClean="0">
                <a:latin typeface="Times New Roman" pitchFamily="18" charset="0"/>
                <a:cs typeface="Times New Roman" pitchFamily="18" charset="0"/>
              </a:rPr>
              <a:t> 300 000 </a:t>
            </a:r>
            <a:r>
              <a:rPr lang="ru-RU" sz="1400" dirty="0" err="1" smtClean="0">
                <a:latin typeface="Times New Roman" pitchFamily="18" charset="0"/>
                <a:cs typeface="Times New Roman" pitchFamily="18" charset="0"/>
              </a:rPr>
              <a:t>убитих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поранених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полонених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включаючи</a:t>
            </a:r>
            <a:r>
              <a:rPr lang="ru-RU" sz="1400" dirty="0" smtClean="0">
                <a:latin typeface="Times New Roman" pitchFamily="18" charset="0"/>
                <a:cs typeface="Times New Roman" pitchFamily="18" charset="0"/>
              </a:rPr>
              <a:t> солдатів </a:t>
            </a:r>
            <a:r>
              <a:rPr lang="ru-RU" sz="1400" dirty="0" err="1" smtClean="0">
                <a:latin typeface="Times New Roman" pitchFamily="18" charset="0"/>
                <a:cs typeface="Times New Roman" pitchFamily="18" charset="0"/>
              </a:rPr>
              <a:t>румунської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армії</a:t>
            </a:r>
            <a:r>
              <a:rPr lang="ru-RU" sz="1400" dirty="0" smtClean="0">
                <a:latin typeface="Times New Roman" pitchFamily="18" charset="0"/>
                <a:cs typeface="Times New Roman" pitchFamily="18" charset="0"/>
              </a:rPr>
              <a:t>);</a:t>
            </a:r>
          </a:p>
          <a:p>
            <a:pPr>
              <a:buNone/>
            </a:pPr>
            <a:r>
              <a:rPr lang="ru-RU" sz="1400" u="sng" dirty="0" smtClean="0">
                <a:latin typeface="Times New Roman" pitchFamily="18" charset="0"/>
                <a:cs typeface="Times New Roman" pitchFamily="18" charset="0"/>
              </a:rPr>
              <a:t> За </a:t>
            </a:r>
            <a:r>
              <a:rPr lang="ru-RU" sz="1400" u="sng" dirty="0" err="1" smtClean="0">
                <a:latin typeface="Times New Roman" pitchFamily="18" charset="0"/>
                <a:cs typeface="Times New Roman" pitchFamily="18" charset="0"/>
              </a:rPr>
              <a:t>даними</a:t>
            </a:r>
            <a:r>
              <a:rPr lang="ru-RU" sz="1400" u="sng" dirty="0" smtClean="0">
                <a:latin typeface="Times New Roman" pitchFamily="18" charset="0"/>
                <a:cs typeface="Times New Roman" pitchFamily="18" charset="0"/>
              </a:rPr>
              <a:t> Німеччини: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близько</a:t>
            </a:r>
            <a:r>
              <a:rPr lang="ru-RU" sz="1400" dirty="0" smtClean="0">
                <a:latin typeface="Times New Roman" pitchFamily="18" charset="0"/>
                <a:cs typeface="Times New Roman" pitchFamily="18" charset="0"/>
              </a:rPr>
              <a:t> 35 500 </a:t>
            </a:r>
            <a:r>
              <a:rPr lang="ru-RU" sz="1400" dirty="0" err="1" smtClean="0">
                <a:latin typeface="Times New Roman" pitchFamily="18" charset="0"/>
                <a:cs typeface="Times New Roman" pitchFamily="18" charset="0"/>
              </a:rPr>
              <a:t>загиблих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поранених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зниклих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безвісти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німецьких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румунських</a:t>
            </a:r>
            <a:r>
              <a:rPr lang="ru-RU" sz="1400" dirty="0" smtClean="0">
                <a:latin typeface="Times New Roman" pitchFamily="18" charset="0"/>
                <a:cs typeface="Times New Roman" pitchFamily="18" charset="0"/>
              </a:rPr>
              <a:t> солдат.</a:t>
            </a:r>
            <a:endParaRPr lang="ru-RU" sz="1400" dirty="0">
              <a:latin typeface="Times New Roman" pitchFamily="18" charset="0"/>
              <a:cs typeface="Times New Roman" pitchFamily="18" charset="0"/>
            </a:endParaRPr>
          </a:p>
        </p:txBody>
      </p:sp>
      <p:pic>
        <p:nvPicPr>
          <p:cNvPr id="9" name="Рисунок 8" descr="5-10.jpg"/>
          <p:cNvPicPr>
            <a:picLocks noChangeAspect="1"/>
          </p:cNvPicPr>
          <p:nvPr/>
        </p:nvPicPr>
        <p:blipFill>
          <a:blip r:embed="rId2" cstate="print"/>
          <a:stretch>
            <a:fillRect/>
          </a:stretch>
        </p:blipFill>
        <p:spPr>
          <a:xfrm>
            <a:off x="571472" y="4786322"/>
            <a:ext cx="3714776" cy="1785950"/>
          </a:xfrm>
          <a:prstGeom prst="rect">
            <a:avLst/>
          </a:prstGeom>
        </p:spPr>
      </p:pic>
      <p:pic>
        <p:nvPicPr>
          <p:cNvPr id="10" name="Рисунок 9" descr="Дейнека_оборона_Севастополя.jpg"/>
          <p:cNvPicPr>
            <a:picLocks noChangeAspect="1"/>
          </p:cNvPicPr>
          <p:nvPr/>
        </p:nvPicPr>
        <p:blipFill>
          <a:blip r:embed="rId3" cstate="print"/>
          <a:stretch>
            <a:fillRect/>
          </a:stretch>
        </p:blipFill>
        <p:spPr>
          <a:xfrm>
            <a:off x="4714876" y="4786322"/>
            <a:ext cx="3857652" cy="17859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8" name="Рисунок 7" descr="240px-Александер_Георгій_Олександрович.jpg"/>
          <p:cNvPicPr>
            <a:picLocks noChangeAspect="1"/>
          </p:cNvPicPr>
          <p:nvPr/>
        </p:nvPicPr>
        <p:blipFill>
          <a:blip r:embed="rId2" cstate="print"/>
          <a:stretch>
            <a:fillRect/>
          </a:stretch>
        </p:blipFill>
        <p:spPr>
          <a:xfrm>
            <a:off x="6500826" y="214290"/>
            <a:ext cx="1857388" cy="2643206"/>
          </a:xfrm>
          <a:prstGeom prst="rect">
            <a:avLst/>
          </a:prstGeom>
        </p:spPr>
      </p:pic>
      <p:sp>
        <p:nvSpPr>
          <p:cNvPr id="9" name="Прямоугольник 8"/>
          <p:cNvSpPr/>
          <p:nvPr/>
        </p:nvSpPr>
        <p:spPr>
          <a:xfrm>
            <a:off x="6357950" y="3000372"/>
            <a:ext cx="262520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sz="1400" dirty="0" err="1" smtClean="0">
                <a:latin typeface="Times New Roman" pitchFamily="18" charset="0"/>
                <a:cs typeface="Times New Roman" pitchFamily="18" charset="0"/>
              </a:rPr>
              <a:t>Георгій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Александер</a:t>
            </a:r>
            <a:r>
              <a:rPr lang="ru-RU" sz="1400" dirty="0" smtClean="0">
                <a:latin typeface="Times New Roman" pitchFamily="18" charset="0"/>
                <a:cs typeface="Times New Roman" pitchFamily="18" charset="0"/>
              </a:rPr>
              <a:t> - командир </a:t>
            </a:r>
          </a:p>
          <a:p>
            <a:r>
              <a:rPr lang="ru-RU" sz="1400" dirty="0" smtClean="0">
                <a:latin typeface="Times New Roman" pitchFamily="18" charset="0"/>
                <a:cs typeface="Times New Roman" pitchFamily="18" charset="0"/>
              </a:rPr>
              <a:t>берегової батареї № 30 (ББ-30)</a:t>
            </a:r>
            <a:endParaRPr lang="ru-RU" sz="1400" dirty="0">
              <a:latin typeface="Times New Roman" pitchFamily="18" charset="0"/>
              <a:cs typeface="Times New Roman" pitchFamily="18" charset="0"/>
            </a:endParaRPr>
          </a:p>
        </p:txBody>
      </p:sp>
      <p:pic>
        <p:nvPicPr>
          <p:cNvPr id="10" name="Рисунок 9" descr="Ivan_petrovRR.jpg"/>
          <p:cNvPicPr>
            <a:picLocks noChangeAspect="1"/>
          </p:cNvPicPr>
          <p:nvPr/>
        </p:nvPicPr>
        <p:blipFill>
          <a:blip r:embed="rId3" cstate="print"/>
          <a:stretch>
            <a:fillRect/>
          </a:stretch>
        </p:blipFill>
        <p:spPr>
          <a:xfrm>
            <a:off x="428596" y="142852"/>
            <a:ext cx="2143140" cy="2643206"/>
          </a:xfrm>
          <a:prstGeom prst="rect">
            <a:avLst/>
          </a:prstGeom>
        </p:spPr>
      </p:pic>
      <p:pic>
        <p:nvPicPr>
          <p:cNvPr id="11" name="Рисунок 10" descr="Oktyabrsky1938.jpg"/>
          <p:cNvPicPr>
            <a:picLocks noChangeAspect="1"/>
          </p:cNvPicPr>
          <p:nvPr/>
        </p:nvPicPr>
        <p:blipFill>
          <a:blip r:embed="rId4" cstate="print"/>
          <a:stretch>
            <a:fillRect/>
          </a:stretch>
        </p:blipFill>
        <p:spPr>
          <a:xfrm>
            <a:off x="3571868" y="142852"/>
            <a:ext cx="2214578" cy="2643206"/>
          </a:xfrm>
          <a:prstGeom prst="rect">
            <a:avLst/>
          </a:prstGeom>
        </p:spPr>
      </p:pic>
      <p:sp>
        <p:nvSpPr>
          <p:cNvPr id="12" name="Прямоугольник 11"/>
          <p:cNvSpPr/>
          <p:nvPr/>
        </p:nvSpPr>
        <p:spPr>
          <a:xfrm>
            <a:off x="214282" y="2928934"/>
            <a:ext cx="3071834"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Петров І.Ю. - </a:t>
            </a:r>
            <a:r>
              <a:rPr lang="ru-RU" sz="1400" dirty="0" err="1" smtClean="0">
                <a:latin typeface="Times New Roman" pitchFamily="18" charset="0"/>
                <a:cs typeface="Times New Roman" pitchFamily="18" charset="0"/>
              </a:rPr>
              <a:t>Командувач</a:t>
            </a:r>
            <a:r>
              <a:rPr lang="ru-RU" sz="1400" dirty="0" smtClean="0">
                <a:latin typeface="Times New Roman" pitchFamily="18" charset="0"/>
                <a:cs typeface="Times New Roman" pitchFamily="18" charset="0"/>
              </a:rPr>
              <a:t> </a:t>
            </a:r>
          </a:p>
          <a:p>
            <a:r>
              <a:rPr lang="ru-RU" sz="1400" dirty="0" err="1" smtClean="0">
                <a:latin typeface="Times New Roman" pitchFamily="18" charset="0"/>
                <a:cs typeface="Times New Roman" pitchFamily="18" charset="0"/>
              </a:rPr>
              <a:t>Північно-Кавказького</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2-го </a:t>
            </a:r>
            <a:r>
              <a:rPr lang="ru-RU" sz="1400" dirty="0" err="1" smtClean="0">
                <a:latin typeface="Times New Roman" pitchFamily="18" charset="0"/>
                <a:cs typeface="Times New Roman" pitchFamily="18" charset="0"/>
              </a:rPr>
              <a:t>Білоруського</a:t>
            </a:r>
            <a:r>
              <a:rPr lang="ru-RU" sz="1400" dirty="0" smtClean="0">
                <a:latin typeface="Times New Roman" pitchFamily="18" charset="0"/>
                <a:cs typeface="Times New Roman" pitchFamily="18" charset="0"/>
              </a:rPr>
              <a:t> та 4-го </a:t>
            </a:r>
            <a:r>
              <a:rPr lang="ru-RU" sz="1400" dirty="0" err="1" smtClean="0">
                <a:latin typeface="Times New Roman" pitchFamily="18" charset="0"/>
                <a:cs typeface="Times New Roman" pitchFamily="18" charset="0"/>
              </a:rPr>
              <a:t>Українського</a:t>
            </a:r>
            <a:r>
              <a:rPr lang="ru-RU" sz="1400" dirty="0" smtClean="0">
                <a:latin typeface="Times New Roman" pitchFamily="18" charset="0"/>
                <a:cs typeface="Times New Roman" pitchFamily="18" charset="0"/>
              </a:rPr>
              <a:t> </a:t>
            </a:r>
          </a:p>
          <a:p>
            <a:r>
              <a:rPr lang="ru-RU" sz="1400" dirty="0" err="1" smtClean="0">
                <a:latin typeface="Times New Roman" pitchFamily="18" charset="0"/>
                <a:cs typeface="Times New Roman" pitchFamily="18" charset="0"/>
              </a:rPr>
              <a:t>фронтів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командувач</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Приморської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армії</a:t>
            </a:r>
            <a:endParaRPr lang="ru-RU" sz="1400" dirty="0">
              <a:latin typeface="Times New Roman" pitchFamily="18" charset="0"/>
              <a:cs typeface="Times New Roman" pitchFamily="18" charset="0"/>
            </a:endParaRPr>
          </a:p>
        </p:txBody>
      </p:sp>
      <p:sp>
        <p:nvSpPr>
          <p:cNvPr id="13" name="Прямоугольник 12"/>
          <p:cNvSpPr/>
          <p:nvPr/>
        </p:nvSpPr>
        <p:spPr>
          <a:xfrm>
            <a:off x="3357554" y="2928934"/>
            <a:ext cx="2928958"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400" dirty="0" smtClean="0">
                <a:latin typeface="Times New Roman" pitchFamily="18" charset="0"/>
                <a:cs typeface="Times New Roman" pitchFamily="18" charset="0"/>
              </a:rPr>
              <a:t>Октябрський П.С.- Герой </a:t>
            </a:r>
            <a:r>
              <a:rPr lang="ru-RU" sz="1400" dirty="0" err="1" smtClean="0">
                <a:latin typeface="Times New Roman" pitchFamily="18" charset="0"/>
                <a:cs typeface="Times New Roman" pitchFamily="18" charset="0"/>
              </a:rPr>
              <a:t>Радянського</a:t>
            </a:r>
            <a:r>
              <a:rPr lang="ru-RU" sz="1400" dirty="0" smtClean="0">
                <a:latin typeface="Times New Roman" pitchFamily="18" charset="0"/>
                <a:cs typeface="Times New Roman" pitchFamily="18" charset="0"/>
              </a:rPr>
              <a:t> Союзу, </a:t>
            </a:r>
            <a:r>
              <a:rPr lang="ru-RU" sz="1400" dirty="0" err="1" smtClean="0">
                <a:latin typeface="Times New Roman" pitchFamily="18" charset="0"/>
                <a:cs typeface="Times New Roman" pitchFamily="18" charset="0"/>
              </a:rPr>
              <a:t>адмірал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командувач</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Чорноморським</a:t>
            </a:r>
            <a:r>
              <a:rPr lang="ru-RU" sz="1400" dirty="0" smtClean="0">
                <a:latin typeface="Times New Roman" pitchFamily="18" charset="0"/>
                <a:cs typeface="Times New Roman" pitchFamily="18" charset="0"/>
              </a:rPr>
              <a:t> флотом</a:t>
            </a:r>
            <a:endParaRPr lang="ru-RU" sz="1400" dirty="0">
              <a:latin typeface="Times New Roman" pitchFamily="18" charset="0"/>
              <a:cs typeface="Times New Roman" pitchFamily="18" charset="0"/>
            </a:endParaRPr>
          </a:p>
        </p:txBody>
      </p:sp>
      <p:pic>
        <p:nvPicPr>
          <p:cNvPr id="14" name="Рисунок 13" descr="180px-ChervonaUkraina1913-1952.jpg"/>
          <p:cNvPicPr>
            <a:picLocks noChangeAspect="1"/>
          </p:cNvPicPr>
          <p:nvPr/>
        </p:nvPicPr>
        <p:blipFill>
          <a:blip r:embed="rId5" cstate="print"/>
          <a:stretch>
            <a:fillRect/>
          </a:stretch>
        </p:blipFill>
        <p:spPr>
          <a:xfrm>
            <a:off x="214282" y="4572008"/>
            <a:ext cx="2857520" cy="1857388"/>
          </a:xfrm>
          <a:prstGeom prst="rect">
            <a:avLst/>
          </a:prstGeom>
        </p:spPr>
      </p:pic>
      <p:sp>
        <p:nvSpPr>
          <p:cNvPr id="19" name="Прямоугольная выноска 18"/>
          <p:cNvSpPr/>
          <p:nvPr/>
        </p:nvSpPr>
        <p:spPr>
          <a:xfrm>
            <a:off x="3500430" y="3857628"/>
            <a:ext cx="1700218" cy="1184152"/>
          </a:xfrm>
          <a:prstGeom prst="wedgeRectCallout">
            <a:avLst>
              <a:gd name="adj1" fmla="val -73486"/>
              <a:gd name="adj2" fmla="val 71803"/>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200" dirty="0" smtClean="0">
                <a:latin typeface="Times New Roman" pitchFamily="18" charset="0"/>
                <a:cs typeface="Times New Roman" pitchFamily="18" charset="0"/>
              </a:rPr>
              <a:t>Легкий крейсер «Червона Україна» потоплений 12 листопада 1941 року</a:t>
            </a:r>
          </a:p>
        </p:txBody>
      </p:sp>
      <p:pic>
        <p:nvPicPr>
          <p:cNvPr id="23" name="Рисунок 22" descr="800px-Mikoyan-Gurevich_MiG-3_(MAKS-2007)_cropped.jpg"/>
          <p:cNvPicPr>
            <a:picLocks noChangeAspect="1"/>
          </p:cNvPicPr>
          <p:nvPr/>
        </p:nvPicPr>
        <p:blipFill>
          <a:blip r:embed="rId6" cstate="print"/>
          <a:stretch>
            <a:fillRect/>
          </a:stretch>
        </p:blipFill>
        <p:spPr>
          <a:xfrm>
            <a:off x="6143636" y="4572008"/>
            <a:ext cx="2438400" cy="1825752"/>
          </a:xfrm>
          <a:prstGeom prst="rect">
            <a:avLst/>
          </a:prstGeom>
        </p:spPr>
      </p:pic>
      <p:sp>
        <p:nvSpPr>
          <p:cNvPr id="24" name="Прямоугольная выноска 23"/>
          <p:cNvSpPr/>
          <p:nvPr/>
        </p:nvSpPr>
        <p:spPr>
          <a:xfrm>
            <a:off x="3500430" y="5786454"/>
            <a:ext cx="2000264" cy="612648"/>
          </a:xfrm>
          <a:prstGeom prst="wedgeRectCallout">
            <a:avLst>
              <a:gd name="adj1" fmla="val 79685"/>
              <a:gd name="adj2" fmla="val -14219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latin typeface="Times New Roman" pitchFamily="18" charset="0"/>
                <a:cs typeface="Times New Roman" pitchFamily="18" charset="0"/>
              </a:rPr>
              <a:t>Радянський винищувач МіГ-3</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Рисунок 2" descr="141990-p13b.jpg"/>
          <p:cNvPicPr>
            <a:picLocks noChangeAspect="1"/>
          </p:cNvPicPr>
          <p:nvPr/>
        </p:nvPicPr>
        <p:blipFill>
          <a:blip r:embed="rId2" cstate="print"/>
          <a:stretch>
            <a:fillRect/>
          </a:stretch>
        </p:blipFill>
        <p:spPr>
          <a:xfrm>
            <a:off x="214282" y="142852"/>
            <a:ext cx="5786478" cy="3071834"/>
          </a:xfrm>
          <a:prstGeom prst="rect">
            <a:avLst/>
          </a:prstGeom>
        </p:spPr>
      </p:pic>
      <p:pic>
        <p:nvPicPr>
          <p:cNvPr id="4" name="Рисунок 3" descr="141990-p15.jpg"/>
          <p:cNvPicPr>
            <a:picLocks noChangeAspect="1"/>
          </p:cNvPicPr>
          <p:nvPr/>
        </p:nvPicPr>
        <p:blipFill>
          <a:blip r:embed="rId3" cstate="print"/>
          <a:stretch>
            <a:fillRect/>
          </a:stretch>
        </p:blipFill>
        <p:spPr>
          <a:xfrm>
            <a:off x="3143240" y="3500438"/>
            <a:ext cx="5715000" cy="30146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7258072" cy="1143000"/>
          </a:xfrm>
        </p:spPr>
        <p:style>
          <a:lnRef idx="0">
            <a:schemeClr val="accent1"/>
          </a:lnRef>
          <a:fillRef idx="3">
            <a:schemeClr val="accent1"/>
          </a:fillRef>
          <a:effectRef idx="3">
            <a:schemeClr val="accent1"/>
          </a:effectRef>
          <a:fontRef idx="minor">
            <a:schemeClr val="lt1"/>
          </a:fontRef>
        </p:style>
        <p:txBody>
          <a:bodyPr>
            <a:normAutofit/>
          </a:bodyPr>
          <a:lstStyle/>
          <a:p>
            <a:pPr algn="r"/>
            <a:r>
              <a:rPr lang="uk-UA" sz="1400" b="1" dirty="0" smtClean="0">
                <a:latin typeface="Times New Roman" pitchFamily="18" charset="0"/>
                <a:cs typeface="Times New Roman" pitchFamily="18" charset="0"/>
              </a:rPr>
              <a:t>“… Батьківщино моя. Я … бився так, як підказувало мені серце, знищував гадів, доки в грудях моїх билося серце! Я помираю, але знаю, що ми переможемо. Моряки-чорноморці! Знищуйте фашистських біснуватих собак. Клятву воїна я не зрадив." </a:t>
            </a:r>
            <a:r>
              <a:rPr lang="en-US" sz="1400" b="1" dirty="0" smtClean="0">
                <a:latin typeface="Times New Roman" pitchFamily="18" charset="0"/>
                <a:cs typeface="Times New Roman" pitchFamily="18" charset="0"/>
              </a:rPr>
              <a:t/>
            </a:r>
            <a:br>
              <a:rPr lang="en-US" sz="1400" b="1" dirty="0" smtClean="0">
                <a:latin typeface="Times New Roman" pitchFamily="18" charset="0"/>
                <a:cs typeface="Times New Roman" pitchFamily="18" charset="0"/>
              </a:rPr>
            </a:br>
            <a:r>
              <a:rPr lang="uk-UA" sz="1400" i="1" dirty="0" smtClean="0">
                <a:latin typeface="Times New Roman" pitchFamily="18" charset="0"/>
                <a:cs typeface="Times New Roman" pitchFamily="18" charset="0"/>
              </a:rPr>
              <a:t>20 грудня 1941 р. , моряк-кулеметник О.Калюжний.</a:t>
            </a:r>
            <a:endParaRPr lang="ru-RU" sz="1400" i="1" dirty="0">
              <a:latin typeface="Times New Roman" pitchFamily="18" charset="0"/>
              <a:cs typeface="Times New Roman" pitchFamily="18" charset="0"/>
            </a:endParaRPr>
          </a:p>
        </p:txBody>
      </p:sp>
      <p:pic>
        <p:nvPicPr>
          <p:cNvPr id="3" name="Рисунок 2" descr="110px-Medal_for_the_defence_of_Sevastopol,_Soviet_Union.png"/>
          <p:cNvPicPr>
            <a:picLocks noChangeAspect="1"/>
          </p:cNvPicPr>
          <p:nvPr/>
        </p:nvPicPr>
        <p:blipFill>
          <a:blip r:embed="rId2" cstate="print"/>
          <a:stretch>
            <a:fillRect/>
          </a:stretch>
        </p:blipFill>
        <p:spPr>
          <a:xfrm>
            <a:off x="500034" y="1285860"/>
            <a:ext cx="1047750" cy="1971675"/>
          </a:xfrm>
          <a:prstGeom prst="rect">
            <a:avLst/>
          </a:prstGeom>
        </p:spPr>
      </p:pic>
      <p:sp>
        <p:nvSpPr>
          <p:cNvPr id="4" name="Прямоугольник 3"/>
          <p:cNvSpPr/>
          <p:nvPr/>
        </p:nvSpPr>
        <p:spPr>
          <a:xfrm>
            <a:off x="1785918" y="1428736"/>
            <a:ext cx="4944534"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22 грудня 1942 року указом Президії Верховної Ради СРСР </a:t>
            </a:r>
            <a:r>
              <a:rPr lang="ru-RU" sz="1400" dirty="0" err="1" smtClean="0">
                <a:latin typeface="Times New Roman" pitchFamily="18" charset="0"/>
                <a:cs typeface="Times New Roman" pitchFamily="18" charset="0"/>
              </a:rPr>
              <a:t>була</a:t>
            </a:r>
            <a:r>
              <a:rPr lang="ru-RU" sz="1400" dirty="0" smtClean="0">
                <a:latin typeface="Times New Roman" pitchFamily="18" charset="0"/>
                <a:cs typeface="Times New Roman" pitchFamily="18" charset="0"/>
              </a:rPr>
              <a:t> введена Медаль «За оборону Севастополя», </a:t>
            </a:r>
          </a:p>
          <a:p>
            <a:r>
              <a:rPr lang="ru-RU" sz="1400" dirty="0" err="1" smtClean="0">
                <a:latin typeface="Times New Roman" pitchFamily="18" charset="0"/>
                <a:cs typeface="Times New Roman" pitchFamily="18" charset="0"/>
              </a:rPr>
              <a:t>якою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було</a:t>
            </a:r>
            <a:r>
              <a:rPr lang="ru-RU" sz="1400" dirty="0" smtClean="0">
                <a:latin typeface="Times New Roman" pitchFamily="18" charset="0"/>
                <a:cs typeface="Times New Roman" pitchFamily="18" charset="0"/>
              </a:rPr>
              <a:t> нагороджено 52 540 радянських солдатів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офіцерів </a:t>
            </a:r>
          </a:p>
          <a:p>
            <a:r>
              <a:rPr lang="ru-RU" sz="1400" dirty="0" smtClean="0">
                <a:latin typeface="Times New Roman" pitchFamily="18" charset="0"/>
                <a:cs typeface="Times New Roman" pitchFamily="18" charset="0"/>
              </a:rPr>
              <a:t>(багатьох посмертно).</a:t>
            </a:r>
          </a:p>
          <a:p>
            <a:endParaRPr lang="ru-RU" sz="1400" dirty="0">
              <a:latin typeface="Times New Roman" pitchFamily="18" charset="0"/>
              <a:cs typeface="Times New Roman" pitchFamily="18" charset="0"/>
            </a:endParaRPr>
          </a:p>
        </p:txBody>
      </p:sp>
      <p:sp>
        <p:nvSpPr>
          <p:cNvPr id="7" name="Прямоугольник 6"/>
          <p:cNvSpPr/>
          <p:nvPr/>
        </p:nvSpPr>
        <p:spPr>
          <a:xfrm>
            <a:off x="4143372" y="6143644"/>
            <a:ext cx="378621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dirty="0" smtClean="0">
                <a:latin typeface="Times New Roman" pitchFamily="18" charset="0"/>
                <a:cs typeface="Times New Roman" pitchFamily="18" charset="0"/>
              </a:rPr>
              <a:t>Меморіал оборони Севастополя 1941 - 1942 </a:t>
            </a:r>
            <a:r>
              <a:rPr lang="ru-RU" sz="1400" dirty="0" err="1" smtClean="0">
                <a:latin typeface="Times New Roman" pitchFamily="18" charset="0"/>
                <a:cs typeface="Times New Roman" pitchFamily="18" charset="0"/>
              </a:rPr>
              <a:t>рр</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8" name="Рисунок 7" descr="05.jpg"/>
          <p:cNvPicPr>
            <a:picLocks noChangeAspect="1"/>
          </p:cNvPicPr>
          <p:nvPr/>
        </p:nvPicPr>
        <p:blipFill>
          <a:blip r:embed="rId3" cstate="print"/>
          <a:stretch>
            <a:fillRect/>
          </a:stretch>
        </p:blipFill>
        <p:spPr>
          <a:xfrm>
            <a:off x="2357422" y="2714620"/>
            <a:ext cx="6143668" cy="335758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l"/>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5" name="Содержимое 4"/>
          <p:cNvSpPr>
            <a:spLocks noGrp="1"/>
          </p:cNvSpPr>
          <p:nvPr>
            <p:ph idx="1"/>
          </p:nvPr>
        </p:nvSpPr>
        <p:spPr>
          <a:xfrm>
            <a:off x="457200" y="357166"/>
            <a:ext cx="8229600" cy="5768997"/>
          </a:xfrm>
        </p:spPr>
        <p:txBody>
          <a:bodyPr>
            <a:normAutofit/>
          </a:bodyPr>
          <a:lstStyle/>
          <a:p>
            <a:endParaRPr lang="uk-UA" dirty="0" smtClean="0"/>
          </a:p>
          <a:p>
            <a:r>
              <a:rPr lang="uk-UA" sz="1900" b="1" dirty="0" smtClean="0">
                <a:solidFill>
                  <a:srgbClr val="002060"/>
                </a:solidFill>
                <a:latin typeface="Times New Roman" pitchFamily="18" charset="0"/>
                <a:cs typeface="Times New Roman" pitchFamily="18" charset="0"/>
              </a:rPr>
              <a:t>Війна… Велика Вітчизняна війна радянського народу проти фашистських загарбників. Страшна війна минулого століття, пекуча рана, яка болить досі чи не кожній родині в Україні. Воїни-переможці проявили чудеса героїзму, стійкості, мужності, билися за кожний клаптик рідної землі до останнього подиху, до останньої каплі крові, вистояли і перемогли.</a:t>
            </a:r>
          </a:p>
          <a:p>
            <a:r>
              <a:rPr lang="uk-UA" sz="1900" b="1" dirty="0" smtClean="0">
                <a:solidFill>
                  <a:srgbClr val="002060"/>
                </a:solidFill>
                <a:latin typeface="Times New Roman" pitchFamily="18" charset="0"/>
                <a:cs typeface="Times New Roman" pitchFamily="18" charset="0"/>
              </a:rPr>
              <a:t>Для України ціна тієї перемоги жахлива – мільйони людських життів, зруйнована економіка. Кожен другий воїн поліг у боях, кожен другий з тих, хто залишився у живих, був поранений.</a:t>
            </a:r>
          </a:p>
          <a:p>
            <a:r>
              <a:rPr lang="uk-UA" sz="1900" b="1" dirty="0" smtClean="0">
                <a:solidFill>
                  <a:srgbClr val="002060"/>
                </a:solidFill>
                <a:latin typeface="Times New Roman" pitchFamily="18" charset="0"/>
                <a:cs typeface="Times New Roman" pitchFamily="18" charset="0"/>
              </a:rPr>
              <a:t>Гоїлися рани, зростали повоєнні покоління… Шість десятиліть тому земля нашої нині незалежної держави була звільнена від завойовників. Все менше залишається учасників Великої вітчизняної війни. Честь їм і шана, живим! Вічна слава загиблим! Хай не згасає пам</a:t>
            </a:r>
            <a:r>
              <a:rPr lang="en-US" sz="1900" b="1" dirty="0" smtClean="0">
                <a:solidFill>
                  <a:srgbClr val="002060"/>
                </a:solidFill>
                <a:latin typeface="Times New Roman" pitchFamily="18" charset="0"/>
                <a:cs typeface="Times New Roman" pitchFamily="18" charset="0"/>
              </a:rPr>
              <a:t>’</a:t>
            </a:r>
            <a:r>
              <a:rPr lang="uk-UA" sz="1900" b="1" dirty="0" smtClean="0">
                <a:solidFill>
                  <a:srgbClr val="002060"/>
                </a:solidFill>
                <a:latin typeface="Times New Roman" pitchFamily="18" charset="0"/>
                <a:cs typeface="Times New Roman" pitchFamily="18" charset="0"/>
              </a:rPr>
              <a:t>ять про героїв!</a:t>
            </a:r>
            <a:endParaRPr lang="ru-RU" sz="1900" b="1" dirty="0">
              <a:solidFill>
                <a:srgbClr val="002060"/>
              </a:solidFill>
              <a:latin typeface="Times New Roman" pitchFamily="18" charset="0"/>
              <a:cs typeface="Times New Roman" pitchFamily="18" charset="0"/>
            </a:endParaRPr>
          </a:p>
        </p:txBody>
      </p:sp>
      <p:pic>
        <p:nvPicPr>
          <p:cNvPr id="7" name="Рисунок 6" descr="24393496_1.jpg"/>
          <p:cNvPicPr>
            <a:picLocks noChangeAspect="1"/>
          </p:cNvPicPr>
          <p:nvPr/>
        </p:nvPicPr>
        <p:blipFill>
          <a:blip r:embed="rId2" cstate="print"/>
          <a:stretch>
            <a:fillRect/>
          </a:stretch>
        </p:blipFill>
        <p:spPr>
          <a:xfrm>
            <a:off x="3428992" y="4857760"/>
            <a:ext cx="3071834" cy="18573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style>
          <a:lnRef idx="1">
            <a:schemeClr val="accent3"/>
          </a:lnRef>
          <a:fillRef idx="3">
            <a:schemeClr val="accent3"/>
          </a:fillRef>
          <a:effectRef idx="2">
            <a:schemeClr val="accent3"/>
          </a:effectRef>
          <a:fontRef idx="minor">
            <a:schemeClr val="lt1"/>
          </a:fontRef>
        </p:style>
        <p:txBody>
          <a:bodyPr>
            <a:normAutofit/>
          </a:bodyPr>
          <a:lstStyle/>
          <a:p>
            <a:r>
              <a:rPr lang="ru-RU" sz="1600" b="1" dirty="0" smtClean="0">
                <a:latin typeface="Times New Roman" pitchFamily="18" charset="0"/>
                <a:cs typeface="Times New Roman" pitchFamily="18" charset="0"/>
              </a:rPr>
              <a:t>Оборона Одеси (5 серпня — 16 жовтня 1941)</a:t>
            </a:r>
            <a:endParaRPr lang="ru-RU" sz="1600" b="1" dirty="0">
              <a:latin typeface="Times New Roman" pitchFamily="18" charset="0"/>
              <a:cs typeface="Times New Roman" pitchFamily="18" charset="0"/>
            </a:endParaRPr>
          </a:p>
        </p:txBody>
      </p:sp>
      <p:sp>
        <p:nvSpPr>
          <p:cNvPr id="3" name="Текст 2"/>
          <p:cNvSpPr>
            <a:spLocks noGrp="1"/>
          </p:cNvSpPr>
          <p:nvPr>
            <p:ph type="body" idx="1"/>
          </p:nvPr>
        </p:nvSpPr>
        <p:spPr>
          <a:xfrm>
            <a:off x="1285852" y="785795"/>
            <a:ext cx="2143140" cy="285752"/>
          </a:xfrm>
        </p:spPr>
        <p:style>
          <a:lnRef idx="1">
            <a:schemeClr val="accent6"/>
          </a:lnRef>
          <a:fillRef idx="2">
            <a:schemeClr val="accent6"/>
          </a:fillRef>
          <a:effectRef idx="1">
            <a:schemeClr val="accent6"/>
          </a:effectRef>
          <a:fontRef idx="minor">
            <a:schemeClr val="dk1"/>
          </a:fontRef>
        </p:style>
        <p:txBody>
          <a:bodyPr anchor="ctr">
            <a:normAutofit fontScale="92500" lnSpcReduction="20000"/>
          </a:bodyPr>
          <a:lstStyle/>
          <a:p>
            <a:pPr algn="ctr"/>
            <a:r>
              <a:rPr lang="uk-UA" sz="1600" dirty="0" smtClean="0">
                <a:latin typeface="Times New Roman" pitchFamily="18" charset="0"/>
                <a:cs typeface="Times New Roman" pitchFamily="18" charset="0"/>
              </a:rPr>
              <a:t>СРСР</a:t>
            </a:r>
            <a:endParaRPr lang="ru-RU" sz="1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57200" y="1357299"/>
            <a:ext cx="4040188" cy="2000264"/>
          </a:xfrm>
        </p:spPr>
        <p:txBody>
          <a:bodyPr>
            <a:normAutofit/>
          </a:bodyPr>
          <a:lstStyle/>
          <a:p>
            <a:pPr>
              <a:buFont typeface="Wingdings" pitchFamily="2" charset="2"/>
              <a:buChar char="§"/>
            </a:pPr>
            <a:r>
              <a:rPr lang="uk-UA" sz="1400" i="1" dirty="0" smtClean="0">
                <a:latin typeface="Times New Roman" pitchFamily="18" charset="0"/>
                <a:cs typeface="Times New Roman" pitchFamily="18" charset="0"/>
              </a:rPr>
              <a:t>Командувачі: </a:t>
            </a:r>
            <a:r>
              <a:rPr lang="ru-RU" sz="1400" dirty="0" smtClean="0">
                <a:latin typeface="Times New Roman" pitchFamily="18" charset="0"/>
                <a:cs typeface="Times New Roman" pitchFamily="18" charset="0"/>
              </a:rPr>
              <a:t>Г. В. Жуков, І. Ю. Петров, Г. П. Софронов, П. С. Октябрський</a:t>
            </a:r>
          </a:p>
          <a:p>
            <a:pPr>
              <a:buFont typeface="Wingdings" pitchFamily="2" charset="2"/>
              <a:buChar char="§"/>
            </a:pPr>
            <a:r>
              <a:rPr lang="ru-RU" sz="1400" i="1" dirty="0" smtClean="0">
                <a:latin typeface="Times New Roman" pitchFamily="18" charset="0"/>
                <a:cs typeface="Times New Roman" pitchFamily="18" charset="0"/>
              </a:rPr>
              <a:t>Військові сили: </a:t>
            </a:r>
            <a:r>
              <a:rPr lang="ru-RU" sz="1400" dirty="0" smtClean="0">
                <a:latin typeface="Times New Roman" pitchFamily="18" charset="0"/>
                <a:cs typeface="Times New Roman" pitchFamily="18" charset="0"/>
              </a:rPr>
              <a:t>86 000, 240 </a:t>
            </a:r>
            <a:r>
              <a:rPr lang="ru-RU" sz="1400" dirty="0" err="1" smtClean="0">
                <a:latin typeface="Times New Roman" pitchFamily="18" charset="0"/>
                <a:cs typeface="Times New Roman" pitchFamily="18" charset="0"/>
              </a:rPr>
              <a:t>гармат</a:t>
            </a:r>
            <a:r>
              <a:rPr lang="ru-RU" sz="1400" dirty="0" smtClean="0">
                <a:latin typeface="Times New Roman" pitchFamily="18" charset="0"/>
                <a:cs typeface="Times New Roman" pitchFamily="18" charset="0"/>
              </a:rPr>
              <a:t>, Чорноморський флот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біля 55 000 одеситів (народне ополчення).</a:t>
            </a:r>
          </a:p>
          <a:p>
            <a:pPr>
              <a:buFont typeface="Wingdings" pitchFamily="2" charset="2"/>
              <a:buChar char="§"/>
            </a:pPr>
            <a:r>
              <a:rPr lang="uk-UA" sz="1400" i="1" dirty="0" smtClean="0">
                <a:latin typeface="Times New Roman" pitchFamily="18" charset="0"/>
                <a:cs typeface="Times New Roman" pitchFamily="18" charset="0"/>
              </a:rPr>
              <a:t>Втрати: </a:t>
            </a:r>
            <a:r>
              <a:rPr lang="ru-RU" sz="1400" dirty="0" smtClean="0">
                <a:latin typeface="Times New Roman" pitchFamily="18" charset="0"/>
                <a:cs typeface="Times New Roman" pitchFamily="18" charset="0"/>
              </a:rPr>
              <a:t>41 268 (16 578 </a:t>
            </a:r>
            <a:r>
              <a:rPr lang="ru-RU" sz="1400" dirty="0" err="1" smtClean="0">
                <a:latin typeface="Times New Roman" pitchFamily="18" charset="0"/>
                <a:cs typeface="Times New Roman" pitchFamily="18" charset="0"/>
              </a:rPr>
              <a:t>вбитими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зниклими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безвісти</a:t>
            </a:r>
            <a:r>
              <a:rPr lang="ru-RU" sz="1400" dirty="0" smtClean="0">
                <a:latin typeface="Times New Roman" pitchFamily="18" charset="0"/>
                <a:cs typeface="Times New Roman" pitchFamily="18" charset="0"/>
              </a:rPr>
              <a:t>, 24 690 </a:t>
            </a:r>
            <a:r>
              <a:rPr lang="ru-RU" sz="1400" dirty="0" err="1" smtClean="0">
                <a:latin typeface="Times New Roman" pitchFamily="18" charset="0"/>
                <a:cs typeface="Times New Roman" pitchFamily="18" charset="0"/>
              </a:rPr>
              <a:t>поранених</a:t>
            </a:r>
            <a:r>
              <a:rPr lang="ru-RU" sz="1400" dirty="0" smtClean="0">
                <a:latin typeface="Times New Roman" pitchFamily="18" charset="0"/>
                <a:cs typeface="Times New Roman" pitchFamily="18" charset="0"/>
              </a:rPr>
              <a:t>), 151 </a:t>
            </a:r>
            <a:r>
              <a:rPr lang="ru-RU" sz="1400" dirty="0" err="1" smtClean="0">
                <a:latin typeface="Times New Roman" pitchFamily="18" charset="0"/>
                <a:cs typeface="Times New Roman" pitchFamily="18" charset="0"/>
              </a:rPr>
              <a:t>літак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Інша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оцінка</a:t>
            </a:r>
            <a:r>
              <a:rPr lang="ru-RU" sz="1400" dirty="0" smtClean="0">
                <a:latin typeface="Times New Roman" pitchFamily="18" charset="0"/>
                <a:cs typeface="Times New Roman" pitchFamily="18" charset="0"/>
              </a:rPr>
              <a:t>: 60000 </a:t>
            </a:r>
            <a:r>
              <a:rPr lang="ru-RU" sz="1400" dirty="0" err="1" smtClean="0">
                <a:latin typeface="Times New Roman" pitchFamily="18" charset="0"/>
                <a:cs typeface="Times New Roman" pitchFamily="18" charset="0"/>
              </a:rPr>
              <a:t>загалом</a:t>
            </a:r>
            <a:endParaRPr lang="ru-RU" sz="1400" dirty="0" smtClean="0">
              <a:latin typeface="Times New Roman" pitchFamily="18" charset="0"/>
              <a:cs typeface="Times New Roman" pitchFamily="18" charset="0"/>
            </a:endParaRPr>
          </a:p>
          <a:p>
            <a:endParaRPr lang="ru-RU" dirty="0"/>
          </a:p>
        </p:txBody>
      </p:sp>
      <p:sp>
        <p:nvSpPr>
          <p:cNvPr id="5" name="Текст 4"/>
          <p:cNvSpPr>
            <a:spLocks noGrp="1"/>
          </p:cNvSpPr>
          <p:nvPr>
            <p:ph type="body" sz="quarter" idx="3"/>
          </p:nvPr>
        </p:nvSpPr>
        <p:spPr>
          <a:xfrm>
            <a:off x="5286380" y="785794"/>
            <a:ext cx="2714644" cy="357190"/>
          </a:xfrm>
        </p:spPr>
        <p:style>
          <a:lnRef idx="1">
            <a:schemeClr val="accent6"/>
          </a:lnRef>
          <a:fillRef idx="2">
            <a:schemeClr val="accent6"/>
          </a:fillRef>
          <a:effectRef idx="1">
            <a:schemeClr val="accent6"/>
          </a:effectRef>
          <a:fontRef idx="minor">
            <a:schemeClr val="dk1"/>
          </a:fontRef>
        </p:style>
        <p:txBody>
          <a:bodyPr anchor="ctr">
            <a:normAutofit/>
          </a:bodyPr>
          <a:lstStyle/>
          <a:p>
            <a:pPr algn="ctr"/>
            <a:r>
              <a:rPr lang="uk-UA" sz="1600" dirty="0" smtClean="0">
                <a:latin typeface="Times New Roman" pitchFamily="18" charset="0"/>
                <a:cs typeface="Times New Roman" pitchFamily="18" charset="0"/>
              </a:rPr>
              <a:t>Німеччина, Румунія</a:t>
            </a:r>
            <a:endParaRPr lang="ru-RU" sz="1600" dirty="0">
              <a:latin typeface="Times New Roman" pitchFamily="18" charset="0"/>
              <a:cs typeface="Times New Roman" pitchFamily="18" charset="0"/>
            </a:endParaRPr>
          </a:p>
        </p:txBody>
      </p:sp>
      <p:sp>
        <p:nvSpPr>
          <p:cNvPr id="6" name="Содержимое 5"/>
          <p:cNvSpPr>
            <a:spLocks noGrp="1"/>
          </p:cNvSpPr>
          <p:nvPr>
            <p:ph sz="quarter" idx="4"/>
          </p:nvPr>
        </p:nvSpPr>
        <p:spPr>
          <a:xfrm>
            <a:off x="4645025" y="1357299"/>
            <a:ext cx="4041775" cy="2214578"/>
          </a:xfrm>
        </p:spPr>
        <p:txBody>
          <a:bodyPr>
            <a:normAutofit/>
          </a:bodyPr>
          <a:lstStyle/>
          <a:p>
            <a:r>
              <a:rPr lang="uk-UA" sz="1400" i="1" dirty="0" smtClean="0">
                <a:latin typeface="Times New Roman" pitchFamily="18" charset="0"/>
                <a:cs typeface="Times New Roman" pitchFamily="18" charset="0"/>
              </a:rPr>
              <a:t>Командувачі: </a:t>
            </a:r>
            <a:r>
              <a:rPr lang="uk-UA" sz="1400" dirty="0" smtClean="0">
                <a:latin typeface="Times New Roman" pitchFamily="18" charset="0"/>
                <a:cs typeface="Times New Roman" pitchFamily="18" charset="0"/>
              </a:rPr>
              <a:t>Александру Іоанітіч, Ніколає Чуперка, Йосіф Якобіч, Еріх фон Манштейн.</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Військові сили: </a:t>
            </a:r>
            <a:r>
              <a:rPr lang="ru-RU" sz="1400" dirty="0" smtClean="0">
                <a:latin typeface="Times New Roman" pitchFamily="18" charset="0"/>
                <a:cs typeface="Times New Roman" pitchFamily="18" charset="0"/>
              </a:rPr>
              <a:t>340 223, 4-а </a:t>
            </a:r>
            <a:r>
              <a:rPr lang="ru-RU" sz="1400" dirty="0" err="1" smtClean="0">
                <a:latin typeface="Times New Roman" pitchFamily="18" charset="0"/>
                <a:cs typeface="Times New Roman" pitchFamily="18" charset="0"/>
              </a:rPr>
              <a:t>румунська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армія</a:t>
            </a:r>
            <a:r>
              <a:rPr lang="ru-RU" sz="1400" dirty="0" smtClean="0">
                <a:latin typeface="Times New Roman" pitchFamily="18" charset="0"/>
                <a:cs typeface="Times New Roman" pitchFamily="18" charset="0"/>
              </a:rPr>
              <a:t> (12 </a:t>
            </a:r>
            <a:r>
              <a:rPr lang="ru-RU" sz="1400" dirty="0" err="1" smtClean="0">
                <a:latin typeface="Times New Roman" pitchFamily="18" charset="0"/>
                <a:cs typeface="Times New Roman" pitchFamily="18" charset="0"/>
              </a:rPr>
              <a:t>дивізій</a:t>
            </a:r>
            <a:r>
              <a:rPr lang="ru-RU" sz="1400" dirty="0" smtClean="0">
                <a:latin typeface="Times New Roman" pitchFamily="18" charset="0"/>
                <a:cs typeface="Times New Roman" pitchFamily="18" charset="0"/>
              </a:rPr>
              <a:t>, одна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них - </a:t>
            </a:r>
            <a:r>
              <a:rPr lang="ru-RU" sz="1400" dirty="0" err="1" smtClean="0">
                <a:latin typeface="Times New Roman" pitchFamily="18" charset="0"/>
                <a:cs typeface="Times New Roman" pitchFamily="18" charset="0"/>
              </a:rPr>
              <a:t>танкова</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сім</a:t>
            </a:r>
            <a:r>
              <a:rPr lang="ru-RU" sz="1400" dirty="0" smtClean="0">
                <a:latin typeface="Times New Roman" pitchFamily="18" charset="0"/>
                <a:cs typeface="Times New Roman" pitchFamily="18" charset="0"/>
              </a:rPr>
              <a:t> бригад)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частини</a:t>
            </a:r>
            <a:r>
              <a:rPr lang="ru-RU" sz="1400" dirty="0" smtClean="0">
                <a:latin typeface="Times New Roman" pitchFamily="18" charset="0"/>
                <a:cs typeface="Times New Roman" pitchFamily="18" charset="0"/>
              </a:rPr>
              <a:t> 72-ї </a:t>
            </a:r>
            <a:r>
              <a:rPr lang="ru-RU" sz="1400" dirty="0" err="1" smtClean="0">
                <a:latin typeface="Times New Roman" pitchFamily="18" charset="0"/>
                <a:cs typeface="Times New Roman" pitchFamily="18" charset="0"/>
              </a:rPr>
              <a:t>німецької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піхотної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дивізії</a:t>
            </a:r>
            <a:r>
              <a:rPr lang="ru-RU" sz="1400" dirty="0" smtClean="0">
                <a:latin typeface="Times New Roman" pitchFamily="18" charset="0"/>
                <a:cs typeface="Times New Roman" pitchFamily="18" charset="0"/>
              </a:rPr>
              <a:t>.</a:t>
            </a:r>
          </a:p>
          <a:p>
            <a:r>
              <a:rPr lang="uk-UA" sz="1400" i="1" dirty="0" smtClean="0">
                <a:latin typeface="Times New Roman" pitchFamily="18" charset="0"/>
                <a:cs typeface="Times New Roman" pitchFamily="18" charset="0"/>
              </a:rPr>
              <a:t>Втрати: </a:t>
            </a:r>
            <a:r>
              <a:rPr lang="ru-RU" sz="1400" dirty="0" smtClean="0">
                <a:latin typeface="Times New Roman" pitchFamily="18" charset="0"/>
                <a:cs typeface="Times New Roman" pitchFamily="18" charset="0"/>
              </a:rPr>
              <a:t>92 545 (17 729 </a:t>
            </a:r>
            <a:r>
              <a:rPr lang="ru-RU" sz="1400" dirty="0" err="1" smtClean="0">
                <a:latin typeface="Times New Roman" pitchFamily="18" charset="0"/>
                <a:cs typeface="Times New Roman" pitchFamily="18" charset="0"/>
              </a:rPr>
              <a:t>вбитими</a:t>
            </a:r>
            <a:r>
              <a:rPr lang="ru-RU" sz="1400" dirty="0" smtClean="0">
                <a:latin typeface="Times New Roman" pitchFamily="18" charset="0"/>
                <a:cs typeface="Times New Roman" pitchFamily="18" charset="0"/>
              </a:rPr>
              <a:t>, 63 345 </a:t>
            </a:r>
            <a:r>
              <a:rPr lang="ru-RU" sz="1400" dirty="0" err="1" smtClean="0">
                <a:latin typeface="Times New Roman" pitchFamily="18" charset="0"/>
                <a:cs typeface="Times New Roman" pitchFamily="18" charset="0"/>
              </a:rPr>
              <a:t>поранених</a:t>
            </a:r>
            <a:r>
              <a:rPr lang="ru-RU" sz="1400" dirty="0" smtClean="0">
                <a:latin typeface="Times New Roman" pitchFamily="18" charset="0"/>
                <a:cs typeface="Times New Roman" pitchFamily="18" charset="0"/>
              </a:rPr>
              <a:t>, 11 471 </a:t>
            </a:r>
            <a:r>
              <a:rPr lang="ru-RU" sz="1400" dirty="0" err="1" smtClean="0">
                <a:latin typeface="Times New Roman" pitchFamily="18" charset="0"/>
                <a:cs typeface="Times New Roman" pitchFamily="18" charset="0"/>
              </a:rPr>
              <a:t>зниклими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безвісти</a:t>
            </a:r>
            <a:r>
              <a:rPr lang="ru-RU" sz="1400" dirty="0" smtClean="0">
                <a:latin typeface="Times New Roman" pitchFamily="18" charset="0"/>
                <a:cs typeface="Times New Roman" pitchFamily="18" charset="0"/>
              </a:rPr>
              <a:t>), 19 </a:t>
            </a:r>
            <a:r>
              <a:rPr lang="ru-RU" sz="1400" dirty="0" err="1" smtClean="0">
                <a:latin typeface="Times New Roman" pitchFamily="18" charset="0"/>
                <a:cs typeface="Times New Roman" pitchFamily="18" charset="0"/>
              </a:rPr>
              <a:t>танків</a:t>
            </a:r>
            <a:r>
              <a:rPr lang="ru-RU" sz="1400" dirty="0" smtClean="0">
                <a:latin typeface="Times New Roman" pitchFamily="18" charset="0"/>
                <a:cs typeface="Times New Roman" pitchFamily="18" charset="0"/>
              </a:rPr>
              <a:t>, 20 </a:t>
            </a:r>
            <a:r>
              <a:rPr lang="ru-RU" sz="1400" dirty="0" err="1" smtClean="0">
                <a:latin typeface="Times New Roman" pitchFamily="18" charset="0"/>
                <a:cs typeface="Times New Roman" pitchFamily="18" charset="0"/>
              </a:rPr>
              <a:t>літаків</a:t>
            </a:r>
            <a:endParaRPr lang="ru-RU" sz="1400" dirty="0">
              <a:latin typeface="Times New Roman" pitchFamily="18" charset="0"/>
              <a:cs typeface="Times New Roman" pitchFamily="18" charset="0"/>
            </a:endParaRPr>
          </a:p>
        </p:txBody>
      </p:sp>
      <p:pic>
        <p:nvPicPr>
          <p:cNvPr id="7" name="Рисунок 6" descr="1942.jpg"/>
          <p:cNvPicPr>
            <a:picLocks noChangeAspect="1"/>
          </p:cNvPicPr>
          <p:nvPr/>
        </p:nvPicPr>
        <p:blipFill>
          <a:blip r:embed="rId2" cstate="print"/>
          <a:stretch>
            <a:fillRect/>
          </a:stretch>
        </p:blipFill>
        <p:spPr>
          <a:xfrm>
            <a:off x="428596" y="3500438"/>
            <a:ext cx="2857520" cy="2214578"/>
          </a:xfrm>
          <a:prstGeom prst="rect">
            <a:avLst/>
          </a:prstGeom>
        </p:spPr>
      </p:pic>
      <p:pic>
        <p:nvPicPr>
          <p:cNvPr id="8" name="Рисунок 7" descr="1.jpeg"/>
          <p:cNvPicPr>
            <a:picLocks noChangeAspect="1"/>
          </p:cNvPicPr>
          <p:nvPr/>
        </p:nvPicPr>
        <p:blipFill>
          <a:blip r:embed="rId3" cstate="print"/>
          <a:stretch>
            <a:fillRect/>
          </a:stretch>
        </p:blipFill>
        <p:spPr>
          <a:xfrm>
            <a:off x="3643306" y="3857628"/>
            <a:ext cx="2071702" cy="1571636"/>
          </a:xfrm>
          <a:prstGeom prst="rect">
            <a:avLst/>
          </a:prstGeom>
        </p:spPr>
      </p:pic>
      <p:pic>
        <p:nvPicPr>
          <p:cNvPr id="9" name="Рисунок 8" descr="800px-Odessa_Soviet_artilery.JPG"/>
          <p:cNvPicPr>
            <a:picLocks noChangeAspect="1"/>
          </p:cNvPicPr>
          <p:nvPr/>
        </p:nvPicPr>
        <p:blipFill>
          <a:blip r:embed="rId4" cstate="print"/>
          <a:stretch>
            <a:fillRect/>
          </a:stretch>
        </p:blipFill>
        <p:spPr>
          <a:xfrm>
            <a:off x="5929322" y="3643314"/>
            <a:ext cx="2738430" cy="21431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5786446" y="2643182"/>
            <a:ext cx="2860976" cy="584775"/>
          </a:xfrm>
          <a:prstGeom prst="rect">
            <a:avLst/>
          </a:prstGeom>
        </p:spPr>
        <p:style>
          <a:lnRef idx="1">
            <a:schemeClr val="accent6"/>
          </a:lnRef>
          <a:fillRef idx="2">
            <a:schemeClr val="accent6"/>
          </a:fillRef>
          <a:effectRef idx="1">
            <a:schemeClr val="accent6"/>
          </a:effectRef>
          <a:fontRef idx="minor">
            <a:schemeClr val="dk1"/>
          </a:fontRef>
        </p:style>
        <p:txBody>
          <a:bodyPr wrap="none" anchor="ctr">
            <a:spAutoFit/>
          </a:bodyPr>
          <a:lstStyle/>
          <a:p>
            <a:r>
              <a:rPr lang="ru-RU" sz="1600" dirty="0" err="1" smtClean="0">
                <a:latin typeface="Times New Roman" pitchFamily="18" charset="0"/>
                <a:cs typeface="Times New Roman" pitchFamily="18" charset="0"/>
              </a:rPr>
              <a:t>Саморобний</a:t>
            </a:r>
            <a:r>
              <a:rPr lang="ru-RU" sz="1600" dirty="0" smtClean="0">
                <a:latin typeface="Times New Roman" pitchFamily="18" charset="0"/>
                <a:cs typeface="Times New Roman" pitchFamily="18" charset="0"/>
              </a:rPr>
              <a:t> танк НІ-1 на </a:t>
            </a:r>
            <a:r>
              <a:rPr lang="ru-RU" sz="1600" dirty="0" err="1" smtClean="0">
                <a:latin typeface="Times New Roman" pitchFamily="18" charset="0"/>
                <a:cs typeface="Times New Roman" pitchFamily="18" charset="0"/>
              </a:rPr>
              <a:t>базі</a:t>
            </a:r>
            <a:r>
              <a:rPr lang="ru-RU" sz="1600" dirty="0" smtClean="0">
                <a:latin typeface="Times New Roman" pitchFamily="18" charset="0"/>
                <a:cs typeface="Times New Roman" pitchFamily="18" charset="0"/>
              </a:rPr>
              <a:t> </a:t>
            </a:r>
          </a:p>
          <a:p>
            <a:pPr algn="ctr"/>
            <a:r>
              <a:rPr lang="ru-RU" sz="1600" dirty="0" smtClean="0">
                <a:latin typeface="Times New Roman" pitchFamily="18" charset="0"/>
                <a:cs typeface="Times New Roman" pitchFamily="18" charset="0"/>
              </a:rPr>
              <a:t>трактора СТЗ-5. </a:t>
            </a:r>
            <a:endParaRPr lang="ru-RU" sz="1600" dirty="0">
              <a:latin typeface="Times New Roman" pitchFamily="18" charset="0"/>
              <a:cs typeface="Times New Roman" pitchFamily="18" charset="0"/>
            </a:endParaRPr>
          </a:p>
        </p:txBody>
      </p:sp>
      <p:pic>
        <p:nvPicPr>
          <p:cNvPr id="4" name="Рисунок 3" descr="250px-NI_tank.jpg"/>
          <p:cNvPicPr>
            <a:picLocks noChangeAspect="1"/>
          </p:cNvPicPr>
          <p:nvPr/>
        </p:nvPicPr>
        <p:blipFill>
          <a:blip r:embed="rId2" cstate="print"/>
          <a:stretch>
            <a:fillRect/>
          </a:stretch>
        </p:blipFill>
        <p:spPr>
          <a:xfrm>
            <a:off x="4429124" y="3429000"/>
            <a:ext cx="4246570" cy="3168656"/>
          </a:xfrm>
          <a:prstGeom prst="rect">
            <a:avLst/>
          </a:prstGeom>
        </p:spPr>
      </p:pic>
      <p:pic>
        <p:nvPicPr>
          <p:cNvPr id="5" name="Рисунок 4" descr="250px-KrasnyyKrym1913-1959.jpg"/>
          <p:cNvPicPr>
            <a:picLocks noChangeAspect="1"/>
          </p:cNvPicPr>
          <p:nvPr/>
        </p:nvPicPr>
        <p:blipFill>
          <a:blip r:embed="rId3" cstate="print"/>
          <a:stretch>
            <a:fillRect/>
          </a:stretch>
        </p:blipFill>
        <p:spPr>
          <a:xfrm>
            <a:off x="285720" y="428604"/>
            <a:ext cx="3857652" cy="2643206"/>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285720" y="3214686"/>
            <a:ext cx="2453813"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z="1600" dirty="0" smtClean="0">
                <a:latin typeface="Times New Roman" pitchFamily="18" charset="0"/>
                <a:cs typeface="Times New Roman" pitchFamily="18" charset="0"/>
              </a:rPr>
              <a:t>Крейсер «</a:t>
            </a:r>
            <a:r>
              <a:rPr lang="ru-RU" sz="1600" dirty="0" err="1" smtClean="0">
                <a:latin typeface="Times New Roman" pitchFamily="18" charset="0"/>
                <a:cs typeface="Times New Roman" pitchFamily="18" charset="0"/>
              </a:rPr>
              <a:t>Красний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Крим</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19458" name="Picture 2" descr="А за оборону Одессы, также была учреждена медаль."/>
          <p:cNvPicPr>
            <a:picLocks noChangeAspect="1" noChangeArrowheads="1"/>
          </p:cNvPicPr>
          <p:nvPr/>
        </p:nvPicPr>
        <p:blipFill>
          <a:blip r:embed="rId4" cstate="print"/>
          <a:srcRect/>
          <a:stretch>
            <a:fillRect/>
          </a:stretch>
        </p:blipFill>
        <p:spPr bwMode="auto">
          <a:xfrm>
            <a:off x="357158" y="4000504"/>
            <a:ext cx="3571900" cy="2552700"/>
          </a:xfrm>
          <a:prstGeom prst="rect">
            <a:avLst/>
          </a:prstGeom>
          <a:noFill/>
        </p:spPr>
      </p:pic>
      <p:pic>
        <p:nvPicPr>
          <p:cNvPr id="9" name="Рисунок 8" descr="06.jpg"/>
          <p:cNvPicPr>
            <a:picLocks noChangeAspect="1"/>
          </p:cNvPicPr>
          <p:nvPr/>
        </p:nvPicPr>
        <p:blipFill>
          <a:blip r:embed="rId5" cstate="print"/>
          <a:stretch>
            <a:fillRect/>
          </a:stretch>
        </p:blipFill>
        <p:spPr>
          <a:xfrm>
            <a:off x="4643438" y="142852"/>
            <a:ext cx="3929090" cy="235745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4429124" y="1142984"/>
            <a:ext cx="4572000" cy="523220"/>
          </a:xfrm>
          <a:prstGeom prst="rect">
            <a:avLst/>
          </a:prstGeom>
        </p:spPr>
        <p:style>
          <a:lnRef idx="0">
            <a:schemeClr val="accent3"/>
          </a:lnRef>
          <a:fillRef idx="3">
            <a:schemeClr val="accent3"/>
          </a:fillRef>
          <a:effectRef idx="3">
            <a:schemeClr val="accent3"/>
          </a:effectRef>
          <a:fontRef idx="minor">
            <a:schemeClr val="lt1"/>
          </a:fontRef>
        </p:style>
        <p:txBody>
          <a:bodyPr anchor="ctr">
            <a:spAutoFit/>
          </a:bodyPr>
          <a:lstStyle/>
          <a:p>
            <a:pPr algn="ctr"/>
            <a:r>
              <a:rPr lang="ru-RU" sz="1400" dirty="0" smtClean="0">
                <a:latin typeface="Times New Roman" pitchFamily="18" charset="0"/>
                <a:cs typeface="Times New Roman" pitchFamily="18" charset="0"/>
              </a:rPr>
              <a:t>Меморіал героїчної оборони Одеси на місці 411-ї берегової батареї</a:t>
            </a:r>
            <a:endParaRPr lang="ru-RU" sz="1400" dirty="0">
              <a:latin typeface="Times New Roman" pitchFamily="18" charset="0"/>
              <a:cs typeface="Times New Roman" pitchFamily="18" charset="0"/>
            </a:endParaRPr>
          </a:p>
        </p:txBody>
      </p:sp>
      <p:pic>
        <p:nvPicPr>
          <p:cNvPr id="4" name="Рисунок 3" descr="Копия_P1010229.JPG"/>
          <p:cNvPicPr>
            <a:picLocks noChangeAspect="1"/>
          </p:cNvPicPr>
          <p:nvPr/>
        </p:nvPicPr>
        <p:blipFill>
          <a:blip r:embed="rId2" cstate="print"/>
          <a:stretch>
            <a:fillRect/>
          </a:stretch>
        </p:blipFill>
        <p:spPr>
          <a:xfrm>
            <a:off x="4572000" y="1928802"/>
            <a:ext cx="4071966" cy="4643470"/>
          </a:xfrm>
          <a:prstGeom prst="rect">
            <a:avLst/>
          </a:prstGeom>
        </p:spPr>
      </p:pic>
      <p:pic>
        <p:nvPicPr>
          <p:cNvPr id="6" name="Рисунок 5" descr="Medal_For_the_Defence_of_Odessa.jpg"/>
          <p:cNvPicPr>
            <a:picLocks noChangeAspect="1"/>
          </p:cNvPicPr>
          <p:nvPr/>
        </p:nvPicPr>
        <p:blipFill>
          <a:blip r:embed="rId3" cstate="print"/>
          <a:stretch>
            <a:fillRect/>
          </a:stretch>
        </p:blipFill>
        <p:spPr>
          <a:xfrm>
            <a:off x="214282" y="2857496"/>
            <a:ext cx="2071702" cy="3352800"/>
          </a:xfrm>
          <a:prstGeom prst="rect">
            <a:avLst/>
          </a:prstGeom>
        </p:spPr>
      </p:pic>
      <p:sp>
        <p:nvSpPr>
          <p:cNvPr id="7" name="Заголовок 6"/>
          <p:cNvSpPr>
            <a:spLocks noGrp="1"/>
          </p:cNvSpPr>
          <p:nvPr>
            <p:ph type="title"/>
          </p:nvPr>
        </p:nvSpPr>
        <p:spPr>
          <a:xfrm>
            <a:off x="457200" y="274638"/>
            <a:ext cx="8229600" cy="582594"/>
          </a:xfrm>
        </p:spPr>
        <p:txBody>
          <a:bodyPr>
            <a:normAutofit/>
          </a:bodyPr>
          <a:lstStyle/>
          <a:p>
            <a:r>
              <a:rPr lang="uk-UA" sz="1800" dirty="0" smtClean="0">
                <a:latin typeface="Times New Roman" pitchFamily="18" charset="0"/>
                <a:cs typeface="Times New Roman" pitchFamily="18" charset="0"/>
              </a:rPr>
              <a:t>8 травня 1965 року Одесі присвоєне звання </a:t>
            </a:r>
            <a:r>
              <a:rPr lang="uk-UA" sz="1800" dirty="0" err="1" smtClean="0">
                <a:latin typeface="Times New Roman" pitchFamily="18" charset="0"/>
                <a:cs typeface="Times New Roman" pitchFamily="18" charset="0"/>
              </a:rPr>
              <a:t>“Місто-герой”</a:t>
            </a:r>
            <a:endParaRPr lang="ru-RU" sz="1800" dirty="0">
              <a:latin typeface="Times New Roman" pitchFamily="18" charset="0"/>
              <a:cs typeface="Times New Roman" pitchFamily="18" charset="0"/>
            </a:endParaRPr>
          </a:p>
        </p:txBody>
      </p:sp>
      <p:sp>
        <p:nvSpPr>
          <p:cNvPr id="8" name="Скругленная прямоугольная выноска 7"/>
          <p:cNvSpPr/>
          <p:nvPr/>
        </p:nvSpPr>
        <p:spPr>
          <a:xfrm>
            <a:off x="2571736" y="1571612"/>
            <a:ext cx="1785950" cy="1714512"/>
          </a:xfrm>
          <a:prstGeom prst="wedgeRoundRectCallout">
            <a:avLst>
              <a:gd name="adj1" fmla="val -67092"/>
              <a:gd name="adj2" fmla="val 87656"/>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uk-UA" sz="1400" dirty="0" smtClean="0">
                <a:latin typeface="Times New Roman" pitchFamily="18" charset="0"/>
                <a:cs typeface="Times New Roman" pitchFamily="18" charset="0"/>
              </a:rPr>
              <a:t>22 грудня 1942 р. була заснована медаль </a:t>
            </a:r>
            <a:r>
              <a:rPr lang="uk-UA" sz="1400" dirty="0" err="1" smtClean="0">
                <a:latin typeface="Times New Roman" pitchFamily="18" charset="0"/>
                <a:cs typeface="Times New Roman" pitchFamily="18" charset="0"/>
              </a:rPr>
              <a:t>“За</a:t>
            </a:r>
            <a:r>
              <a:rPr lang="uk-UA" sz="1400" dirty="0" smtClean="0">
                <a:latin typeface="Times New Roman" pitchFamily="18" charset="0"/>
                <a:cs typeface="Times New Roman" pitchFamily="18" charset="0"/>
              </a:rPr>
              <a:t> оборону </a:t>
            </a:r>
            <a:r>
              <a:rPr lang="uk-UA" sz="1400" dirty="0" err="1" smtClean="0">
                <a:latin typeface="Times New Roman" pitchFamily="18" charset="0"/>
                <a:cs typeface="Times New Roman" pitchFamily="18" charset="0"/>
              </a:rPr>
              <a:t>Одеси”</a:t>
            </a:r>
            <a:r>
              <a:rPr lang="uk-UA" sz="1400" dirty="0" smtClean="0">
                <a:latin typeface="Times New Roman" pitchFamily="18" charset="0"/>
                <a:cs typeface="Times New Roman" pitchFamily="18" charset="0"/>
              </a:rPr>
              <a:t>, якою нагороджено понад 130 тисяч учасників оборони.</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2288" y="428604"/>
            <a:ext cx="5486400" cy="1571636"/>
          </a:xfrm>
        </p:spPr>
        <p:txBody>
          <a:bodyPr>
            <a:normAutofit/>
          </a:bodyPr>
          <a:lstStyle/>
          <a:p>
            <a:r>
              <a:rPr lang="uk-UA" dirty="0" smtClean="0">
                <a:effectLst>
                  <a:glow rad="139700">
                    <a:schemeClr val="accent3">
                      <a:satMod val="175000"/>
                      <a:alpha val="40000"/>
                    </a:schemeClr>
                  </a:glow>
                </a:effectLst>
                <a:latin typeface="Times New Roman" pitchFamily="18" charset="0"/>
                <a:cs typeface="Times New Roman" pitchFamily="18" charset="0"/>
              </a:rPr>
              <a:t>… Про страшну війну 1941-1945 рр. треба знати і пам</a:t>
            </a:r>
            <a:r>
              <a:rPr lang="en-US" dirty="0" smtClean="0">
                <a:effectLst>
                  <a:glow rad="139700">
                    <a:schemeClr val="accent3">
                      <a:satMod val="175000"/>
                      <a:alpha val="40000"/>
                    </a:schemeClr>
                  </a:glow>
                </a:effectLst>
                <a:latin typeface="Times New Roman" pitchFamily="18" charset="0"/>
                <a:cs typeface="Times New Roman" pitchFamily="18" charset="0"/>
              </a:rPr>
              <a:t>’</a:t>
            </a:r>
            <a:r>
              <a:rPr lang="ru-RU" dirty="0" err="1" smtClean="0">
                <a:effectLst>
                  <a:glow rad="139700">
                    <a:schemeClr val="accent3">
                      <a:satMod val="175000"/>
                      <a:alpha val="40000"/>
                    </a:schemeClr>
                  </a:glow>
                </a:effectLst>
                <a:latin typeface="Times New Roman" pitchFamily="18" charset="0"/>
                <a:cs typeface="Times New Roman" pitchFamily="18" charset="0"/>
              </a:rPr>
              <a:t>ятати</a:t>
            </a:r>
            <a:r>
              <a:rPr lang="ru-RU" dirty="0" smtClean="0">
                <a:effectLst>
                  <a:glow rad="139700">
                    <a:schemeClr val="accent3">
                      <a:satMod val="175000"/>
                      <a:alpha val="40000"/>
                    </a:schemeClr>
                  </a:glow>
                </a:effectLst>
                <a:latin typeface="Times New Roman" pitchFamily="18" charset="0"/>
                <a:cs typeface="Times New Roman" pitchFamily="18" charset="0"/>
              </a:rPr>
              <a:t>, </a:t>
            </a:r>
            <a:r>
              <a:rPr lang="ru-RU" dirty="0" err="1" smtClean="0">
                <a:effectLst>
                  <a:glow rad="139700">
                    <a:schemeClr val="accent3">
                      <a:satMod val="175000"/>
                      <a:alpha val="40000"/>
                    </a:schemeClr>
                  </a:glow>
                </a:effectLst>
                <a:latin typeface="Times New Roman" pitchFamily="18" charset="0"/>
                <a:cs typeface="Times New Roman" pitchFamily="18" charset="0"/>
              </a:rPr>
              <a:t>щоб</a:t>
            </a:r>
            <a:r>
              <a:rPr lang="ru-RU" dirty="0" smtClean="0">
                <a:effectLst>
                  <a:glow rad="139700">
                    <a:schemeClr val="accent3">
                      <a:satMod val="175000"/>
                      <a:alpha val="40000"/>
                    </a:schemeClr>
                  </a:glow>
                </a:effectLst>
                <a:latin typeface="Times New Roman" pitchFamily="18" charset="0"/>
                <a:cs typeface="Times New Roman" pitchFamily="18" charset="0"/>
              </a:rPr>
              <a:t> </a:t>
            </a:r>
            <a:r>
              <a:rPr lang="ru-RU" dirty="0" err="1" smtClean="0">
                <a:effectLst>
                  <a:glow rad="139700">
                    <a:schemeClr val="accent3">
                      <a:satMod val="175000"/>
                      <a:alpha val="40000"/>
                    </a:schemeClr>
                  </a:glow>
                </a:effectLst>
                <a:latin typeface="Times New Roman" pitchFamily="18" charset="0"/>
                <a:cs typeface="Times New Roman" pitchFamily="18" charset="0"/>
              </a:rPr>
              <a:t>жахливі</a:t>
            </a:r>
            <a:r>
              <a:rPr lang="ru-RU" dirty="0" smtClean="0">
                <a:effectLst>
                  <a:glow rad="139700">
                    <a:schemeClr val="accent3">
                      <a:satMod val="175000"/>
                      <a:alpha val="40000"/>
                    </a:schemeClr>
                  </a:glow>
                </a:effectLst>
                <a:latin typeface="Times New Roman" pitchFamily="18" charset="0"/>
                <a:cs typeface="Times New Roman" pitchFamily="18" charset="0"/>
              </a:rPr>
              <a:t> </a:t>
            </a:r>
            <a:r>
              <a:rPr lang="ru-RU" dirty="0" err="1" smtClean="0">
                <a:effectLst>
                  <a:glow rad="139700">
                    <a:schemeClr val="accent3">
                      <a:satMod val="175000"/>
                      <a:alpha val="40000"/>
                    </a:schemeClr>
                  </a:glow>
                </a:effectLst>
                <a:latin typeface="Times New Roman" pitchFamily="18" charset="0"/>
                <a:cs typeface="Times New Roman" pitchFamily="18" charset="0"/>
              </a:rPr>
              <a:t>події</a:t>
            </a:r>
            <a:r>
              <a:rPr lang="ru-RU" dirty="0" smtClean="0">
                <a:effectLst>
                  <a:glow rad="139700">
                    <a:schemeClr val="accent3">
                      <a:satMod val="175000"/>
                      <a:alpha val="40000"/>
                    </a:schemeClr>
                  </a:glow>
                </a:effectLst>
                <a:latin typeface="Times New Roman" pitchFamily="18" charset="0"/>
                <a:cs typeface="Times New Roman" pitchFamily="18" charset="0"/>
              </a:rPr>
              <a:t> </a:t>
            </a:r>
            <a:r>
              <a:rPr lang="ru-RU" dirty="0" err="1" smtClean="0">
                <a:effectLst>
                  <a:glow rad="139700">
                    <a:schemeClr val="accent3">
                      <a:satMod val="175000"/>
                      <a:alpha val="40000"/>
                    </a:schemeClr>
                  </a:glow>
                </a:effectLst>
                <a:latin typeface="Times New Roman" pitchFamily="18" charset="0"/>
                <a:cs typeface="Times New Roman" pitchFamily="18" charset="0"/>
              </a:rPr>
              <a:t>більше</a:t>
            </a:r>
            <a:r>
              <a:rPr lang="ru-RU" dirty="0" smtClean="0">
                <a:effectLst>
                  <a:glow rad="139700">
                    <a:schemeClr val="accent3">
                      <a:satMod val="175000"/>
                      <a:alpha val="40000"/>
                    </a:schemeClr>
                  </a:glow>
                </a:effectLst>
                <a:latin typeface="Times New Roman" pitchFamily="18" charset="0"/>
                <a:cs typeface="Times New Roman" pitchFamily="18" charset="0"/>
              </a:rPr>
              <a:t> не повторилися…</a:t>
            </a:r>
            <a:r>
              <a:rPr lang="ru-RU" dirty="0" smtClean="0"/>
              <a:t/>
            </a:r>
            <a:br>
              <a:rPr lang="ru-RU" dirty="0" smtClean="0"/>
            </a:br>
            <a:endParaRPr lang="ru-RU" dirty="0"/>
          </a:p>
        </p:txBody>
      </p:sp>
      <p:sp>
        <p:nvSpPr>
          <p:cNvPr id="6" name="Текст 5"/>
          <p:cNvSpPr>
            <a:spLocks noGrp="1"/>
          </p:cNvSpPr>
          <p:nvPr>
            <p:ph type="body" sz="half" idx="2"/>
          </p:nvPr>
        </p:nvSpPr>
        <p:spPr>
          <a:xfrm>
            <a:off x="1792288" y="1928802"/>
            <a:ext cx="5486400" cy="1285884"/>
          </a:xfrm>
        </p:spPr>
        <p:txBody>
          <a:bodyPr>
            <a:noAutofit/>
          </a:bodyPr>
          <a:lstStyle/>
          <a:p>
            <a:r>
              <a:rPr lang="uk-UA" sz="1800" b="1" dirty="0" smtClean="0">
                <a:effectLst>
                  <a:glow rad="63500">
                    <a:schemeClr val="accent5">
                      <a:satMod val="175000"/>
                      <a:alpha val="40000"/>
                    </a:schemeClr>
                  </a:glow>
                </a:effectLst>
                <a:latin typeface="Times New Roman" pitchFamily="18" charset="0"/>
                <a:cs typeface="Times New Roman" pitchFamily="18" charset="0"/>
              </a:rPr>
              <a:t>У високодуховному цивілізованому суспільстві, прагнення до якого декларує Україна війни не повинно бути!</a:t>
            </a:r>
            <a:endParaRPr lang="ru-RU" sz="1800" b="1" dirty="0">
              <a:effectLst>
                <a:glow rad="63500">
                  <a:schemeClr val="accent5">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sz="half" idx="1"/>
          </p:nvPr>
        </p:nvGraphicFramePr>
        <p:xfrm>
          <a:off x="0" y="357166"/>
          <a:ext cx="4857752" cy="576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Содержимое 11" descr="гітлер-сталін.jpg"/>
          <p:cNvPicPr>
            <a:picLocks noGrp="1" noChangeAspect="1"/>
          </p:cNvPicPr>
          <p:nvPr>
            <p:ph sz="half" idx="2"/>
          </p:nvPr>
        </p:nvPicPr>
        <p:blipFill>
          <a:blip r:embed="rId7" cstate="print"/>
          <a:stretch>
            <a:fillRect/>
          </a:stretch>
        </p:blipFill>
        <p:spPr>
          <a:xfrm>
            <a:off x="4000496" y="1285860"/>
            <a:ext cx="5000660" cy="371477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6" name="Рисунок 5" descr="plan-barbarossa.jpg"/>
          <p:cNvPicPr>
            <a:picLocks noChangeAspect="1"/>
          </p:cNvPicPr>
          <p:nvPr/>
        </p:nvPicPr>
        <p:blipFill>
          <a:blip r:embed="rId2" cstate="print"/>
          <a:stretch>
            <a:fillRect/>
          </a:stretch>
        </p:blipFill>
        <p:spPr>
          <a:xfrm>
            <a:off x="344244" y="0"/>
            <a:ext cx="8455511"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solidFill>
                  <a:srgbClr val="002060"/>
                </a:solidFill>
                <a:latin typeface="Times New Roman" pitchFamily="18" charset="0"/>
                <a:cs typeface="Times New Roman" pitchFamily="18" charset="0"/>
              </a:rPr>
              <a:t> </a:t>
            </a:r>
            <a:r>
              <a:rPr lang="uk-UA" sz="1800" b="1" dirty="0" smtClean="0">
                <a:solidFill>
                  <a:srgbClr val="002060"/>
                </a:solidFill>
                <a:latin typeface="Times New Roman" pitchFamily="18" charset="0"/>
                <a:cs typeface="Times New Roman" pitchFamily="18" charset="0"/>
              </a:rPr>
              <a:t>Німецький наступ на Радянський Союз повинен був розвиватися на трьох основних стратегічних напрямках. </a:t>
            </a: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a:r>
            <a:br>
              <a:rPr lang="uk-UA" sz="1800" dirty="0" smtClean="0">
                <a:latin typeface="Times New Roman" pitchFamily="18" charset="0"/>
                <a:cs typeface="Times New Roman" pitchFamily="18" charset="0"/>
              </a:rPr>
            </a:br>
            <a:r>
              <a:rPr lang="uk-UA" sz="1800" b="1" dirty="0" smtClean="0">
                <a:latin typeface="Times New Roman" pitchFamily="18" charset="0"/>
                <a:cs typeface="Times New Roman" pitchFamily="18" charset="0"/>
              </a:rPr>
              <a:t/>
            </a:r>
            <a:br>
              <a:rPr lang="uk-UA" sz="1800" b="1" dirty="0" smtClean="0">
                <a:latin typeface="Times New Roman" pitchFamily="18" charset="0"/>
                <a:cs typeface="Times New Roman" pitchFamily="18" charset="0"/>
              </a:rPr>
            </a:br>
            <a:endParaRPr lang="ru-RU" sz="1800" b="1" dirty="0">
              <a:latin typeface="Times New Roman" pitchFamily="18" charset="0"/>
              <a:cs typeface="Times New Roman" pitchFamily="18" charset="0"/>
            </a:endParaRPr>
          </a:p>
        </p:txBody>
      </p:sp>
      <p:sp>
        <p:nvSpPr>
          <p:cNvPr id="22" name="Содержимое 21"/>
          <p:cNvSpPr>
            <a:spLocks noGrp="1"/>
          </p:cNvSpPr>
          <p:nvPr>
            <p:ph sz="half" idx="1"/>
          </p:nvPr>
        </p:nvSpPr>
        <p:spPr>
          <a:xfrm>
            <a:off x="457200" y="1600201"/>
            <a:ext cx="3900486" cy="900105"/>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uk-UA" sz="1400" dirty="0" smtClean="0">
                <a:latin typeface="Times New Roman" pitchFamily="18" charset="0"/>
                <a:cs typeface="Times New Roman" pitchFamily="18" charset="0"/>
              </a:rPr>
              <a:t>Група  армій </a:t>
            </a:r>
            <a:r>
              <a:rPr lang="uk-UA" sz="1400" b="1" dirty="0" err="1" smtClean="0">
                <a:latin typeface="Times New Roman" pitchFamily="18" charset="0"/>
                <a:cs typeface="Times New Roman" pitchFamily="18" charset="0"/>
              </a:rPr>
              <a:t>“Північ”</a:t>
            </a:r>
            <a:r>
              <a:rPr lang="uk-UA" sz="1400" b="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наступає зі Східної </a:t>
            </a:r>
            <a:r>
              <a:rPr lang="uk-UA" sz="1400" dirty="0" err="1" smtClean="0">
                <a:latin typeface="Times New Roman" pitchFamily="18" charset="0"/>
                <a:cs typeface="Times New Roman" pitchFamily="18" charset="0"/>
              </a:rPr>
              <a:t>Прусії</a:t>
            </a:r>
            <a:r>
              <a:rPr lang="uk-UA" sz="1400" dirty="0" smtClean="0">
                <a:latin typeface="Times New Roman" pitchFamily="18" charset="0"/>
                <a:cs typeface="Times New Roman" pitchFamily="18" charset="0"/>
              </a:rPr>
              <a:t> через Прибалтійські республіки на Псков, Ленінград.</a:t>
            </a:r>
            <a:endParaRPr lang="ru-RU" sz="1400" dirty="0"/>
          </a:p>
        </p:txBody>
      </p:sp>
      <p:sp>
        <p:nvSpPr>
          <p:cNvPr id="23" name="Содержимое 22"/>
          <p:cNvSpPr>
            <a:spLocks noGrp="1"/>
          </p:cNvSpPr>
          <p:nvPr>
            <p:ph sz="half" idx="2"/>
          </p:nvPr>
        </p:nvSpPr>
        <p:spPr>
          <a:xfrm>
            <a:off x="5500694" y="1643050"/>
            <a:ext cx="3143272" cy="571504"/>
          </a:xfrm>
        </p:spPr>
        <p:style>
          <a:lnRef idx="1">
            <a:schemeClr val="accent6"/>
          </a:lnRef>
          <a:fillRef idx="2">
            <a:schemeClr val="accent6"/>
          </a:fillRef>
          <a:effectRef idx="1">
            <a:schemeClr val="accent6"/>
          </a:effectRef>
          <a:fontRef idx="minor">
            <a:schemeClr val="dk1"/>
          </a:fontRef>
        </p:style>
        <p:txBody>
          <a:bodyPr anchor="t">
            <a:noAutofit/>
          </a:bodyPr>
          <a:lstStyle/>
          <a:p>
            <a:pPr>
              <a:buNone/>
            </a:pPr>
            <a:r>
              <a:rPr lang="uk-UA" sz="1400" dirty="0" smtClean="0">
                <a:latin typeface="Times New Roman" pitchFamily="18" charset="0"/>
                <a:cs typeface="Times New Roman" pitchFamily="18" charset="0"/>
              </a:rPr>
              <a:t> Група армій </a:t>
            </a:r>
            <a:r>
              <a:rPr lang="uk-UA" sz="1400" b="1" dirty="0" err="1" smtClean="0">
                <a:latin typeface="Times New Roman" pitchFamily="18" charset="0"/>
                <a:cs typeface="Times New Roman" pitchFamily="18" charset="0"/>
              </a:rPr>
              <a:t>“Південь”</a:t>
            </a:r>
            <a:r>
              <a:rPr lang="uk-UA" sz="1400" b="1" dirty="0" smtClean="0">
                <a:latin typeface="Times New Roman" pitchFamily="18" charset="0"/>
                <a:cs typeface="Times New Roman" pitchFamily="18" charset="0"/>
              </a:rPr>
              <a:t> з </a:t>
            </a:r>
            <a:r>
              <a:rPr lang="uk-UA" sz="1400" dirty="0" smtClean="0">
                <a:latin typeface="Times New Roman" pitchFamily="18" charset="0"/>
                <a:cs typeface="Times New Roman" pitchFamily="18" charset="0"/>
              </a:rPr>
              <a:t>району Любліна на Житомир, Київ.</a:t>
            </a:r>
          </a:p>
          <a:p>
            <a:pPr>
              <a:buNone/>
            </a:pPr>
            <a:endParaRPr lang="uk-UA" sz="1400" dirty="0" smtClean="0">
              <a:latin typeface="Times New Roman" pitchFamily="18" charset="0"/>
              <a:cs typeface="Times New Roman" pitchFamily="18" charset="0"/>
            </a:endParaRPr>
          </a:p>
          <a:p>
            <a:pPr algn="ctr">
              <a:buNone/>
            </a:pPr>
            <a:endParaRPr lang="ru-RU" sz="1400" dirty="0"/>
          </a:p>
        </p:txBody>
      </p:sp>
      <p:cxnSp>
        <p:nvCxnSpPr>
          <p:cNvPr id="25" name="Скругленная соединительная линия 24"/>
          <p:cNvCxnSpPr/>
          <p:nvPr/>
        </p:nvCxnSpPr>
        <p:spPr>
          <a:xfrm rot="10800000" flipV="1">
            <a:off x="3000364" y="1214422"/>
            <a:ext cx="1071570" cy="214314"/>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7" name="Скругленная соединительная линия 26"/>
          <p:cNvCxnSpPr/>
          <p:nvPr/>
        </p:nvCxnSpPr>
        <p:spPr>
          <a:xfrm rot="16200000" flipH="1">
            <a:off x="4071934" y="1928802"/>
            <a:ext cx="1500198" cy="71438"/>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9" name="Скругленная соединительная линия 28"/>
          <p:cNvCxnSpPr/>
          <p:nvPr/>
        </p:nvCxnSpPr>
        <p:spPr>
          <a:xfrm>
            <a:off x="5929322" y="1214422"/>
            <a:ext cx="1143008" cy="285752"/>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8" name="Прямоугольник 7"/>
          <p:cNvSpPr/>
          <p:nvPr/>
        </p:nvSpPr>
        <p:spPr>
          <a:xfrm>
            <a:off x="3071802" y="2714620"/>
            <a:ext cx="3929090"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None/>
            </a:pPr>
            <a:r>
              <a:rPr lang="uk-UA" sz="1400" dirty="0" smtClean="0">
                <a:latin typeface="Times New Roman" pitchFamily="18" charset="0"/>
                <a:cs typeface="Times New Roman" pitchFamily="18" charset="0"/>
              </a:rPr>
              <a:t>Група  армій </a:t>
            </a:r>
            <a:r>
              <a:rPr lang="uk-UA" sz="1400" b="1" dirty="0" err="1" smtClean="0">
                <a:latin typeface="Times New Roman" pitchFamily="18" charset="0"/>
                <a:cs typeface="Times New Roman" pitchFamily="18" charset="0"/>
              </a:rPr>
              <a:t>“Центр”</a:t>
            </a:r>
            <a:r>
              <a:rPr lang="uk-UA" sz="1400" b="1"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 з району Варшави на Мінськ, Смоленськ, Москву. Головний удар спрямований на Москву. </a:t>
            </a:r>
            <a:endParaRPr lang="uk-UA" dirty="0" smtClean="0">
              <a:latin typeface="Times New Roman" pitchFamily="18" charset="0"/>
              <a:cs typeface="Times New Roman" pitchFamily="18" charset="0"/>
            </a:endParaRPr>
          </a:p>
        </p:txBody>
      </p:sp>
      <p:sp>
        <p:nvSpPr>
          <p:cNvPr id="9" name="Прямоугольник 8"/>
          <p:cNvSpPr/>
          <p:nvPr/>
        </p:nvSpPr>
        <p:spPr>
          <a:xfrm>
            <a:off x="500034" y="3857628"/>
            <a:ext cx="814393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None/>
            </a:pPr>
            <a:r>
              <a:rPr lang="uk-UA" sz="1600" dirty="0" smtClean="0">
                <a:latin typeface="Times New Roman" pitchFamily="18" charset="0"/>
                <a:cs typeface="Times New Roman" pitchFamily="18" charset="0"/>
              </a:rPr>
              <a:t>Фашисти вважали, що падіння столиці приголомшить радянських людей, вони втратять волю до боротьби, розгубляться. Тоді німцям залишиться лише знищити окремі вогнища опору. Війна закінчиться захопленням Москви…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357167"/>
            <a:ext cx="7772400" cy="1285883"/>
          </a:xfrm>
        </p:spPr>
        <p:style>
          <a:lnRef idx="1">
            <a:schemeClr val="accent6"/>
          </a:lnRef>
          <a:fillRef idx="2">
            <a:schemeClr val="accent6"/>
          </a:fillRef>
          <a:effectRef idx="1">
            <a:schemeClr val="accent6"/>
          </a:effectRef>
          <a:fontRef idx="minor">
            <a:schemeClr val="dk1"/>
          </a:fontRef>
        </p:style>
        <p:txBody>
          <a:bodyPr>
            <a:normAutofit/>
          </a:bodyPr>
          <a:lstStyle/>
          <a:p>
            <a:pPr algn="r"/>
            <a:r>
              <a:rPr lang="uk-UA" sz="1800" b="1" dirty="0" smtClean="0">
                <a:latin typeface="Times New Roman" pitchFamily="18" charset="0"/>
                <a:cs typeface="Times New Roman" pitchFamily="18" charset="0"/>
              </a:rPr>
              <a:t>“ Мова йде про боротьбу на знищення. Ми ведемо війну не для того, щоб консервувати свого противника… Ця війна буде різко відрізнятися від війни на Заході. На Сході сама жорстокість – благо для майбутнього ”. </a:t>
            </a:r>
            <a:endParaRPr lang="ru-RU" sz="1800" b="1" dirty="0">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1371600" y="1643050"/>
            <a:ext cx="6400800" cy="1214446"/>
          </a:xfrm>
        </p:spPr>
        <p:txBody>
          <a:bodyPr>
            <a:normAutofit/>
          </a:bodyPr>
          <a:lstStyle/>
          <a:p>
            <a:pPr algn="r"/>
            <a:r>
              <a:rPr lang="uk-UA" sz="1600" b="1" dirty="0" smtClean="0">
                <a:solidFill>
                  <a:srgbClr val="002060"/>
                </a:solidFill>
                <a:latin typeface="Times New Roman" pitchFamily="18" charset="0"/>
                <a:cs typeface="Times New Roman" pitchFamily="18" charset="0"/>
              </a:rPr>
              <a:t>Начальник генерального штабу сухопутних військ</a:t>
            </a:r>
          </a:p>
          <a:p>
            <a:pPr algn="r"/>
            <a:r>
              <a:rPr lang="uk-UA" sz="1600" b="1" dirty="0" smtClean="0">
                <a:solidFill>
                  <a:srgbClr val="002060"/>
                </a:solidFill>
                <a:latin typeface="Times New Roman" pitchFamily="18" charset="0"/>
                <a:cs typeface="Times New Roman" pitchFamily="18" charset="0"/>
              </a:rPr>
              <a:t>Генерал-полковник Гальдер.</a:t>
            </a:r>
          </a:p>
          <a:p>
            <a:pPr algn="r"/>
            <a:r>
              <a:rPr lang="uk-UA" sz="1600" b="1" dirty="0" smtClean="0">
                <a:solidFill>
                  <a:srgbClr val="002060"/>
                </a:solidFill>
                <a:latin typeface="Times New Roman" pitchFamily="18" charset="0"/>
                <a:cs typeface="Times New Roman" pitchFamily="18" charset="0"/>
              </a:rPr>
              <a:t>Щоденник. 30 березня 1941 р.</a:t>
            </a:r>
            <a:endParaRPr lang="ru-RU" sz="1600" b="1" dirty="0">
              <a:solidFill>
                <a:srgbClr val="002060"/>
              </a:solidFill>
              <a:latin typeface="Times New Roman" pitchFamily="18" charset="0"/>
              <a:cs typeface="Times New Roman" pitchFamily="18" charset="0"/>
            </a:endParaRPr>
          </a:p>
        </p:txBody>
      </p:sp>
      <p:pic>
        <p:nvPicPr>
          <p:cNvPr id="7" name="Рисунок 6" descr="гальдер.png"/>
          <p:cNvPicPr>
            <a:picLocks noChangeAspect="1"/>
          </p:cNvPicPr>
          <p:nvPr/>
        </p:nvPicPr>
        <p:blipFill>
          <a:blip r:embed="rId2" cstate="print"/>
          <a:stretch>
            <a:fillRect/>
          </a:stretch>
        </p:blipFill>
        <p:spPr>
          <a:xfrm>
            <a:off x="500034" y="2357430"/>
            <a:ext cx="3571900" cy="38576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4638"/>
            <a:ext cx="8229600" cy="1797050"/>
          </a:xfrm>
        </p:spPr>
        <p:txBody>
          <a:bodyPr>
            <a:normAutofit/>
          </a:bodyPr>
          <a:lstStyle/>
          <a:p>
            <a:r>
              <a:rPr lang="uk-UA" sz="1800" b="1" dirty="0" smtClean="0">
                <a:latin typeface="Times New Roman" pitchFamily="18" charset="0"/>
                <a:cs typeface="Times New Roman" pitchFamily="18" charset="0"/>
              </a:rPr>
              <a:t>30 березня 1941 р. на великій нараді Гітлер у двогодинній промові говорив про поділ Радянського Союзу між Німеччиною та її союзниками. Було сказано про те, що необхідно знищити 30 млн. </a:t>
            </a:r>
            <a:r>
              <a:rPr lang="uk-UA" sz="1800" b="1" dirty="0" err="1" smtClean="0">
                <a:latin typeface="Times New Roman" pitchFamily="18" charset="0"/>
                <a:cs typeface="Times New Roman" pitchFamily="18" charset="0"/>
              </a:rPr>
              <a:t>слов</a:t>
            </a:r>
            <a:r>
              <a:rPr lang="en-US" sz="1800" b="1" dirty="0" smtClean="0">
                <a:latin typeface="Times New Roman" pitchFamily="18" charset="0"/>
                <a:cs typeface="Times New Roman" pitchFamily="18" charset="0"/>
              </a:rPr>
              <a:t>’</a:t>
            </a:r>
            <a:r>
              <a:rPr lang="uk-UA" sz="1800" b="1" dirty="0" err="1" smtClean="0">
                <a:latin typeface="Times New Roman" pitchFamily="18" charset="0"/>
                <a:cs typeface="Times New Roman" pitchFamily="18" charset="0"/>
              </a:rPr>
              <a:t>ян</a:t>
            </a:r>
            <a:r>
              <a:rPr lang="uk-UA" sz="1800" b="1" dirty="0" smtClean="0">
                <a:latin typeface="Times New Roman" pitchFamily="18" charset="0"/>
                <a:cs typeface="Times New Roman" pitchFamily="18" charset="0"/>
              </a:rPr>
              <a:t>, потім чисельність населення регулюватиметься в кількості, необхідній для обслуговування арійської раси. </a:t>
            </a:r>
            <a:endParaRPr lang="ru-RU" sz="1800" b="1" dirty="0">
              <a:latin typeface="Times New Roman" pitchFamily="18" charset="0"/>
              <a:cs typeface="Times New Roman" pitchFamily="18" charset="0"/>
            </a:endParaRPr>
          </a:p>
        </p:txBody>
      </p:sp>
      <p:pic>
        <p:nvPicPr>
          <p:cNvPr id="11" name="Рисунок 10" descr="1 геринг.jpg"/>
          <p:cNvPicPr>
            <a:picLocks noChangeAspect="1"/>
          </p:cNvPicPr>
          <p:nvPr/>
        </p:nvPicPr>
        <p:blipFill>
          <a:blip r:embed="rId2" cstate="print"/>
          <a:stretch>
            <a:fillRect/>
          </a:stretch>
        </p:blipFill>
        <p:spPr>
          <a:xfrm>
            <a:off x="5643570" y="1857364"/>
            <a:ext cx="2428892" cy="2857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Рисунок 13" descr="280px-Bundesarchiv_Bild_183-S33882,_Adolf_Hitler_retouched.jpg"/>
          <p:cNvPicPr>
            <a:picLocks noChangeAspect="1"/>
          </p:cNvPicPr>
          <p:nvPr/>
        </p:nvPicPr>
        <p:blipFill>
          <a:blip r:embed="rId3" cstate="print"/>
          <a:stretch>
            <a:fillRect/>
          </a:stretch>
        </p:blipFill>
        <p:spPr>
          <a:xfrm>
            <a:off x="857224" y="1857364"/>
            <a:ext cx="2214578" cy="292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5000636"/>
            <a:ext cx="378621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err="1" smtClean="0">
                <a:latin typeface="Times New Roman" pitchFamily="18" charset="0"/>
                <a:cs typeface="Times New Roman" pitchFamily="18" charset="0"/>
              </a:rPr>
              <a:t>Адо́льф</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Гітлер</a:t>
            </a:r>
            <a:r>
              <a:rPr lang="ru-RU" sz="1200" b="1" dirty="0" smtClean="0">
                <a:latin typeface="Times New Roman" pitchFamily="18" charset="0"/>
                <a:cs typeface="Times New Roman" pitchFamily="18" charset="0"/>
              </a:rPr>
              <a:t> — основоположник </a:t>
            </a:r>
            <a:r>
              <a:rPr lang="ru-RU" sz="1200" b="1" dirty="0" err="1" smtClean="0">
                <a:latin typeface="Times New Roman" pitchFamily="18" charset="0"/>
                <a:cs typeface="Times New Roman" pitchFamily="18" charset="0"/>
              </a:rPr>
              <a:t>націонал-соціалізму</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засновник</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тоталітарної</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диктатури</a:t>
            </a:r>
            <a:r>
              <a:rPr lang="ru-RU" sz="1200" b="1" dirty="0" smtClean="0">
                <a:latin typeface="Times New Roman" pitchFamily="18" charset="0"/>
                <a:cs typeface="Times New Roman" pitchFamily="18" charset="0"/>
              </a:rPr>
              <a:t> Третього рейху, рейхсканцлер Німеччини, фюрер та </a:t>
            </a:r>
            <a:r>
              <a:rPr lang="ru-RU" sz="1200" b="1" dirty="0" err="1" smtClean="0">
                <a:latin typeface="Times New Roman" pitchFamily="18" charset="0"/>
                <a:cs typeface="Times New Roman" pitchFamily="18" charset="0"/>
              </a:rPr>
              <a:t>верховний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головнокомандуючий</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p:txBody>
      </p:sp>
      <p:sp>
        <p:nvSpPr>
          <p:cNvPr id="16" name="Прямоугольник 15"/>
          <p:cNvSpPr/>
          <p:nvPr/>
        </p:nvSpPr>
        <p:spPr>
          <a:xfrm>
            <a:off x="4357686" y="5000636"/>
            <a:ext cx="464347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err="1" smtClean="0">
                <a:latin typeface="Times New Roman" pitchFamily="18" charset="0"/>
                <a:cs typeface="Times New Roman" pitchFamily="18" charset="0"/>
              </a:rPr>
              <a:t>Ге́рман</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Вільге́льм</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Ге́рінг</a:t>
            </a:r>
            <a:r>
              <a:rPr lang="ru-RU" sz="1200" b="1" dirty="0" smtClean="0">
                <a:latin typeface="Times New Roman" pitchFamily="18" charset="0"/>
                <a:cs typeface="Times New Roman" pitchFamily="18" charset="0"/>
              </a:rPr>
              <a:t> — політичний, державний та </a:t>
            </a:r>
            <a:r>
              <a:rPr lang="ru-RU" sz="1200" b="1" dirty="0" err="1" smtClean="0">
                <a:latin typeface="Times New Roman" pitchFamily="18" charset="0"/>
                <a:cs typeface="Times New Roman" pitchFamily="18" charset="0"/>
              </a:rPr>
              <a:t>воєнний</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діяч</a:t>
            </a:r>
            <a:r>
              <a:rPr lang="ru-RU" sz="1200" b="1" dirty="0" smtClean="0">
                <a:latin typeface="Times New Roman" pitchFamily="18" charset="0"/>
                <a:cs typeface="Times New Roman" pitchFamily="18" charset="0"/>
              </a:rPr>
              <a:t> нацистської Німеччини, рейхсміністр </a:t>
            </a:r>
            <a:r>
              <a:rPr lang="ru-RU" sz="1200" b="1" dirty="0" err="1" smtClean="0">
                <a:latin typeface="Times New Roman" pitchFamily="18" charset="0"/>
                <a:cs typeface="Times New Roman" pitchFamily="18" charset="0"/>
              </a:rPr>
              <a:t>Імперського</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міністерства</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авіації</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рейхсмаршал</a:t>
            </a:r>
            <a:r>
              <a:rPr lang="ru-RU" sz="1200" b="1" dirty="0" smtClean="0">
                <a:latin typeface="Times New Roman" pitchFamily="18" charset="0"/>
                <a:cs typeface="Times New Roman" pitchFamily="18" charset="0"/>
              </a:rPr>
              <a:t> рейху.</a:t>
            </a:r>
            <a:endParaRPr lang="ru-RU"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A7FBC9"/>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Рисунок 3" descr="гиммлер.jpeg"/>
          <p:cNvPicPr>
            <a:picLocks noChangeAspect="1"/>
          </p:cNvPicPr>
          <p:nvPr/>
        </p:nvPicPr>
        <p:blipFill>
          <a:blip r:embed="rId2" cstate="print"/>
          <a:stretch>
            <a:fillRect/>
          </a:stretch>
        </p:blipFill>
        <p:spPr>
          <a:xfrm>
            <a:off x="285720" y="285728"/>
            <a:ext cx="2571768" cy="2286000"/>
          </a:xfrm>
          <a:prstGeom prst="ellipse">
            <a:avLst/>
          </a:prstGeom>
          <a:ln w="63500" cap="rnd">
            <a:solidFill>
              <a:schemeClr val="bg1">
                <a:lumMod val="85000"/>
              </a:schemeClr>
            </a:solidFill>
          </a:ln>
          <a:effectLst>
            <a:outerShdw blurRad="381000" dist="292100" dir="5400000" sx="-80000" sy="-18000" rotWithShape="0">
              <a:srgbClr val="000000">
                <a:alpha val="22000"/>
              </a:srgbClr>
            </a:outerShdw>
            <a:softEdge rad="31750"/>
          </a:effectLst>
          <a:scene3d>
            <a:camera prst="orthographicFront"/>
            <a:lightRig rig="contrasting" dir="t">
              <a:rot lat="0" lon="0" rev="3000000"/>
            </a:lightRig>
          </a:scene3d>
          <a:sp3d contourW="7620">
            <a:bevelT w="95250" h="31750"/>
            <a:contourClr>
              <a:srgbClr val="333333"/>
            </a:contourClr>
          </a:sp3d>
        </p:spPr>
      </p:pic>
      <p:sp>
        <p:nvSpPr>
          <p:cNvPr id="5" name="Прямоугольник 4"/>
          <p:cNvSpPr/>
          <p:nvPr/>
        </p:nvSpPr>
        <p:spPr>
          <a:xfrm>
            <a:off x="142844" y="2714620"/>
            <a:ext cx="335758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err="1" smtClean="0">
                <a:latin typeface="Times New Roman" pitchFamily="18" charset="0"/>
                <a:cs typeface="Times New Roman" pitchFamily="18" charset="0"/>
              </a:rPr>
              <a:t>Ге́нріх</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Лу́йтпольд</a:t>
            </a:r>
            <a:r>
              <a:rPr lang="ru-RU" sz="1200" b="1" dirty="0" smtClean="0">
                <a:latin typeface="Times New Roman" pitchFamily="18" charset="0"/>
                <a:cs typeface="Times New Roman" pitchFamily="18" charset="0"/>
              </a:rPr>
              <a:t> </a:t>
            </a:r>
            <a:r>
              <a:rPr lang="ru-RU" sz="1200" b="1" dirty="0" err="1" smtClean="0">
                <a:latin typeface="Times New Roman" pitchFamily="18" charset="0"/>
                <a:cs typeface="Times New Roman" pitchFamily="18" charset="0"/>
              </a:rPr>
              <a:t>Гіммлер</a:t>
            </a:r>
            <a:r>
              <a:rPr lang="ru-RU" sz="1200" b="1" dirty="0" smtClean="0">
                <a:latin typeface="Times New Roman" pitchFamily="18" charset="0"/>
                <a:cs typeface="Times New Roman" pitchFamily="18" charset="0"/>
              </a:rPr>
              <a:t> — один з головних політичних діячів Третього рейху. Рейхсфюрер СС, рейхсміністр внутрішніх справ, рейхсляйтер, керівник РСХА. </a:t>
            </a:r>
            <a:endParaRPr lang="ru-RU" sz="1200" b="1" dirty="0">
              <a:latin typeface="Times New Roman" pitchFamily="18" charset="0"/>
              <a:cs typeface="Times New Roman" pitchFamily="18" charset="0"/>
            </a:endParaRPr>
          </a:p>
        </p:txBody>
      </p:sp>
      <p:pic>
        <p:nvPicPr>
          <p:cNvPr id="6" name="Содержимое 8" descr="гесс.jpg"/>
          <p:cNvPicPr>
            <a:picLocks noChangeAspect="1"/>
          </p:cNvPicPr>
          <p:nvPr/>
        </p:nvPicPr>
        <p:blipFill>
          <a:blip r:embed="rId3" cstate="print"/>
          <a:stretch>
            <a:fillRect/>
          </a:stretch>
        </p:blipFill>
        <p:spPr>
          <a:xfrm>
            <a:off x="3428992" y="285728"/>
            <a:ext cx="2500330" cy="214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6072198" y="642918"/>
            <a:ext cx="264320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200" b="1" dirty="0" err="1" smtClean="0">
                <a:latin typeface="Times New Roman" pitchFamily="18" charset="0"/>
                <a:cs typeface="Times New Roman" pitchFamily="18" charset="0"/>
              </a:rPr>
              <a:t>Рудо́льф</a:t>
            </a:r>
            <a:r>
              <a:rPr lang="ru-RU" sz="1200" b="1" dirty="0" smtClean="0">
                <a:latin typeface="Times New Roman" pitchFamily="18" charset="0"/>
                <a:cs typeface="Times New Roman" pitchFamily="18" charset="0"/>
              </a:rPr>
              <a:t> Гесс — німецький державний і політичний </a:t>
            </a:r>
            <a:r>
              <a:rPr lang="ru-RU" sz="1200" b="1" dirty="0" err="1" smtClean="0">
                <a:latin typeface="Times New Roman" pitchFamily="18" charset="0"/>
                <a:cs typeface="Times New Roman" pitchFamily="18" charset="0"/>
              </a:rPr>
              <a:t>діяч</a:t>
            </a:r>
            <a:r>
              <a:rPr lang="ru-RU" sz="1200" b="1" dirty="0" smtClean="0">
                <a:latin typeface="Times New Roman" pitchFamily="18" charset="0"/>
                <a:cs typeface="Times New Roman" pitchFamily="18" charset="0"/>
              </a:rPr>
              <a:t>, член НСДАП, заступник Гітлера по </a:t>
            </a:r>
            <a:r>
              <a:rPr lang="ru-RU" sz="1200" b="1" dirty="0" err="1" smtClean="0">
                <a:latin typeface="Times New Roman" pitchFamily="18" charset="0"/>
                <a:cs typeface="Times New Roman" pitchFamily="18" charset="0"/>
              </a:rPr>
              <a:t>партії</a:t>
            </a:r>
            <a:r>
              <a:rPr lang="ru-RU" sz="1200" b="1" dirty="0" smtClean="0">
                <a:latin typeface="Times New Roman" pitchFamily="18" charset="0"/>
                <a:cs typeface="Times New Roman" pitchFamily="18" charset="0"/>
              </a:rPr>
              <a:t>, рейхсміністр без портфеля. Рейхсляйтер. Обергруппенфюрер СС и обергруппенфюрер СА.</a:t>
            </a:r>
            <a:endParaRPr lang="ru-RU" sz="1200" b="1" dirty="0">
              <a:latin typeface="Times New Roman" pitchFamily="18" charset="0"/>
              <a:cs typeface="Times New Roman" pitchFamily="18" charset="0"/>
            </a:endParaRPr>
          </a:p>
        </p:txBody>
      </p:sp>
      <p:pic>
        <p:nvPicPr>
          <p:cNvPr id="7" name="Рисунок 6" descr="геббельс.jpg"/>
          <p:cNvPicPr>
            <a:picLocks noChangeAspect="1"/>
          </p:cNvPicPr>
          <p:nvPr/>
        </p:nvPicPr>
        <p:blipFill>
          <a:blip r:embed="rId4" cstate="print"/>
          <a:stretch>
            <a:fillRect/>
          </a:stretch>
        </p:blipFill>
        <p:spPr>
          <a:xfrm>
            <a:off x="6215074" y="2357430"/>
            <a:ext cx="2714644" cy="1960554"/>
          </a:xfrm>
          <a:prstGeom prst="ellipse">
            <a:avLst/>
          </a:prstGeom>
          <a:ln w="63500" cap="rnd">
            <a:solidFill>
              <a:srgbClr val="333333"/>
            </a:solid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sp>
        <p:nvSpPr>
          <p:cNvPr id="9" name="Прямоугольник 8"/>
          <p:cNvSpPr/>
          <p:nvPr/>
        </p:nvSpPr>
        <p:spPr>
          <a:xfrm>
            <a:off x="6215074" y="4572008"/>
            <a:ext cx="2500330"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400" b="1" dirty="0" err="1" smtClean="0">
                <a:latin typeface="Times New Roman" pitchFamily="18" charset="0"/>
                <a:cs typeface="Times New Roman" pitchFamily="18" charset="0"/>
              </a:rPr>
              <a:t>Па́уль</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Йо́зеф</a:t>
            </a:r>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Ге́ббельс</a:t>
            </a:r>
            <a:r>
              <a:rPr lang="ru-RU" sz="1400" b="1" dirty="0" smtClean="0">
                <a:latin typeface="Times New Roman" pitchFamily="18" charset="0"/>
                <a:cs typeface="Times New Roman" pitchFamily="18" charset="0"/>
              </a:rPr>
              <a:t>— державний і політичний </a:t>
            </a:r>
            <a:r>
              <a:rPr lang="ru-RU" sz="1400" b="1" dirty="0" err="1" smtClean="0">
                <a:latin typeface="Times New Roman" pitchFamily="18" charset="0"/>
                <a:cs typeface="Times New Roman" pitchFamily="18" charset="0"/>
              </a:rPr>
              <a:t>діяч</a:t>
            </a:r>
            <a:r>
              <a:rPr lang="ru-RU" sz="1400" b="1" dirty="0" smtClean="0">
                <a:latin typeface="Times New Roman" pitchFamily="18" charset="0"/>
                <a:cs typeface="Times New Roman" pitchFamily="18" charset="0"/>
              </a:rPr>
              <a:t> нацистської  Німеччини, рейхсміністр народної просвіти і пропаганди, гауляйтер Берліну.</a:t>
            </a:r>
            <a:endParaRPr lang="ru-RU" sz="1400" b="1" dirty="0">
              <a:latin typeface="Times New Roman" pitchFamily="18" charset="0"/>
              <a:cs typeface="Times New Roman" pitchFamily="18" charset="0"/>
            </a:endParaRPr>
          </a:p>
        </p:txBody>
      </p:sp>
      <p:pic>
        <p:nvPicPr>
          <p:cNvPr id="10" name="Рисунок 9" descr="розенберг.jpg"/>
          <p:cNvPicPr>
            <a:picLocks noChangeAspect="1"/>
          </p:cNvPicPr>
          <p:nvPr/>
        </p:nvPicPr>
        <p:blipFill>
          <a:blip r:embed="rId5" cstate="print"/>
          <a:stretch>
            <a:fillRect/>
          </a:stretch>
        </p:blipFill>
        <p:spPr>
          <a:xfrm>
            <a:off x="642910" y="3714752"/>
            <a:ext cx="1648968" cy="2340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Прямоугольник 10"/>
          <p:cNvSpPr/>
          <p:nvPr/>
        </p:nvSpPr>
        <p:spPr>
          <a:xfrm>
            <a:off x="2643174" y="4071942"/>
            <a:ext cx="3286148"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1400" b="1" dirty="0" smtClean="0">
                <a:latin typeface="Times New Roman" pitchFamily="18" charset="0"/>
                <a:cs typeface="Times New Roman" pitchFamily="18" charset="0"/>
              </a:rPr>
              <a:t>А́льфред Ро́зенберґ— німецький нацистський лідер. Вважається одним з головних ідеологів німецького нацизму</a:t>
            </a:r>
            <a:r>
              <a:rPr lang="uk-UA"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Рейх Міністр для Окупованих Східних Територій</a:t>
            </a: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579f2cc0a9d2862caa3c71c9a5fcc98b6622f"/>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1327</Words>
  <Application>Microsoft Office PowerPoint</Application>
  <PresentationFormat>Экран (4:3)</PresentationFormat>
  <Paragraphs>77</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Україна в роки Великої Вітчизняної війни</vt:lpstr>
      <vt:lpstr>  </vt:lpstr>
      <vt:lpstr>… Про страшну війну 1941-1945 рр. треба знати і пам’ятати, щоб жахливі події більше не повторилися… </vt:lpstr>
      <vt:lpstr>Слайд 4</vt:lpstr>
      <vt:lpstr>Слайд 5</vt:lpstr>
      <vt:lpstr>     Німецький наступ на Радянський Союз повинен був розвиватися на трьох основних стратегічних напрямках.     </vt:lpstr>
      <vt:lpstr>“ Мова йде про боротьбу на знищення. Ми ведемо війну не для того, щоб консервувати свого противника… Ця війна буде різко відрізнятися від війни на Заході. На Сході сама жорстокість – благо для майбутнього ”. </vt:lpstr>
      <vt:lpstr>30 березня 1941 р. на великій нараді Гітлер у двогодинній промові говорив про поділ Радянського Союзу між Німеччиною та її союзниками. Було сказано про те, що необхідно знищити 30 млн. слов’ян, потім чисельність населення регулюватиметься в кількості, необхідній для обслуговування арійської раси. </vt:lpstr>
      <vt:lpstr>Слайд 9</vt:lpstr>
      <vt:lpstr>22 червня 1941 р. на світанку німецькі війська віроломно, без попередження, напали на Радянський Союз. … Почалася Велика Вітчизняна війна…</vt:lpstr>
      <vt:lpstr> Все починалося з грому небесного, Такого жорсткого, такого нечесного. Із ненависного, злісного грому,  Який на світанку вигнав із дому…  А небо світле закрили чорні хрести! Господи! Боже! Якщо ти є, захисти!..  Крізь руки у двір гусенята малі… І кров на травиці… І кров на землі…  І шипить у ставку гаряче залізо,  І полум’я дике шугає над лісом…  І мама мовчазно-бліді, мов стіна… І тато поволеньки кажуть: “Війна…” </vt:lpstr>
      <vt:lpstr>Вже 22 червня, в перший день війни, фашистська авіація бомбардувала Київ. Тисячі киян пішли до лав Червоної Армії. На початку липня в місті було створено 13 винищувальних батальйонів та 19 загонів народного ополчення загальною кількістю 33 тисячі чоловік. У будівництві оборонних рубежів навколо Києва брало участь близько 160 тисяч жителів міста. З 7 липня почалася його оборона. Спроба фашистів раптовим ударом захопити столицю України не вдалася. 11 липня ворога було зупинено.</vt:lpstr>
      <vt:lpstr> Кирпонос Михайло Петрович Народився 30 грудня 1891   c. Вертіївка  Ніжинського району Чернігівської області Помер 20 вересня 1941 (49 років)  Шумейкове урочище, поблизу Лохвиці, Полтавська область Роки служби:  1915–1941 Звання: Генерал-полковник Командування: Південно-Західний фронт Війни/битви: Німецько-радянська війна, штурм Виборга, битва за Дубно-Луцьк-Броди, оборона Києва.</vt:lpstr>
      <vt:lpstr>Йшли жорстокі бої, радянські війська скували на підступах до міста 17 німецьких дивізій. Впертий супротив Радянської Армії зірвав плани фашистів, надовго затримавши наступ на київському напрямку. Під Києвом ворог втратив близько 100 тисяч чоловік. Оборона столиці України тривала понад 70 днів. Для порівняння: Данія захищалася від фашистського нашестя лише один день, Бельгія – 19, Франція – 44 дні, Норвегія – 2 місяці.</vt:lpstr>
      <vt:lpstr>Слайд 15</vt:lpstr>
      <vt:lpstr>Оборона Севастополя  (30 жовтня 1941 — 4 липня 1942)</vt:lpstr>
      <vt:lpstr>Слайд 17</vt:lpstr>
      <vt:lpstr>Слайд 18</vt:lpstr>
      <vt:lpstr>“… Батьківщино моя. Я … бився так, як підказувало мені серце, знищував гадів, доки в грудях моїх билося серце! Я помираю, але знаю, що ми переможемо. Моряки-чорноморці! Знищуйте фашистських біснуватих собак. Клятву воїна я не зрадив."  20 грудня 1941 р. , моряк-кулеметник О.Калюжний.</vt:lpstr>
      <vt:lpstr>Оборона Одеси (5 серпня — 16 жовтня 1941)</vt:lpstr>
      <vt:lpstr>Слайд 21</vt:lpstr>
      <vt:lpstr>8 травня 1965 року Одесі присвоєне звання “Місто-герой”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Україна в роки Великої Вітчизняної війни</dc:title>
  <dc:creator>Администратор</dc:creator>
  <cp:lastModifiedBy>111</cp:lastModifiedBy>
  <cp:revision>449</cp:revision>
  <dcterms:created xsi:type="dcterms:W3CDTF">2014-01-02T06:55:41Z</dcterms:created>
  <dcterms:modified xsi:type="dcterms:W3CDTF">2014-06-13T03:00:10Z</dcterms:modified>
</cp:coreProperties>
</file>