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9" r:id="rId13"/>
    <p:sldId id="292" r:id="rId14"/>
    <p:sldId id="293" r:id="rId15"/>
    <p:sldId id="294" r:id="rId16"/>
    <p:sldId id="295" r:id="rId17"/>
    <p:sldId id="297" r:id="rId18"/>
    <p:sldId id="288" r:id="rId19"/>
    <p:sldId id="298" r:id="rId20"/>
    <p:sldId id="301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FC"/>
    <a:srgbClr val="A7FBC9"/>
    <a:srgbClr val="84F4EF"/>
    <a:srgbClr val="BBBEDF"/>
    <a:srgbClr val="BEF587"/>
    <a:srgbClr val="91A325"/>
    <a:srgbClr val="FEBADE"/>
    <a:srgbClr val="EAFDA3"/>
    <a:srgbClr val="D3FDD8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05" autoAdjust="0"/>
    <p:restoredTop sz="94682" autoAdjust="0"/>
  </p:normalViewPr>
  <p:slideViewPr>
    <p:cSldViewPr>
      <p:cViewPr varScale="1">
        <p:scale>
          <a:sx n="84" d="100"/>
          <a:sy n="84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428737"/>
            <a:ext cx="7358114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 Нацистський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“новий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порядок”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Колабораціонізм. Голокост.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214554"/>
            <a:ext cx="328614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1377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жителями спалили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гітлерівці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Україні.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Корюківці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Чернігівщині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наймасштабніша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найкривавіша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Закатовано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спалено,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розстріляно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7000 людей.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селищі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Орадур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1944 р.)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замордували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Лідіце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1943 р.) - 320,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Хатині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р.) - 149 (за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- 152).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082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«...Німецький народ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завоювати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германську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імперію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німецького народу. Я маю право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раси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хробаки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a5ad96-k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571744"/>
            <a:ext cx="5143500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143372" y="1571612"/>
            <a:ext cx="2143140" cy="714380"/>
          </a:xfrm>
          <a:prstGeom prst="wedgeRoundRectCallout">
            <a:avLst>
              <a:gd name="adj1" fmla="val -76909"/>
              <a:gd name="adj2" fmla="val 1161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Загиблі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Корюківка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721523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Фашисти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нищать наших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Нищать голодом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розстрілами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Нищать методично. Тут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ненависть до народу,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нелюдська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злоба у неясному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баченні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Народу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одпущено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страждань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новою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небаченою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про яку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підозрювало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Довженко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4159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714776" cy="2724148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714488"/>
            <a:ext cx="3429024" cy="1928826"/>
          </a:xfrm>
          <a:prstGeom prst="rect">
            <a:avLst/>
          </a:prstGeom>
        </p:spPr>
      </p:pic>
      <p:pic>
        <p:nvPicPr>
          <p:cNvPr id="8" name="Рисунок 7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50046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572560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світові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як символ 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фашизму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відоме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село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Лідице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), яке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спалене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172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мешканця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розстріляно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Черкащині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десяти.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18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спалено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хутір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Буда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Чигиринського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82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жителя,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жовтні-листопаді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тому ж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спалено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Мельники 352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двори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Вдовин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Хутір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140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дворів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409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1944 року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Острівець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Уманського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спалено 200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дворів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розстріляно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156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ж доля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спіткала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Будище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Черкаського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Шестеринці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Лисянського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хутір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Павлопіль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Маньківського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Ленінське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Чигиринського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ряд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2928958" cy="4286280"/>
          </a:xfrm>
          <a:prstGeom prst="rect">
            <a:avLst/>
          </a:prstGeom>
        </p:spPr>
      </p:pic>
      <p:pic>
        <p:nvPicPr>
          <p:cNvPr id="6" name="Рисунок 5" descr="31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500306"/>
            <a:ext cx="4429156" cy="32861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715272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Знищи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жалість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вбивай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усякого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зупиняйся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перед тобою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хлопчик — вбивай,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врятуєш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забезпечиш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прославишся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Офіційне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гітлерівського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солдатів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ar_an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857652" cy="5072098"/>
          </a:xfrm>
          <a:prstGeom prst="rect">
            <a:avLst/>
          </a:prstGeom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71942"/>
            <a:ext cx="3857652" cy="2500330"/>
          </a:xfrm>
          <a:prstGeom prst="rect">
            <a:avLst/>
          </a:prstGeom>
        </p:spPr>
      </p:pic>
      <p:pic>
        <p:nvPicPr>
          <p:cNvPr id="6" name="Рисунок 5" descr="10013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71612"/>
            <a:ext cx="400052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514353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Голокост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винищення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1941–1944 роках.</a:t>
            </a:r>
          </a:p>
        </p:txBody>
      </p:sp>
      <p:pic>
        <p:nvPicPr>
          <p:cNvPr id="4" name="Рисунок 3" descr="xY8hPrl1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7000924" cy="53578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7358082" y="1714488"/>
            <a:ext cx="1700218" cy="1612780"/>
          </a:xfrm>
          <a:prstGeom prst="cloudCallout">
            <a:avLst>
              <a:gd name="adj1" fmla="val -51807"/>
              <a:gd name="adj2" fmla="val 73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…Так почалася трагедія Бабиного Яру…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214290"/>
            <a:ext cx="421481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до 1945 року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землях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850 000 - 900 000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євреї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проживали в Україні.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m_shot0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929090" cy="2714644"/>
          </a:xfrm>
          <a:prstGeom prst="rect">
            <a:avLst/>
          </a:prstGeom>
        </p:spPr>
      </p:pic>
      <p:pic>
        <p:nvPicPr>
          <p:cNvPr id="4" name="Рисунок 3" descr="10013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3929090" cy="3071834"/>
          </a:xfrm>
          <a:prstGeom prst="rect">
            <a:avLst/>
          </a:prstGeom>
        </p:spPr>
      </p:pic>
      <p:pic>
        <p:nvPicPr>
          <p:cNvPr id="5" name="Рисунок 4" descr="86928233_babiyy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85860"/>
            <a:ext cx="3971921" cy="2214578"/>
          </a:xfrm>
          <a:prstGeom prst="rect">
            <a:avLst/>
          </a:prstGeom>
        </p:spPr>
      </p:pic>
      <p:pic>
        <p:nvPicPr>
          <p:cNvPr id="6" name="Рисунок 5" descr="Kiev_BabiYar_Children_070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714752"/>
            <a:ext cx="235743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846-0-12588200-135351900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66"/>
            <a:ext cx="3810000" cy="5734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500570"/>
            <a:ext cx="357190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Єврейське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Мізоч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Рівненщині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очікує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страту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яруги. 14 жовтня 1942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6f1d5-5-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4000528" cy="2290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400052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«Относительно еврейского вопроса фюрер решил «очистить стол». Он пророчил евреям полное уничтожение. Это не было фразой. Уничтожение еврейства должно быть необходимым результатом».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Геббельс, 30.01.1939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р.,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“Щоденник”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643578"/>
            <a:ext cx="421484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єврейського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УРСР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вивезена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знищена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у «таборах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Освенцім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Майданек,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Треблінка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1214422"/>
            <a:ext cx="4143372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штучно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створювався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голод.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землях фашистами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закатовано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5 млн.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мирного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1400" b="1" dirty="0"/>
          </a:p>
        </p:txBody>
      </p:sp>
      <p:pic>
        <p:nvPicPr>
          <p:cNvPr id="4" name="Рисунок 3" descr="гол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286280" cy="2786082"/>
          </a:xfrm>
          <a:prstGeom prst="rect">
            <a:avLst/>
          </a:prstGeom>
        </p:spPr>
      </p:pic>
      <p:pic>
        <p:nvPicPr>
          <p:cNvPr id="5" name="Рисунок 4" descr="0_91054_f71a67c0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4214842" cy="3143248"/>
          </a:xfrm>
          <a:prstGeom prst="rect">
            <a:avLst/>
          </a:prstGeom>
        </p:spPr>
      </p:pic>
      <p:pic>
        <p:nvPicPr>
          <p:cNvPr id="6" name="Рисунок 5" descr="Zlocini_nimci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333872" cy="310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714380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Остарбайтери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німецький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вивезені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гітлерівцями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Рейхскомісаріату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Україна,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примусові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Німеччини.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3857652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1941-44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остарбайтерів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становила 2,8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у тому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2,2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3857652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вивезено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неволю 7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Іркліївського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району – 4482,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Черкас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 тис.,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Городища – 1869,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Вільшани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649,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Христинівського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району – 4 тис.,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Моринців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529, Тального – 436, Чигирина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Чорнобая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1527,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Цибульова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496,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Ротмистрівки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370,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Ладиженки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319,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360,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Макіївки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297,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Жаботина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405,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Кам’янки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Золотоноші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433,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Гельмязева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270,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Бузівки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350,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Маньківки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350, Канева – 242,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Лисянки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385,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Старосілля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884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0px-Ostarbeiter-Abzeich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2031746" cy="219682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000892" y="1285860"/>
            <a:ext cx="1928826" cy="1643074"/>
          </a:xfrm>
          <a:prstGeom prst="wedgeRoundRectCallout">
            <a:avLst>
              <a:gd name="adj1" fmla="val -56050"/>
              <a:gd name="adj2" fmla="val 869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72330" y="1285860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язкова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нашивка, яка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повідомляла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німцям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люди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робітники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Сходу,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понижувала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правах.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1944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замінено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відзнаки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-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тризуб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rubase_4_897449419_1019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714752"/>
            <a:ext cx="2060043" cy="2906345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071670" y="5286388"/>
            <a:ext cx="3571900" cy="1071570"/>
          </a:xfrm>
          <a:prstGeom prst="wedgeRoundRectCallout">
            <a:avLst>
              <a:gd name="adj1" fmla="val 70302"/>
              <a:gd name="adj2" fmla="val -1339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книжка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іноземців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документ,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регулював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остарбайтера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рейху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1942-1945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52"/>
            <a:ext cx="8286808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УКРАЇНСЬКІ ЧОЛОВІКИ І ЖІНКИ!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Більшовицькі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комісари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зруйнували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фабрики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позбавили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оплачуваної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транспортний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відправляється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переїзду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хороше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того,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Здолбунові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Перемишлі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будете добре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забезпечені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знайдете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житлові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Плата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 гарною: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тарифом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 ваших родинах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 час,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Робітники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робітниці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металісти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17 до 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бажаючі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поїхати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з'явитися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біржі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КИЄВІ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 до 15 годин.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чекаємо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появляться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Генерал-комісар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І. КВІТЦРАУ, С. А.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Брігадефюрер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слово", 11.1.1942 р.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3524250" cy="2352675"/>
          </a:xfrm>
          <a:prstGeom prst="rect">
            <a:avLst/>
          </a:prstGeom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352425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Генеральний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план «Ост»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секретний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план уряду Третього Рейху з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колонізації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перемоги над СРСР.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План «Ост» був розроблений і представлений 28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1942 року співробітником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штабу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імперського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комісара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консолідації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німецького народу,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оберфюрером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Меєром-Гетлінґом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гітлерівської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простору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Lebensraum)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пункту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НСДАП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земель для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 приходу Гітлера до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радикальних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шовіністичних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поширювалась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колонізації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земель,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заселених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слов'янами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Drang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Osten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план Ост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20-30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передбачав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istory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00306"/>
            <a:ext cx="778674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14290"/>
            <a:ext cx="457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кличе тебе!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Їдь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прекрасну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100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вільній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тебе?»</a:t>
            </a:r>
          </a:p>
          <a:p>
            <a:pPr algn="r"/>
            <a:r>
              <a:rPr lang="uk-UA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Київська, 3 березня 1942 р.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ubase_4_897644047_31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540000" cy="3695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7554" y="1643050"/>
            <a:ext cx="457200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Адольф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наказ привезти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500 000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15 000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взяті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Німеччини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ubase_4_897735251_13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928934"/>
            <a:ext cx="3457564" cy="2238558"/>
          </a:xfrm>
          <a:prstGeom prst="rect">
            <a:avLst/>
          </a:prstGeom>
        </p:spPr>
      </p:pic>
      <p:pic>
        <p:nvPicPr>
          <p:cNvPr id="8" name="Рисунок 7" descr="rubase_4_897758631_1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2214578" cy="23877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628" y="5286388"/>
            <a:ext cx="39290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Працівниця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токарному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концерні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Фарбен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1941, район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Аушвітце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214818"/>
            <a:ext cx="22860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14-річний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українець-остарбайтер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Ostarbeitermerkbl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8001056" cy="5783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29588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Пам'ятка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остарбайтера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3702" y="3071810"/>
            <a:ext cx="200026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остарбайтера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Кам'янець-Подільський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1943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P_gastarbaiter_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6167454" cy="49292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3372" y="285728"/>
            <a:ext cx="45720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1941-44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 Рейху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вивезено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 млн. 300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357430"/>
            <a:ext cx="4572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р.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вивезено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млн. тонн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1,4 млн. тонн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тонн масла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цукру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продовольчих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вивозились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фабрик,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рухомий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сировина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чорнозем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фруктові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50112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лютому 1941 р. створено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штаб особливого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“Ольденбург”.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Воєнно-економічний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комплектувався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досвідчених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чиновників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інтендантської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служби. Головною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фігурою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ландвіртшафтсфюрер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сільськогосподарський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керівник),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скорочено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ла-фюрер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ла-фюрерів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досягала 14 тис.,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необмежену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майном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Виконавцем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розвинутий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поліцейський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гестапо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таємна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шутцполіцай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охоронна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орднунгсполіцай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порядку).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служб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контролювалася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спрямовувалася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монополій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Німеччини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Круппом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Стіннесом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Тіссеном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Фліком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Суть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полягала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деіндустріалізапії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повинна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перетворитися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аграрний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придаток Німеччини.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ndesarchiv_Bild_121-0284_Warschau_polizeiliche_Durchsuchung-595x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378621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2153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поділено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Чернівецька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Ізмаїльська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області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 складу союзника Німеччини - Румунії. Одеська область,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південні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Миколаївської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області,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лівобережні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Молдавії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нацисти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об'єднали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губернаторство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Трансністрія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включили до складу Румунії.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Дрогобицька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Львівська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Тернопільська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Станіславська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області - на правах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дистрикту (округу) за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губернаторства,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включало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центром у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Кракові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Чернігівська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Сумська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Харківська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області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прифронтові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підкорялися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військовому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командуванню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входили до складу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рейхскомісаріату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«Україна»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центром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поділявся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округів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Рейхскомісаром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 Кох.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Закарпатська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Україна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1939 р.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окупована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Угорщиною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ndesarchiv_Bild_183-H13717,_Erich_K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714620"/>
            <a:ext cx="2000264" cy="2571768"/>
          </a:xfrm>
          <a:prstGeom prst="rect">
            <a:avLst/>
          </a:prstGeom>
        </p:spPr>
      </p:pic>
      <p:pic>
        <p:nvPicPr>
          <p:cNvPr id="5" name="Рисунок 4" descr="Reichskommissariatukraine-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5857917" cy="3500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3702" y="5357826"/>
            <a:ext cx="221454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Еріх Кох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Райхскомісар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сумісництвом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Гауляйтер НСДАП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Пруссії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Опорою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каральні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таємна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(гестапо), загони СС, служба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формувалась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допоміжна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(250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найнижча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ланка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йшла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службу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колабораціоністи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62150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Колабораціонізм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ворогом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ворога-загарбника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шкоду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litsa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4762500" cy="3314700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5643570" y="3214686"/>
            <a:ext cx="2928958" cy="1500198"/>
          </a:xfrm>
          <a:prstGeom prst="wedgeRectCallout">
            <a:avLst>
              <a:gd name="adj1" fmla="val -68607"/>
              <a:gd name="adj2" fmla="val 976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Українські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жандарми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116-го жандармського батальйону нагороджені «за відмінну роботу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поїздкою на відпочинок до Німеччини (1943)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-Доброволец!_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8604"/>
            <a:ext cx="3214710" cy="2000264"/>
          </a:xfrm>
          <a:prstGeom prst="rect">
            <a:avLst/>
          </a:prstGeom>
        </p:spPr>
      </p:pic>
      <p:pic>
        <p:nvPicPr>
          <p:cNvPr id="5" name="Рисунок 4" descr="Галицкие_идут_в_б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14752"/>
            <a:ext cx="3352802" cy="2300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2786058"/>
            <a:ext cx="3637471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Агітаційні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плакати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СС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857892"/>
            <a:ext cx="4572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Парад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рекрутів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18 липня 1943 року.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alychyna_plakat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52"/>
            <a:ext cx="2357454" cy="3286148"/>
          </a:xfrm>
          <a:prstGeom prst="rect">
            <a:avLst/>
          </a:prstGeom>
        </p:spPr>
      </p:pic>
      <p:pic>
        <p:nvPicPr>
          <p:cNvPr id="9" name="Рисунок 8" descr="Galychyna_plakat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857388" cy="3143272"/>
          </a:xfrm>
          <a:prstGeom prst="rect">
            <a:avLst/>
          </a:prstGeom>
        </p:spPr>
      </p:pic>
      <p:pic>
        <p:nvPicPr>
          <p:cNvPr id="10" name="Рисунок 9" descr="Parade_galizia_recruits_lviv_18.07.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429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57167"/>
            <a:ext cx="271464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“Новий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порядок”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k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096075" cy="5429288"/>
          </a:xfrm>
          <a:prstGeom prst="rect">
            <a:avLst/>
          </a:prstGeom>
        </p:spPr>
      </p:pic>
      <p:pic>
        <p:nvPicPr>
          <p:cNvPr id="5" name="Рисунок 4" descr="320px-Нем_воен_объявление_Донбасс_с.Марин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3643338" cy="2643206"/>
          </a:xfrm>
          <a:prstGeom prst="rect">
            <a:avLst/>
          </a:prstGeom>
        </p:spPr>
      </p:pic>
      <p:pic>
        <p:nvPicPr>
          <p:cNvPr id="6" name="Рисунок 5" descr="ra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14422"/>
            <a:ext cx="381388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Спеціальні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геноциду. Проводились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розстріли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військовополонених та мирного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Бабин Яр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Дробицький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Яр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Доманівка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Богданівка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Одещині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191372" cy="5143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285728"/>
            <a:ext cx="4357718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Нацистські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землях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концтабори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концентраційних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концтабір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Янівський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Сирецький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Вони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концентраційних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Федерального закону Німеччини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компенсаційних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виплат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виправно-трудових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суворістю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наближалися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знаходилася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ґетто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виправно-трудових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ґетто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пересильні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гестапівських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тюрем.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таких тюрем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військовополонених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Довідника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тюрми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ґетто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(1941–1944)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00438"/>
            <a:ext cx="3857652" cy="314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5140" y="3786190"/>
            <a:ext cx="210745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Львівский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концтабір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«Шталаг-328»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ank_4823_52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9"/>
            <a:ext cx="2286016" cy="1571635"/>
          </a:xfrm>
          <a:prstGeom prst="rect">
            <a:avLst/>
          </a:prstGeom>
        </p:spPr>
      </p:pic>
      <p:pic>
        <p:nvPicPr>
          <p:cNvPr id="8" name="Рисунок 7" descr="bank_4822_10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000636"/>
            <a:ext cx="2071702" cy="150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7969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“Метою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походу на Росію є винищення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янського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населення”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Генріх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Гіммлер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00px-Жертви_Сирецького_концтабо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4214842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262424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Сирецького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концтабору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143374" cy="2857496"/>
          </a:xfrm>
          <a:prstGeom prst="rect">
            <a:avLst/>
          </a:prstGeom>
        </p:spPr>
      </p:pic>
      <p:pic>
        <p:nvPicPr>
          <p:cNvPr id="7" name="Рисунок 6" descr="350px-IstUkr5-povni-31-DS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214422"/>
            <a:ext cx="2619370" cy="2000264"/>
          </a:xfrm>
          <a:prstGeom prst="rect">
            <a:avLst/>
          </a:prstGeom>
        </p:spPr>
      </p:pic>
      <p:pic>
        <p:nvPicPr>
          <p:cNvPr id="8" name="Рисунок 7" descr="big-a6c88255e7265746188df2c70deac0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929066"/>
            <a:ext cx="32861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1855</Words>
  <Application>Microsoft Office PowerPoint</Application>
  <PresentationFormat>Экран (4:3)</PresentationFormat>
  <Paragraphs>85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“Метою походу на Росію є винищення слов’янського населення” Генріх Гіммлер</vt:lpstr>
      <vt:lpstr>«...Німецький народ має право завоювати Європу і перетворити її в германську імперію німецького народу. Я маю право знищити мільйони людей нижчої раси, які розмножуються, як хробаки» Адольф Гітлер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роки Великої Вітчизняної війни</dc:title>
  <dc:creator>Администратор</dc:creator>
  <cp:lastModifiedBy>Буцька</cp:lastModifiedBy>
  <cp:revision>448</cp:revision>
  <dcterms:created xsi:type="dcterms:W3CDTF">2014-01-02T06:55:41Z</dcterms:created>
  <dcterms:modified xsi:type="dcterms:W3CDTF">2014-02-18T11:51:14Z</dcterms:modified>
</cp:coreProperties>
</file>