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58" r:id="rId7"/>
    <p:sldId id="257" r:id="rId8"/>
    <p:sldId id="259" r:id="rId9"/>
    <p:sldId id="260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B78A6F2-D956-4B18-9215-A29DDD97939D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81604F0-4B29-4B7C-A2CA-A0B0308F2E6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3000"/>
            <a:ext cx="8115328" cy="271462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>
                <a:solidFill>
                  <a:srgbClr val="00B050"/>
                </a:solidFill>
              </a:rPr>
              <a:t>Активізація національного руху у другій половині 80-х років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4143380"/>
            <a:ext cx="4400552" cy="243115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Мультимедійна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презентація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вчителя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Подібнянської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загальноосвітньої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школи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І-ІІІ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ступенів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Мандюк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Н.І</a:t>
            </a:r>
            <a:r>
              <a:rPr lang="ru-RU" sz="4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2526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ndexч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99" y="668576"/>
            <a:ext cx="8784857" cy="54750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3000"/>
            <a:ext cx="8258204" cy="492920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Підсумки:</a:t>
            </a:r>
            <a:br>
              <a:rPr lang="uk-UA" sz="27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7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Політика гласності й політичні реформи, започатковані партійним  керівництвом на ХІХ партійній конференції, дали могутній поштовх до зростання громадської й політичної активності українського суспільства. Новим явищем радянської дійсності став могутній робітничий і страйковий рух на який не можна було не зважати. Лібералізація радянського режиму  і святкування тисячоліття  хрещення Русі сприяли релігійному відродженню. Марксистсько-ленінська ідеологія втратила свою монополію.</a:t>
            </a:r>
            <a:r>
              <a:rPr lang="uk-UA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358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400" dirty="0" smtClean="0"/>
              <a:t>Живий ланцюг “ українська хвиля ”</a:t>
            </a:r>
            <a:br>
              <a:rPr lang="uk-UA" sz="2400" dirty="0" smtClean="0"/>
            </a:br>
            <a:r>
              <a:rPr lang="uk-UA" sz="2400" dirty="0" smtClean="0"/>
              <a:t>який протягся від Львова до Києва</a:t>
            </a:r>
            <a:br>
              <a:rPr lang="uk-UA" sz="2400" dirty="0" smtClean="0"/>
            </a:br>
            <a:r>
              <a:rPr lang="uk-UA" sz="2400" dirty="0" smtClean="0"/>
              <a:t>21 січня 1990 року.</a:t>
            </a:r>
            <a:endParaRPr lang="uk-UA" sz="2400" dirty="0"/>
          </a:p>
        </p:txBody>
      </p:sp>
      <p:pic>
        <p:nvPicPr>
          <p:cNvPr id="4" name="Содержимое 3" descr="imagesпррр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158" y="2643182"/>
            <a:ext cx="4941039" cy="3285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ndexпр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94" y="1214422"/>
            <a:ext cx="3500462" cy="52793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custDataLst>
      <p:tags r:id="rId1"/>
    </p:custDataLst>
  </p:cSld>
  <p:clrMapOvr>
    <a:masterClrMapping/>
  </p:clrMapOvr>
  <p:transition advTm="7456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401080" cy="592935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Виникнення громадських організацій та   </a:t>
            </a:r>
            <a:br>
              <a:rPr lang="uk-UA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об</a:t>
            </a:r>
            <a:r>
              <a:rPr lang="en-US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єднань: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-  1987 р. у Києві був створений Український культурологічний клуб (УКК);</a:t>
            </a:r>
            <a:br>
              <a:rPr lang="uk-UA" sz="2800" dirty="0" smtClean="0"/>
            </a:br>
            <a:r>
              <a:rPr lang="uk-UA" sz="2800" dirty="0" smtClean="0"/>
              <a:t>- 1987 р. У Львові засновано Українську асоціацію незалежної творчої інтелігенції (УАНТІ)</a:t>
            </a:r>
            <a:br>
              <a:rPr lang="uk-UA" sz="2800" dirty="0" smtClean="0"/>
            </a:br>
            <a:r>
              <a:rPr lang="uk-UA" sz="2800" dirty="0" smtClean="0"/>
              <a:t>-1989-1991 рр. створення “ Просвіти ” ім. Т. Г.Шевченка;</a:t>
            </a:r>
            <a:br>
              <a:rPr lang="uk-UA" sz="2800" dirty="0" smtClean="0"/>
            </a:br>
            <a:r>
              <a:rPr lang="uk-UA" sz="2800" dirty="0" smtClean="0"/>
              <a:t>- 1989 р. утворено Українське </a:t>
            </a:r>
            <a:r>
              <a:rPr lang="uk-UA" sz="2800" dirty="0" err="1" smtClean="0"/>
              <a:t>історико</a:t>
            </a:r>
            <a:r>
              <a:rPr lang="uk-UA" sz="2800" dirty="0" smtClean="0"/>
              <a:t> - просвітницьке товариство “ Меморіал ”;</a:t>
            </a:r>
            <a:br>
              <a:rPr lang="uk-UA" sz="2800" dirty="0" smtClean="0"/>
            </a:br>
            <a:r>
              <a:rPr lang="uk-UA" sz="2800" dirty="0" smtClean="0"/>
              <a:t>- 1989 р. заснування Всеукраїнського товариства репресованих;</a:t>
            </a:r>
            <a:br>
              <a:rPr lang="uk-UA" sz="2800" dirty="0" smtClean="0"/>
            </a:br>
            <a:r>
              <a:rPr lang="uk-UA" sz="2800" dirty="0" smtClean="0"/>
              <a:t> </a:t>
            </a:r>
            <a:endParaRPr lang="uk-UA" sz="2800" dirty="0"/>
          </a:p>
        </p:txBody>
      </p:sp>
    </p:spTree>
    <p:custDataLst>
      <p:tags r:id="rId1"/>
    </p:custDataLst>
  </p:cSld>
  <p:clrMapOvr>
    <a:masterClrMapping/>
  </p:clrMapOvr>
  <p:transition advTm="14445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3429024" cy="564360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- 1988 р. виникла Українська гельсінкська спілка (УГС)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         Лідер УГС </a:t>
            </a:r>
            <a:br>
              <a:rPr lang="uk-UA" sz="2400" dirty="0" smtClean="0"/>
            </a:br>
            <a:r>
              <a:rPr lang="uk-UA" sz="2400" dirty="0" smtClean="0"/>
              <a:t>    Левко  Лук'яненко 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  <p:pic>
        <p:nvPicPr>
          <p:cNvPr id="9" name="Содержимое 8" descr="imagesн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85786" y="2070578"/>
            <a:ext cx="2643206" cy="3510719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500562" y="928670"/>
            <a:ext cx="4186238" cy="5846717"/>
          </a:xfrm>
        </p:spPr>
        <p:txBody>
          <a:bodyPr/>
          <a:lstStyle/>
          <a:p>
            <a:pPr>
              <a:buFontTx/>
              <a:buChar char="-"/>
            </a:pPr>
            <a:r>
              <a:rPr lang="uk-UA" dirty="0" smtClean="0"/>
              <a:t>1989 р. створення Народного руху України (НРУ)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   Лідер НРУ</a:t>
            </a:r>
          </a:p>
          <a:p>
            <a:pPr algn="ctr">
              <a:buNone/>
            </a:pPr>
            <a:r>
              <a:rPr lang="uk-UA" dirty="0" smtClean="0"/>
              <a:t>В'ячеслав Чорновіл</a:t>
            </a:r>
            <a:endParaRPr lang="uk-UA" dirty="0"/>
          </a:p>
        </p:txBody>
      </p:sp>
      <p:pic>
        <p:nvPicPr>
          <p:cNvPr id="10" name="Рисунок 9" descr="indexпап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1831990"/>
            <a:ext cx="2917586" cy="390605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2107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1143000"/>
            <a:ext cx="8258204" cy="4929206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3500430" y="3000372"/>
            <a:ext cx="207170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Офіційна церква</a:t>
            </a:r>
            <a:endParaRPr lang="uk-UA" dirty="0"/>
          </a:p>
        </p:txBody>
      </p:sp>
      <p:sp>
        <p:nvSpPr>
          <p:cNvPr id="9" name="Стрелка влево 8"/>
          <p:cNvSpPr/>
          <p:nvPr/>
        </p:nvSpPr>
        <p:spPr>
          <a:xfrm>
            <a:off x="2857488" y="3357562"/>
            <a:ext cx="642942" cy="142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4348" y="2928934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Українська греко-католицька церква (1990 р.)</a:t>
            </a:r>
            <a:endParaRPr lang="uk-UA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4429124" y="3857628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71868" y="4429132"/>
            <a:ext cx="207170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Римсько-католицька церква (1990 р.)</a:t>
            </a:r>
            <a:endParaRPr lang="uk-UA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5572132" y="3357562"/>
            <a:ext cx="71438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86512" y="3143248"/>
            <a:ext cx="200026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Українська автокефальна церква (1990 р.)</a:t>
            </a:r>
            <a:endParaRPr lang="uk-UA" dirty="0"/>
          </a:p>
        </p:txBody>
      </p:sp>
      <p:sp>
        <p:nvSpPr>
          <p:cNvPr id="15" name="Стрелка вверх 14"/>
          <p:cNvSpPr/>
          <p:nvPr/>
        </p:nvSpPr>
        <p:spPr>
          <a:xfrm>
            <a:off x="4500562" y="2214554"/>
            <a:ext cx="142876" cy="7858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28992" y="1214422"/>
            <a:ext cx="235745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Українська православна церква (1990 р.)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14804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тмт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2" y="832361"/>
            <a:ext cx="8643998" cy="588854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3000"/>
            <a:ext cx="8501122" cy="4357702"/>
          </a:xfrm>
        </p:spPr>
        <p:txBody>
          <a:bodyPr>
            <a:noAutofit/>
          </a:bodyPr>
          <a:lstStyle/>
          <a:p>
            <a:r>
              <a:rPr lang="uk-UA" sz="3200" dirty="0" smtClean="0"/>
              <a:t>                   Причини страйків:</a:t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- невдале реформування економіки;</a:t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- невирішеність багатьох економічних і соціальних питань;</a:t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- непослідовність у лібералізації суспільно-політичного життя.</a:t>
            </a:r>
            <a:endParaRPr lang="uk-UA" sz="3200" dirty="0"/>
          </a:p>
        </p:txBody>
      </p:sp>
    </p:spTree>
    <p:custDataLst>
      <p:tags r:id="rId1"/>
    </p:custDataLst>
  </p:cSld>
  <p:clrMapOvr>
    <a:masterClrMapping/>
  </p:clrMapOvr>
  <p:transition advTm="6849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66800"/>
          </a:xfrm>
        </p:spPr>
        <p:txBody>
          <a:bodyPr/>
          <a:lstStyle/>
          <a:p>
            <a:r>
              <a:rPr lang="uk-UA" dirty="0" smtClean="0"/>
              <a:t>Страйкування шахтарів</a:t>
            </a:r>
            <a:endParaRPr lang="uk-UA" dirty="0"/>
          </a:p>
        </p:txBody>
      </p:sp>
      <p:pic>
        <p:nvPicPr>
          <p:cNvPr id="4" name="Содержимое 3" descr="imagesрлрл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86050" y="2089331"/>
            <a:ext cx="6052958" cy="4533876"/>
          </a:xfrm>
        </p:spPr>
      </p:pic>
    </p:spTree>
    <p:custDataLst>
      <p:tags r:id="rId1"/>
    </p:custDataLst>
  </p:cSld>
  <p:clrMapOvr>
    <a:masterClrMapping/>
  </p:clrMapOvr>
  <p:transition advTm="5257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be6f705d8f820d709f20cf12ce107316c59ec0d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" y="703296"/>
            <a:ext cx="9144000" cy="51530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43000"/>
            <a:ext cx="8401080" cy="5429272"/>
          </a:xfrm>
        </p:spPr>
        <p:txBody>
          <a:bodyPr>
            <a:noAutofit/>
          </a:bodyPr>
          <a:lstStyle/>
          <a:p>
            <a:pPr marL="742950" indent="-742950"/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              </a:t>
            </a:r>
            <a:r>
              <a:rPr lang="uk-U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Вимоги страйкарів:</a:t>
            </a: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покращення соціальних умов;</a:t>
            </a:r>
            <a:b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покращення умов праці;</a:t>
            </a:r>
            <a:b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підвищення заробітної плати;</a:t>
            </a:r>
            <a:b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ліквідація парткомів на підприємствах;</a:t>
            </a:r>
            <a:b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націоналізація майна КПРС;</a:t>
            </a:r>
            <a:b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відставка уряду;</a:t>
            </a:r>
            <a:b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деполітизація правоохоронних органів.</a:t>
            </a:r>
            <a:b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endParaRPr lang="uk-UA" sz="2800" dirty="0"/>
          </a:p>
        </p:txBody>
      </p:sp>
    </p:spTree>
    <p:custDataLst>
      <p:tags r:id="rId1"/>
    </p:custDataLst>
  </p:cSld>
  <p:clrMapOvr>
    <a:masterClrMapping/>
  </p:clrMapOvr>
  <p:transition advTm="12012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143000"/>
            <a:ext cx="8543956" cy="52863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400" dirty="0" smtClean="0"/>
              <a:t>                       </a:t>
            </a:r>
            <a:r>
              <a:rPr lang="uk-UA" sz="2800" b="1" dirty="0" smtClean="0"/>
              <a:t>  Значення страйків: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масові виступи шахтарів завдали могутнього удару по тоталітарній системі;</a:t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уперше за роки радянської влади робітники відкрито продемонстрували, що їхні інтереси не мають нічого спільного з інтересами комуністичної партії, з інтересами тоталітарної держави;</a:t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вони започаткували новий етап робітничого руху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43570" y="2249424"/>
            <a:ext cx="3043230" cy="2465460"/>
          </a:xfrm>
        </p:spPr>
        <p:txBody>
          <a:bodyPr/>
          <a:lstStyle/>
          <a:p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12464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5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|1.7|1.8|1.4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4|2.4|2.2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</TotalTime>
  <Words>78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Активізація національного руху у другій половині 80-х років</vt:lpstr>
      <vt:lpstr>Живий ланцюг “ українська хвиля ” який протягся від Львова до Києва 21 січня 1990 року.</vt:lpstr>
      <vt:lpstr>    Виникнення громадських організацій та                                    об’єднань: -  1987 р. у Києві був створений Український культурологічний клуб (УКК); - 1987 р. У Львові засновано Українську асоціацію незалежної творчої інтелігенції (УАНТІ) -1989-1991 рр. створення “ Просвіти ” ім. Т. Г.Шевченка; - 1989 р. утворено Українське історико - просвітницьке товариство “ Меморіал ”; - 1989 р. заснування Всеукраїнського товариства репресованих;  </vt:lpstr>
      <vt:lpstr>   - 1988 р. виникла Українська гельсінкська спілка (УГС)                     Лідер УГС      Левко  Лук'яненко    </vt:lpstr>
      <vt:lpstr>Слайд 5</vt:lpstr>
      <vt:lpstr>                   Причини страйків:  - невдале реформування економіки;  - невирішеність багатьох економічних і соціальних питань;  - непослідовність у лібералізації суспільно-політичного життя.</vt:lpstr>
      <vt:lpstr>Страйкування шахтарів</vt:lpstr>
      <vt:lpstr>               Вимоги страйкарів: - покращення соціальних умов; - покращення умов праці; - підвищення заробітної плати; - ліквідація парткомів на підприємствах; - націоналізація майна КПРС; - відставка уряду; - деполітизація правоохоронних органів.      </vt:lpstr>
      <vt:lpstr>                         Значення страйків:  - масові виступи шахтарів завдали могутнього удару по тоталітарній системі;  - уперше за роки радянської влади робітники відкрито продемонстрували, що їхні інтереси не мають нічого спільного з інтересами комуністичної партії, з інтересами тоталітарної держави;  - вони започаткували новий етап робітничого руху.</vt:lpstr>
      <vt:lpstr>Підсумки:  Політика гласності й політичні реформи, започатковані партійним  керівництвом на ХІХ партійній конференції, дали могутній поштовх до зростання громадської й політичної активності українського суспільства. Новим явищем радянської дійсності став могутній робітничий і страйковий рух на який не можна було не зважати. Лібералізація радянського режиму  і святкування тисячоліття  хрещення Русі сприяли релігійному відродженню. Марксистсько-ленінська ідеологія втратила свою монополію. </vt:lpstr>
    </vt:vector>
  </TitlesOfParts>
  <Company>Приват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Мандюк</dc:creator>
  <cp:lastModifiedBy>Мандюк</cp:lastModifiedBy>
  <cp:revision>12</cp:revision>
  <dcterms:created xsi:type="dcterms:W3CDTF">2014-02-08T15:33:33Z</dcterms:created>
  <dcterms:modified xsi:type="dcterms:W3CDTF">2014-02-15T14:26:24Z</dcterms:modified>
</cp:coreProperties>
</file>