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tags/tag6.xml" ContentType="application/vnd.openxmlformats-officedocument.presentationml.tags+xml"/>
  <Override PartName="/ppt/diagrams/colors2.xml" ContentType="application/vnd.openxmlformats-officedocument.drawingml.diagramColors+xml"/>
  <Override PartName="/ppt/tags/tag7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48A4F7-D301-405E-803E-89C17DE959F6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07043CF-A5CD-41C5-B4A1-917B624FA5EC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000" dirty="0" smtClean="0"/>
            <a:t>Намагання перетворити органи радянської влади на дійсні владні структури, що прямо не залежали від партійних комітетів.</a:t>
          </a:r>
          <a:endParaRPr lang="uk-UA" sz="2000" dirty="0"/>
        </a:p>
      </dgm:t>
    </dgm:pt>
    <dgm:pt modelId="{038AE3CE-752F-43E4-8E8C-72145316D513}" type="parTrans" cxnId="{627A8873-F4AA-4A7E-871F-AB019ADD6332}">
      <dgm:prSet/>
      <dgm:spPr/>
      <dgm:t>
        <a:bodyPr/>
        <a:lstStyle/>
        <a:p>
          <a:endParaRPr lang="uk-UA"/>
        </a:p>
      </dgm:t>
    </dgm:pt>
    <dgm:pt modelId="{57740570-7CD3-428A-B2F2-CC97F300C63A}" type="sibTrans" cxnId="{627A8873-F4AA-4A7E-871F-AB019ADD6332}">
      <dgm:prSet/>
      <dgm:spPr/>
      <dgm:t>
        <a:bodyPr/>
        <a:lstStyle/>
        <a:p>
          <a:endParaRPr lang="uk-UA"/>
        </a:p>
      </dgm:t>
    </dgm:pt>
    <dgm:pt modelId="{46876197-95D2-4248-B8D1-C31EB101A885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000" dirty="0" smtClean="0"/>
            <a:t>Вищий орган представницької влади  - З'їзд народних депутатів;  найвищий персональний посадовець – голова парламенту, а не Генеральний секретар ЦК КПРС</a:t>
          </a:r>
          <a:endParaRPr lang="uk-UA" sz="2000" dirty="0"/>
        </a:p>
      </dgm:t>
    </dgm:pt>
    <dgm:pt modelId="{F56762CF-7956-4163-BFE5-CA2DE9FDC79D}" type="parTrans" cxnId="{E4B3EEAC-D17C-4026-9FF3-3E49482BB11B}">
      <dgm:prSet/>
      <dgm:spPr/>
      <dgm:t>
        <a:bodyPr/>
        <a:lstStyle/>
        <a:p>
          <a:endParaRPr lang="uk-UA"/>
        </a:p>
      </dgm:t>
    </dgm:pt>
    <dgm:pt modelId="{E6B1A412-4781-4A0A-B66B-E16CB8662580}" type="sibTrans" cxnId="{E4B3EEAC-D17C-4026-9FF3-3E49482BB11B}">
      <dgm:prSet/>
      <dgm:spPr/>
      <dgm:t>
        <a:bodyPr/>
        <a:lstStyle/>
        <a:p>
          <a:endParaRPr lang="uk-UA"/>
        </a:p>
      </dgm:t>
    </dgm:pt>
    <dgm:pt modelId="{69BE9A5C-B71B-4694-8F7D-0D4B7BCEF13C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600" dirty="0" smtClean="0"/>
            <a:t>Обрання 2</a:t>
          </a:r>
          <a:r>
            <a:rPr lang="en-US" sz="1600" dirty="0" smtClean="0"/>
            <a:t>/</a:t>
          </a:r>
          <a:r>
            <a:rPr lang="uk-UA" sz="1600" dirty="0" smtClean="0"/>
            <a:t>3 депутатів З'їзду  шляхом прямих і вільних виборів на основі альтернативності при таємному голосуванні; 1</a:t>
          </a:r>
          <a:r>
            <a:rPr lang="en-US" sz="1600" dirty="0" smtClean="0"/>
            <a:t>/3</a:t>
          </a:r>
          <a:r>
            <a:rPr lang="uk-UA" sz="1600" dirty="0" smtClean="0"/>
            <a:t> депутатів висувалась офіційно зареєстрованими організаціями – КПРС, ВЛКСН, профспілками. </a:t>
          </a:r>
        </a:p>
        <a:p>
          <a:r>
            <a:rPr lang="uk-UA" sz="1600" dirty="0" smtClean="0"/>
            <a:t>   Серед народних депутатів було 87 % КПРС, 13% - безпартійних.</a:t>
          </a:r>
          <a:endParaRPr lang="uk-UA" sz="1600" dirty="0"/>
        </a:p>
      </dgm:t>
    </dgm:pt>
    <dgm:pt modelId="{9BBBF6D0-C3F2-4D62-8A50-03B0F365DC7D}" type="parTrans" cxnId="{CA9BCB3E-51B8-4C0C-9276-A918E73BF902}">
      <dgm:prSet/>
      <dgm:spPr/>
      <dgm:t>
        <a:bodyPr/>
        <a:lstStyle/>
        <a:p>
          <a:endParaRPr lang="uk-UA"/>
        </a:p>
      </dgm:t>
    </dgm:pt>
    <dgm:pt modelId="{9652F84C-88B4-4231-B317-BC23AB9BAF01}" type="sibTrans" cxnId="{CA9BCB3E-51B8-4C0C-9276-A918E73BF902}">
      <dgm:prSet/>
      <dgm:spPr/>
      <dgm:t>
        <a:bodyPr/>
        <a:lstStyle/>
        <a:p>
          <a:endParaRPr lang="uk-UA"/>
        </a:p>
      </dgm:t>
    </dgm:pt>
    <dgm:pt modelId="{B6A7EBC2-97DA-4228-A353-DC7FDD4FD158}" type="pres">
      <dgm:prSet presAssocID="{6948A4F7-D301-405E-803E-89C17DE959F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0BC67FB-FD31-4BD1-B002-78A583FF0FA4}" type="pres">
      <dgm:prSet presAssocID="{6948A4F7-D301-405E-803E-89C17DE959F6}" presName="dummyMaxCanvas" presStyleCnt="0">
        <dgm:presLayoutVars/>
      </dgm:prSet>
      <dgm:spPr/>
    </dgm:pt>
    <dgm:pt modelId="{A3425B08-6DCE-44A4-8612-7D78D40DA30C}" type="pres">
      <dgm:prSet presAssocID="{6948A4F7-D301-405E-803E-89C17DE959F6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7123915-A837-4A1B-95A7-7A134107E1EB}" type="pres">
      <dgm:prSet presAssocID="{6948A4F7-D301-405E-803E-89C17DE959F6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EEE563C-139C-4827-8DE2-053EB614FCF1}" type="pres">
      <dgm:prSet presAssocID="{6948A4F7-D301-405E-803E-89C17DE959F6}" presName="ThreeNodes_3" presStyleLbl="node1" presStyleIdx="2" presStyleCnt="3" custScaleX="114313" custLinFactNeighborX="-3578" custLinFactNeighborY="-407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0041CCD-2550-4B35-AADE-9AEB2CEC0143}" type="pres">
      <dgm:prSet presAssocID="{6948A4F7-D301-405E-803E-89C17DE959F6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0574B42-DA73-400C-94DE-7D6573FDEFB7}" type="pres">
      <dgm:prSet presAssocID="{6948A4F7-D301-405E-803E-89C17DE959F6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CF9B1EC-1EA7-4DF1-8FA3-FE89F608C304}" type="pres">
      <dgm:prSet presAssocID="{6948A4F7-D301-405E-803E-89C17DE959F6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26472A3-5942-4F5C-B14E-BADE7086DA93}" type="pres">
      <dgm:prSet presAssocID="{6948A4F7-D301-405E-803E-89C17DE959F6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57CBE01-6304-4440-9C39-01A4ECB6F740}" type="pres">
      <dgm:prSet presAssocID="{6948A4F7-D301-405E-803E-89C17DE959F6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73E6D80-B28C-439B-AE6A-0CFAD71F6AAD}" type="presOf" srcId="{E6B1A412-4781-4A0A-B66B-E16CB8662580}" destId="{B0574B42-DA73-400C-94DE-7D6573FDEFB7}" srcOrd="0" destOrd="0" presId="urn:microsoft.com/office/officeart/2005/8/layout/vProcess5"/>
    <dgm:cxn modelId="{8EBD7478-DF6F-4E64-B366-7BD642E99315}" type="presOf" srcId="{46876197-95D2-4248-B8D1-C31EB101A885}" destId="{47123915-A837-4A1B-95A7-7A134107E1EB}" srcOrd="0" destOrd="0" presId="urn:microsoft.com/office/officeart/2005/8/layout/vProcess5"/>
    <dgm:cxn modelId="{FB55CED5-F034-4685-82B1-545AB37F18A6}" type="presOf" srcId="{69BE9A5C-B71B-4694-8F7D-0D4B7BCEF13C}" destId="{AEEE563C-139C-4827-8DE2-053EB614FCF1}" srcOrd="0" destOrd="0" presId="urn:microsoft.com/office/officeart/2005/8/layout/vProcess5"/>
    <dgm:cxn modelId="{E1CC5BED-236C-4C2F-9A04-6DE1005C7D29}" type="presOf" srcId="{6948A4F7-D301-405E-803E-89C17DE959F6}" destId="{B6A7EBC2-97DA-4228-A353-DC7FDD4FD158}" srcOrd="0" destOrd="0" presId="urn:microsoft.com/office/officeart/2005/8/layout/vProcess5"/>
    <dgm:cxn modelId="{E4B3EEAC-D17C-4026-9FF3-3E49482BB11B}" srcId="{6948A4F7-D301-405E-803E-89C17DE959F6}" destId="{46876197-95D2-4248-B8D1-C31EB101A885}" srcOrd="1" destOrd="0" parTransId="{F56762CF-7956-4163-BFE5-CA2DE9FDC79D}" sibTransId="{E6B1A412-4781-4A0A-B66B-E16CB8662580}"/>
    <dgm:cxn modelId="{49DD5477-FF59-4572-AB32-48143E495876}" type="presOf" srcId="{207043CF-A5CD-41C5-B4A1-917B624FA5EC}" destId="{A3425B08-6DCE-44A4-8612-7D78D40DA30C}" srcOrd="0" destOrd="0" presId="urn:microsoft.com/office/officeart/2005/8/layout/vProcess5"/>
    <dgm:cxn modelId="{BE6321C0-F28A-402C-950F-09041E9299B0}" type="presOf" srcId="{207043CF-A5CD-41C5-B4A1-917B624FA5EC}" destId="{FCF9B1EC-1EA7-4DF1-8FA3-FE89F608C304}" srcOrd="1" destOrd="0" presId="urn:microsoft.com/office/officeart/2005/8/layout/vProcess5"/>
    <dgm:cxn modelId="{ABA67620-9B0C-4BD1-B072-921EC4EB8439}" type="presOf" srcId="{46876197-95D2-4248-B8D1-C31EB101A885}" destId="{126472A3-5942-4F5C-B14E-BADE7086DA93}" srcOrd="1" destOrd="0" presId="urn:microsoft.com/office/officeart/2005/8/layout/vProcess5"/>
    <dgm:cxn modelId="{627A8873-F4AA-4A7E-871F-AB019ADD6332}" srcId="{6948A4F7-D301-405E-803E-89C17DE959F6}" destId="{207043CF-A5CD-41C5-B4A1-917B624FA5EC}" srcOrd="0" destOrd="0" parTransId="{038AE3CE-752F-43E4-8E8C-72145316D513}" sibTransId="{57740570-7CD3-428A-B2F2-CC97F300C63A}"/>
    <dgm:cxn modelId="{FE771ED1-B2FD-4CAF-9913-00F0A6DF63A0}" type="presOf" srcId="{57740570-7CD3-428A-B2F2-CC97F300C63A}" destId="{70041CCD-2550-4B35-AADE-9AEB2CEC0143}" srcOrd="0" destOrd="0" presId="urn:microsoft.com/office/officeart/2005/8/layout/vProcess5"/>
    <dgm:cxn modelId="{752CCF61-F73C-433F-BB91-3A065CDD1BED}" type="presOf" srcId="{69BE9A5C-B71B-4694-8F7D-0D4B7BCEF13C}" destId="{557CBE01-6304-4440-9C39-01A4ECB6F740}" srcOrd="1" destOrd="0" presId="urn:microsoft.com/office/officeart/2005/8/layout/vProcess5"/>
    <dgm:cxn modelId="{CA9BCB3E-51B8-4C0C-9276-A918E73BF902}" srcId="{6948A4F7-D301-405E-803E-89C17DE959F6}" destId="{69BE9A5C-B71B-4694-8F7D-0D4B7BCEF13C}" srcOrd="2" destOrd="0" parTransId="{9BBBF6D0-C3F2-4D62-8A50-03B0F365DC7D}" sibTransId="{9652F84C-88B4-4231-B317-BC23AB9BAF01}"/>
    <dgm:cxn modelId="{DF656B6E-07DA-4E75-BB8E-87A9B1EA7681}" type="presParOf" srcId="{B6A7EBC2-97DA-4228-A353-DC7FDD4FD158}" destId="{C0BC67FB-FD31-4BD1-B002-78A583FF0FA4}" srcOrd="0" destOrd="0" presId="urn:microsoft.com/office/officeart/2005/8/layout/vProcess5"/>
    <dgm:cxn modelId="{11E3BD55-65B8-484D-A621-CA1754BF6A3D}" type="presParOf" srcId="{B6A7EBC2-97DA-4228-A353-DC7FDD4FD158}" destId="{A3425B08-6DCE-44A4-8612-7D78D40DA30C}" srcOrd="1" destOrd="0" presId="urn:microsoft.com/office/officeart/2005/8/layout/vProcess5"/>
    <dgm:cxn modelId="{D0991229-7D93-4D03-880B-DA3BFB1D1C3F}" type="presParOf" srcId="{B6A7EBC2-97DA-4228-A353-DC7FDD4FD158}" destId="{47123915-A837-4A1B-95A7-7A134107E1EB}" srcOrd="2" destOrd="0" presId="urn:microsoft.com/office/officeart/2005/8/layout/vProcess5"/>
    <dgm:cxn modelId="{93B3D593-A80C-4355-B72A-9F992023FFFE}" type="presParOf" srcId="{B6A7EBC2-97DA-4228-A353-DC7FDD4FD158}" destId="{AEEE563C-139C-4827-8DE2-053EB614FCF1}" srcOrd="3" destOrd="0" presId="urn:microsoft.com/office/officeart/2005/8/layout/vProcess5"/>
    <dgm:cxn modelId="{0F0CFFAD-1B76-4A0F-9011-72A64C4A8695}" type="presParOf" srcId="{B6A7EBC2-97DA-4228-A353-DC7FDD4FD158}" destId="{70041CCD-2550-4B35-AADE-9AEB2CEC0143}" srcOrd="4" destOrd="0" presId="urn:microsoft.com/office/officeart/2005/8/layout/vProcess5"/>
    <dgm:cxn modelId="{83E6281F-B0BF-4132-99F2-095646E0C322}" type="presParOf" srcId="{B6A7EBC2-97DA-4228-A353-DC7FDD4FD158}" destId="{B0574B42-DA73-400C-94DE-7D6573FDEFB7}" srcOrd="5" destOrd="0" presId="urn:microsoft.com/office/officeart/2005/8/layout/vProcess5"/>
    <dgm:cxn modelId="{F1BA9D4C-F2F2-4CCC-BDDC-C3AE2CD7FAC0}" type="presParOf" srcId="{B6A7EBC2-97DA-4228-A353-DC7FDD4FD158}" destId="{FCF9B1EC-1EA7-4DF1-8FA3-FE89F608C304}" srcOrd="6" destOrd="0" presId="urn:microsoft.com/office/officeart/2005/8/layout/vProcess5"/>
    <dgm:cxn modelId="{6A90E744-90B7-4FE4-A255-DE082996DB2B}" type="presParOf" srcId="{B6A7EBC2-97DA-4228-A353-DC7FDD4FD158}" destId="{126472A3-5942-4F5C-B14E-BADE7086DA93}" srcOrd="7" destOrd="0" presId="urn:microsoft.com/office/officeart/2005/8/layout/vProcess5"/>
    <dgm:cxn modelId="{6E9E3E04-55C6-446F-998A-545DB7AA14F1}" type="presParOf" srcId="{B6A7EBC2-97DA-4228-A353-DC7FDD4FD158}" destId="{557CBE01-6304-4440-9C39-01A4ECB6F740}" srcOrd="8" destOrd="0" presId="urn:microsoft.com/office/officeart/2005/8/layout/vProcess5"/>
  </dgm:cxnLst>
  <dgm:bg>
    <a:noFill/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486E5A-F244-4FD8-B6C6-A430C8B8892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63B9327-2034-45A8-A91F-D2CA5EA6BB33}">
      <dgm:prSet phldrT="[Текст]"/>
      <dgm:spPr/>
      <dgm:t>
        <a:bodyPr/>
        <a:lstStyle/>
        <a:p>
          <a:r>
            <a:rPr lang="uk-UA" dirty="0" smtClean="0"/>
            <a:t>1988-1989 рр.</a:t>
          </a:r>
          <a:endParaRPr lang="uk-UA" dirty="0"/>
        </a:p>
      </dgm:t>
    </dgm:pt>
    <dgm:pt modelId="{705CC3EC-0EAC-4842-9779-C36A84BBDDC3}" type="parTrans" cxnId="{EC5DED49-4AF1-40F2-963D-B5657D294674}">
      <dgm:prSet/>
      <dgm:spPr/>
      <dgm:t>
        <a:bodyPr/>
        <a:lstStyle/>
        <a:p>
          <a:endParaRPr lang="uk-UA"/>
        </a:p>
      </dgm:t>
    </dgm:pt>
    <dgm:pt modelId="{6A68BD74-D01E-4C3C-9156-391990496A8F}" type="sibTrans" cxnId="{EC5DED49-4AF1-40F2-963D-B5657D294674}">
      <dgm:prSet/>
      <dgm:spPr/>
      <dgm:t>
        <a:bodyPr/>
        <a:lstStyle/>
        <a:p>
          <a:endParaRPr lang="uk-UA"/>
        </a:p>
      </dgm:t>
    </dgm:pt>
    <dgm:pt modelId="{AC051222-F669-4927-BCAF-85758BB0CD29}">
      <dgm:prSet phldrT="[Текст]"/>
      <dgm:spPr/>
      <dgm:t>
        <a:bodyPr/>
        <a:lstStyle/>
        <a:p>
          <a:r>
            <a:rPr lang="uk-UA" dirty="0" smtClean="0"/>
            <a:t>Створення опозиційних до КПРС неформальних об'єднань та рухів, що пізніше трансформувались у політичні партії</a:t>
          </a:r>
          <a:endParaRPr lang="uk-UA" dirty="0"/>
        </a:p>
      </dgm:t>
    </dgm:pt>
    <dgm:pt modelId="{2DE45234-CCBC-4862-A823-32FD7A57651F}" type="parTrans" cxnId="{50B42699-3EBE-43FF-BC19-7574CE626A00}">
      <dgm:prSet/>
      <dgm:spPr/>
      <dgm:t>
        <a:bodyPr/>
        <a:lstStyle/>
        <a:p>
          <a:endParaRPr lang="uk-UA"/>
        </a:p>
      </dgm:t>
    </dgm:pt>
    <dgm:pt modelId="{AADD0684-D2DE-4DC4-9413-4F1A49DD06FA}" type="sibTrans" cxnId="{50B42699-3EBE-43FF-BC19-7574CE626A00}">
      <dgm:prSet/>
      <dgm:spPr/>
      <dgm:t>
        <a:bodyPr/>
        <a:lstStyle/>
        <a:p>
          <a:endParaRPr lang="uk-UA"/>
        </a:p>
      </dgm:t>
    </dgm:pt>
    <dgm:pt modelId="{0172FA05-802A-4FD9-BE99-8D344AF177C3}">
      <dgm:prSet phldrT="[Текст]"/>
      <dgm:spPr/>
      <dgm:t>
        <a:bodyPr/>
        <a:lstStyle/>
        <a:p>
          <a:r>
            <a:rPr lang="uk-UA" dirty="0" smtClean="0"/>
            <a:t>1989-1990 рр.</a:t>
          </a:r>
          <a:endParaRPr lang="uk-UA" dirty="0"/>
        </a:p>
      </dgm:t>
    </dgm:pt>
    <dgm:pt modelId="{81FED4B3-180E-431C-B1D3-FBCA939E80B7}" type="parTrans" cxnId="{77106B27-A984-47FF-9005-56F94CC68566}">
      <dgm:prSet/>
      <dgm:spPr/>
      <dgm:t>
        <a:bodyPr/>
        <a:lstStyle/>
        <a:p>
          <a:endParaRPr lang="uk-UA"/>
        </a:p>
      </dgm:t>
    </dgm:pt>
    <dgm:pt modelId="{1C071C96-2959-4007-AE7A-01897DE70F80}" type="sibTrans" cxnId="{77106B27-A984-47FF-9005-56F94CC68566}">
      <dgm:prSet/>
      <dgm:spPr/>
      <dgm:t>
        <a:bodyPr/>
        <a:lstStyle/>
        <a:p>
          <a:endParaRPr lang="uk-UA"/>
        </a:p>
      </dgm:t>
    </dgm:pt>
    <dgm:pt modelId="{CD3B6266-7F3D-4A7F-A40D-C70E209D9E3B}">
      <dgm:prSet phldrT="[Текст]"/>
      <dgm:spPr/>
      <dgm:t>
        <a:bodyPr/>
        <a:lstStyle/>
        <a:p>
          <a:r>
            <a:rPr lang="uk-UA" dirty="0" smtClean="0"/>
            <a:t>Створення понад 20 партій, які об'єднали понад 30 тисяч осіб</a:t>
          </a:r>
          <a:endParaRPr lang="uk-UA" dirty="0"/>
        </a:p>
      </dgm:t>
    </dgm:pt>
    <dgm:pt modelId="{9517C595-AC5D-4089-8178-16BC3E19A5D1}" type="parTrans" cxnId="{56A2AF7E-6744-402A-932F-2439FE9081AB}">
      <dgm:prSet/>
      <dgm:spPr/>
      <dgm:t>
        <a:bodyPr/>
        <a:lstStyle/>
        <a:p>
          <a:endParaRPr lang="uk-UA"/>
        </a:p>
      </dgm:t>
    </dgm:pt>
    <dgm:pt modelId="{6079672A-F812-41A9-A30D-29CB75236FFA}" type="sibTrans" cxnId="{56A2AF7E-6744-402A-932F-2439FE9081AB}">
      <dgm:prSet/>
      <dgm:spPr/>
      <dgm:t>
        <a:bodyPr/>
        <a:lstStyle/>
        <a:p>
          <a:endParaRPr lang="uk-UA"/>
        </a:p>
      </dgm:t>
    </dgm:pt>
    <dgm:pt modelId="{15FF9AF1-B173-4B3D-A3BF-C56CBB60CF39}">
      <dgm:prSet phldrT="[Текст]"/>
      <dgm:spPr/>
      <dgm:t>
        <a:bodyPr/>
        <a:lstStyle/>
        <a:p>
          <a:r>
            <a:rPr lang="uk-UA" dirty="0" smtClean="0"/>
            <a:t>Поч. 1991-серпень 1991 р.</a:t>
          </a:r>
          <a:endParaRPr lang="uk-UA" dirty="0"/>
        </a:p>
      </dgm:t>
    </dgm:pt>
    <dgm:pt modelId="{C7096505-849A-4DB3-95F6-60D14B0AA01C}" type="parTrans" cxnId="{0F2CDB19-3CD4-4456-8ACD-E51AD05BDDF8}">
      <dgm:prSet/>
      <dgm:spPr/>
      <dgm:t>
        <a:bodyPr/>
        <a:lstStyle/>
        <a:p>
          <a:endParaRPr lang="uk-UA"/>
        </a:p>
      </dgm:t>
    </dgm:pt>
    <dgm:pt modelId="{92CC851B-E1D0-4336-A2EE-18925F9D5BA6}" type="sibTrans" cxnId="{0F2CDB19-3CD4-4456-8ACD-E51AD05BDDF8}">
      <dgm:prSet/>
      <dgm:spPr/>
      <dgm:t>
        <a:bodyPr/>
        <a:lstStyle/>
        <a:p>
          <a:endParaRPr lang="uk-UA"/>
        </a:p>
      </dgm:t>
    </dgm:pt>
    <dgm:pt modelId="{5377FCF3-5EE5-4895-B58B-249B9C846DD0}">
      <dgm:prSet phldrT="[Текст]"/>
      <dgm:spPr/>
      <dgm:t>
        <a:bodyPr/>
        <a:lstStyle/>
        <a:p>
          <a:r>
            <a:rPr lang="uk-UA" dirty="0" smtClean="0"/>
            <a:t>Розвал, а згодом і заборона діяльності КПУ після спроби державного перевороту в Москві</a:t>
          </a:r>
          <a:endParaRPr lang="uk-UA" dirty="0"/>
        </a:p>
      </dgm:t>
    </dgm:pt>
    <dgm:pt modelId="{944307D7-8A58-4D29-A49A-248C9ED395D8}" type="sibTrans" cxnId="{3C994A96-E57F-4F58-A8D8-65DAA374B42D}">
      <dgm:prSet/>
      <dgm:spPr/>
      <dgm:t>
        <a:bodyPr/>
        <a:lstStyle/>
        <a:p>
          <a:endParaRPr lang="uk-UA"/>
        </a:p>
      </dgm:t>
    </dgm:pt>
    <dgm:pt modelId="{496F9193-C256-4F6E-96D9-F9733DB67E1E}" type="parTrans" cxnId="{3C994A96-E57F-4F58-A8D8-65DAA374B42D}">
      <dgm:prSet/>
      <dgm:spPr/>
      <dgm:t>
        <a:bodyPr/>
        <a:lstStyle/>
        <a:p>
          <a:endParaRPr lang="uk-UA"/>
        </a:p>
      </dgm:t>
    </dgm:pt>
    <dgm:pt modelId="{1568D052-3657-49EF-B8E0-2C8BD78CADB2}" type="pres">
      <dgm:prSet presAssocID="{07486E5A-F244-4FD8-B6C6-A430C8B8892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3DFA0B7-6131-4577-882F-5A8B935BBC84}" type="pres">
      <dgm:prSet presAssocID="{863B9327-2034-45A8-A91F-D2CA5EA6BB33}" presName="linNode" presStyleCnt="0"/>
      <dgm:spPr/>
    </dgm:pt>
    <dgm:pt modelId="{E9961F84-7891-4887-95D8-39BC63F5057A}" type="pres">
      <dgm:prSet presAssocID="{863B9327-2034-45A8-A91F-D2CA5EA6BB3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AE57223-0129-4D8F-AA74-C3BF562F84B1}" type="pres">
      <dgm:prSet presAssocID="{863B9327-2034-45A8-A91F-D2CA5EA6BB33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97CEF8B-9185-452E-8F5D-C47B4E3412B1}" type="pres">
      <dgm:prSet presAssocID="{6A68BD74-D01E-4C3C-9156-391990496A8F}" presName="sp" presStyleCnt="0"/>
      <dgm:spPr/>
    </dgm:pt>
    <dgm:pt modelId="{C4160A64-F8D6-47D6-B20F-8A36CA799942}" type="pres">
      <dgm:prSet presAssocID="{0172FA05-802A-4FD9-BE99-8D344AF177C3}" presName="linNode" presStyleCnt="0"/>
      <dgm:spPr/>
    </dgm:pt>
    <dgm:pt modelId="{DA1DD6EF-7E10-426B-8EFB-2F675C64D23F}" type="pres">
      <dgm:prSet presAssocID="{0172FA05-802A-4FD9-BE99-8D344AF177C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954C8CB-128C-400C-891F-75EE6705BCB2}" type="pres">
      <dgm:prSet presAssocID="{0172FA05-802A-4FD9-BE99-8D344AF177C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99C0F96-5099-4C1C-B764-87276773173B}" type="pres">
      <dgm:prSet presAssocID="{1C071C96-2959-4007-AE7A-01897DE70F80}" presName="sp" presStyleCnt="0"/>
      <dgm:spPr/>
    </dgm:pt>
    <dgm:pt modelId="{96962BA4-5825-43AD-B5B1-7EBB538B8A8F}" type="pres">
      <dgm:prSet presAssocID="{15FF9AF1-B173-4B3D-A3BF-C56CBB60CF39}" presName="linNode" presStyleCnt="0"/>
      <dgm:spPr/>
    </dgm:pt>
    <dgm:pt modelId="{213AF019-6AF8-4D30-A6E9-3342605FDBAE}" type="pres">
      <dgm:prSet presAssocID="{15FF9AF1-B173-4B3D-A3BF-C56CBB60CF3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5718D01-2923-458A-A7B6-700F373472BF}" type="pres">
      <dgm:prSet presAssocID="{15FF9AF1-B173-4B3D-A3BF-C56CBB60CF3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85A8045-EABF-4179-BC4A-4706A127318E}" type="presOf" srcId="{07486E5A-F244-4FD8-B6C6-A430C8B8892B}" destId="{1568D052-3657-49EF-B8E0-2C8BD78CADB2}" srcOrd="0" destOrd="0" presId="urn:microsoft.com/office/officeart/2005/8/layout/vList5"/>
    <dgm:cxn modelId="{8D6A3C97-0683-4664-85D3-B20982312275}" type="presOf" srcId="{5377FCF3-5EE5-4895-B58B-249B9C846DD0}" destId="{65718D01-2923-458A-A7B6-700F373472BF}" srcOrd="0" destOrd="0" presId="urn:microsoft.com/office/officeart/2005/8/layout/vList5"/>
    <dgm:cxn modelId="{3C994A96-E57F-4F58-A8D8-65DAA374B42D}" srcId="{15FF9AF1-B173-4B3D-A3BF-C56CBB60CF39}" destId="{5377FCF3-5EE5-4895-B58B-249B9C846DD0}" srcOrd="0" destOrd="0" parTransId="{496F9193-C256-4F6E-96D9-F9733DB67E1E}" sibTransId="{944307D7-8A58-4D29-A49A-248C9ED395D8}"/>
    <dgm:cxn modelId="{0F2CDB19-3CD4-4456-8ACD-E51AD05BDDF8}" srcId="{07486E5A-F244-4FD8-B6C6-A430C8B8892B}" destId="{15FF9AF1-B173-4B3D-A3BF-C56CBB60CF39}" srcOrd="2" destOrd="0" parTransId="{C7096505-849A-4DB3-95F6-60D14B0AA01C}" sibTransId="{92CC851B-E1D0-4336-A2EE-18925F9D5BA6}"/>
    <dgm:cxn modelId="{EC5DED49-4AF1-40F2-963D-B5657D294674}" srcId="{07486E5A-F244-4FD8-B6C6-A430C8B8892B}" destId="{863B9327-2034-45A8-A91F-D2CA5EA6BB33}" srcOrd="0" destOrd="0" parTransId="{705CC3EC-0EAC-4842-9779-C36A84BBDDC3}" sibTransId="{6A68BD74-D01E-4C3C-9156-391990496A8F}"/>
    <dgm:cxn modelId="{37E6BA11-4F4E-4940-8746-9BF720FA80DC}" type="presOf" srcId="{0172FA05-802A-4FD9-BE99-8D344AF177C3}" destId="{DA1DD6EF-7E10-426B-8EFB-2F675C64D23F}" srcOrd="0" destOrd="0" presId="urn:microsoft.com/office/officeart/2005/8/layout/vList5"/>
    <dgm:cxn modelId="{77106B27-A984-47FF-9005-56F94CC68566}" srcId="{07486E5A-F244-4FD8-B6C6-A430C8B8892B}" destId="{0172FA05-802A-4FD9-BE99-8D344AF177C3}" srcOrd="1" destOrd="0" parTransId="{81FED4B3-180E-431C-B1D3-FBCA939E80B7}" sibTransId="{1C071C96-2959-4007-AE7A-01897DE70F80}"/>
    <dgm:cxn modelId="{56A2AF7E-6744-402A-932F-2439FE9081AB}" srcId="{0172FA05-802A-4FD9-BE99-8D344AF177C3}" destId="{CD3B6266-7F3D-4A7F-A40D-C70E209D9E3B}" srcOrd="0" destOrd="0" parTransId="{9517C595-AC5D-4089-8178-16BC3E19A5D1}" sibTransId="{6079672A-F812-41A9-A30D-29CB75236FFA}"/>
    <dgm:cxn modelId="{D4197318-15A8-4E1D-9112-092E4FFCEDF0}" type="presOf" srcId="{863B9327-2034-45A8-A91F-D2CA5EA6BB33}" destId="{E9961F84-7891-4887-95D8-39BC63F5057A}" srcOrd="0" destOrd="0" presId="urn:microsoft.com/office/officeart/2005/8/layout/vList5"/>
    <dgm:cxn modelId="{3FA792D9-D365-4CA8-AA15-35CDE7216514}" type="presOf" srcId="{15FF9AF1-B173-4B3D-A3BF-C56CBB60CF39}" destId="{213AF019-6AF8-4D30-A6E9-3342605FDBAE}" srcOrd="0" destOrd="0" presId="urn:microsoft.com/office/officeart/2005/8/layout/vList5"/>
    <dgm:cxn modelId="{7FE29F51-222B-469D-A9F7-A6B1536BC389}" type="presOf" srcId="{CD3B6266-7F3D-4A7F-A40D-C70E209D9E3B}" destId="{9954C8CB-128C-400C-891F-75EE6705BCB2}" srcOrd="0" destOrd="0" presId="urn:microsoft.com/office/officeart/2005/8/layout/vList5"/>
    <dgm:cxn modelId="{EA1B6732-BB1E-4993-9252-D88C6CF7026B}" type="presOf" srcId="{AC051222-F669-4927-BCAF-85758BB0CD29}" destId="{2AE57223-0129-4D8F-AA74-C3BF562F84B1}" srcOrd="0" destOrd="0" presId="urn:microsoft.com/office/officeart/2005/8/layout/vList5"/>
    <dgm:cxn modelId="{50B42699-3EBE-43FF-BC19-7574CE626A00}" srcId="{863B9327-2034-45A8-A91F-D2CA5EA6BB33}" destId="{AC051222-F669-4927-BCAF-85758BB0CD29}" srcOrd="0" destOrd="0" parTransId="{2DE45234-CCBC-4862-A823-32FD7A57651F}" sibTransId="{AADD0684-D2DE-4DC4-9413-4F1A49DD06FA}"/>
    <dgm:cxn modelId="{2B0E698B-19AB-4C2F-9B4C-9621D309EF39}" type="presParOf" srcId="{1568D052-3657-49EF-B8E0-2C8BD78CADB2}" destId="{33DFA0B7-6131-4577-882F-5A8B935BBC84}" srcOrd="0" destOrd="0" presId="urn:microsoft.com/office/officeart/2005/8/layout/vList5"/>
    <dgm:cxn modelId="{3B4BD123-8B2D-463D-9C20-6F6B3426D34A}" type="presParOf" srcId="{33DFA0B7-6131-4577-882F-5A8B935BBC84}" destId="{E9961F84-7891-4887-95D8-39BC63F5057A}" srcOrd="0" destOrd="0" presId="urn:microsoft.com/office/officeart/2005/8/layout/vList5"/>
    <dgm:cxn modelId="{9BE73A6C-F0B3-4B56-8580-7B1815240FB0}" type="presParOf" srcId="{33DFA0B7-6131-4577-882F-5A8B935BBC84}" destId="{2AE57223-0129-4D8F-AA74-C3BF562F84B1}" srcOrd="1" destOrd="0" presId="urn:microsoft.com/office/officeart/2005/8/layout/vList5"/>
    <dgm:cxn modelId="{A0E1F263-DC7A-4559-B84F-C329B1FEA23C}" type="presParOf" srcId="{1568D052-3657-49EF-B8E0-2C8BD78CADB2}" destId="{597CEF8B-9185-452E-8F5D-C47B4E3412B1}" srcOrd="1" destOrd="0" presId="urn:microsoft.com/office/officeart/2005/8/layout/vList5"/>
    <dgm:cxn modelId="{CE978855-15FB-44E7-A4FF-0E074EDD9639}" type="presParOf" srcId="{1568D052-3657-49EF-B8E0-2C8BD78CADB2}" destId="{C4160A64-F8D6-47D6-B20F-8A36CA799942}" srcOrd="2" destOrd="0" presId="urn:microsoft.com/office/officeart/2005/8/layout/vList5"/>
    <dgm:cxn modelId="{8860B9D7-A7EF-411A-8BA8-511CDCD4F3ED}" type="presParOf" srcId="{C4160A64-F8D6-47D6-B20F-8A36CA799942}" destId="{DA1DD6EF-7E10-426B-8EFB-2F675C64D23F}" srcOrd="0" destOrd="0" presId="urn:microsoft.com/office/officeart/2005/8/layout/vList5"/>
    <dgm:cxn modelId="{E5CECC05-EEBD-484A-9513-0BE4C6E35045}" type="presParOf" srcId="{C4160A64-F8D6-47D6-B20F-8A36CA799942}" destId="{9954C8CB-128C-400C-891F-75EE6705BCB2}" srcOrd="1" destOrd="0" presId="urn:microsoft.com/office/officeart/2005/8/layout/vList5"/>
    <dgm:cxn modelId="{2BEF4943-B593-4D62-B6C3-B325FFE86909}" type="presParOf" srcId="{1568D052-3657-49EF-B8E0-2C8BD78CADB2}" destId="{F99C0F96-5099-4C1C-B764-87276773173B}" srcOrd="3" destOrd="0" presId="urn:microsoft.com/office/officeart/2005/8/layout/vList5"/>
    <dgm:cxn modelId="{6A49C887-7E9C-4689-A249-5F784785C324}" type="presParOf" srcId="{1568D052-3657-49EF-B8E0-2C8BD78CADB2}" destId="{96962BA4-5825-43AD-B5B1-7EBB538B8A8F}" srcOrd="4" destOrd="0" presId="urn:microsoft.com/office/officeart/2005/8/layout/vList5"/>
    <dgm:cxn modelId="{AC4E33B9-61A2-425C-9449-D1EEC948C814}" type="presParOf" srcId="{96962BA4-5825-43AD-B5B1-7EBB538B8A8F}" destId="{213AF019-6AF8-4D30-A6E9-3342605FDBAE}" srcOrd="0" destOrd="0" presId="urn:microsoft.com/office/officeart/2005/8/layout/vList5"/>
    <dgm:cxn modelId="{CB41EC30-09B5-4F4A-8F0E-0B54B42EF44F}" type="presParOf" srcId="{96962BA4-5825-43AD-B5B1-7EBB538B8A8F}" destId="{65718D01-2923-458A-A7B6-700F373472BF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5961-5CA1-4684-B664-D3BF5E90C34B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45CB2FC-0E2F-47C7-A63B-DBAC4855DC0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5961-5CA1-4684-B664-D3BF5E90C34B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CB2FC-0E2F-47C7-A63B-DBAC4855DC0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5961-5CA1-4684-B664-D3BF5E90C34B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CB2FC-0E2F-47C7-A63B-DBAC4855DC0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5961-5CA1-4684-B664-D3BF5E90C34B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45CB2FC-0E2F-47C7-A63B-DBAC4855DC0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5961-5CA1-4684-B664-D3BF5E90C34B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CB2FC-0E2F-47C7-A63B-DBAC4855DC0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5961-5CA1-4684-B664-D3BF5E90C34B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CB2FC-0E2F-47C7-A63B-DBAC4855DC0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5961-5CA1-4684-B664-D3BF5E90C34B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45CB2FC-0E2F-47C7-A63B-DBAC4855DC0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5961-5CA1-4684-B664-D3BF5E90C34B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CB2FC-0E2F-47C7-A63B-DBAC4855DC0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5961-5CA1-4684-B664-D3BF5E90C34B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CB2FC-0E2F-47C7-A63B-DBAC4855DC0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5961-5CA1-4684-B664-D3BF5E90C34B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CB2FC-0E2F-47C7-A63B-DBAC4855DC0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5961-5CA1-4684-B664-D3BF5E90C34B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CB2FC-0E2F-47C7-A63B-DBAC4855DC0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B525961-5CA1-4684-B664-D3BF5E90C34B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45CB2FC-0E2F-47C7-A63B-DBAC4855DC0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57200"/>
            <a:ext cx="8705880" cy="2828924"/>
          </a:xfrm>
          <a:solidFill>
            <a:srgbClr val="00B0F0"/>
          </a:solidFill>
          <a:ln w="57150">
            <a:solidFill>
              <a:srgbClr val="7030A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Гласність і лібералізація</a:t>
            </a:r>
            <a:endParaRPr lang="uk-UA" sz="5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86116" y="3500438"/>
            <a:ext cx="5705484" cy="257968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</a:t>
            </a:r>
            <a:r>
              <a:rPr lang="ru-RU" dirty="0" err="1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Мультимедійна</a:t>
            </a:r>
            <a:r>
              <a:rPr lang="ru-RU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презентація</a:t>
            </a:r>
            <a:r>
              <a:rPr lang="ru-RU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err="1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вчителя</a:t>
            </a:r>
            <a:r>
              <a:rPr lang="ru-RU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Подібнянської</a:t>
            </a:r>
            <a:r>
              <a:rPr lang="ru-RU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загальноосвітньої</a:t>
            </a:r>
            <a:r>
              <a:rPr lang="ru-RU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школи</a:t>
            </a:r>
            <a:r>
              <a:rPr lang="ru-RU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І-ІІІ </a:t>
            </a:r>
            <a:r>
              <a:rPr lang="ru-RU" dirty="0" err="1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ступенів</a:t>
            </a:r>
            <a:r>
              <a:rPr lang="ru-RU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err="1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Мандюк</a:t>
            </a:r>
            <a:r>
              <a:rPr lang="ru-RU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Н.І</a:t>
            </a:r>
            <a:r>
              <a:rPr lang="ru-RU" sz="4400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326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428604"/>
            <a:ext cx="8786842" cy="571504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2000" dirty="0" smtClean="0"/>
              <a:t>     За словами Ф. Турченка  “ гласність ” це щось проміжне між свободою слова , на яку партія так і не наважилась, і тотальним інформаційним контролем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>
                <a:solidFill>
                  <a:srgbClr val="00B050"/>
                </a:solidFill>
              </a:rPr>
              <a:t>Під  лібералізацією  розумілось якісне оновлення політичної </a:t>
            </a:r>
            <a:r>
              <a:rPr lang="uk-UA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системи СРСР на основі:</a:t>
            </a:r>
            <a:br>
              <a:rPr lang="uk-UA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uk-UA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uk-UA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uk-UA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- панування закону, дотримання прав людини, забезпечення індивідуальної свободи особи; </a:t>
            </a:r>
            <a:br>
              <a:rPr lang="uk-UA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uk-UA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uk-UA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uk-UA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- скорочення бюрократичного управлінського апарату;</a:t>
            </a:r>
            <a:br>
              <a:rPr lang="uk-UA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uk-UA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uk-UA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uk-UA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-  зміцнення місцевого самоврядування; </a:t>
            </a:r>
            <a:br>
              <a:rPr lang="uk-UA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uk-UA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uk-UA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uk-UA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- децентралізація влади.</a:t>
            </a:r>
            <a:br>
              <a:rPr lang="uk-UA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uk-UA" sz="2000" dirty="0" smtClean="0">
                <a:solidFill>
                  <a:srgbClr val="00B050"/>
                </a:solidFill>
              </a:rPr>
              <a:t/>
            </a:r>
            <a:br>
              <a:rPr lang="uk-UA" sz="2000" dirty="0" smtClean="0">
                <a:solidFill>
                  <a:srgbClr val="00B050"/>
                </a:solidFill>
              </a:rPr>
            </a:br>
            <a:r>
              <a:rPr lang="uk-UA" sz="2000" dirty="0" smtClean="0"/>
              <a:t/>
            </a:r>
            <a:br>
              <a:rPr lang="uk-UA" sz="2000" dirty="0" smtClean="0"/>
            </a:br>
            <a:endParaRPr lang="uk-UA" sz="2000" dirty="0"/>
          </a:p>
        </p:txBody>
      </p:sp>
    </p:spTree>
    <p:custDataLst>
      <p:tags r:id="rId1"/>
    </p:custDataLst>
  </p:cSld>
  <p:clrMapOvr>
    <a:masterClrMapping/>
  </p:clrMapOvr>
  <p:transition advTm="17596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57200"/>
            <a:ext cx="8705880" cy="5972196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6" name="Овал 5"/>
          <p:cNvSpPr/>
          <p:nvPr/>
        </p:nvSpPr>
        <p:spPr>
          <a:xfrm>
            <a:off x="785786" y="1857364"/>
            <a:ext cx="3071834" cy="250033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Принципи політичної реформи</a:t>
            </a:r>
            <a:endParaRPr lang="uk-UA" sz="3200" dirty="0"/>
          </a:p>
        </p:txBody>
      </p:sp>
      <p:cxnSp>
        <p:nvCxnSpPr>
          <p:cNvPr id="8" name="Прямая со стрелкой 7"/>
          <p:cNvCxnSpPr>
            <a:stCxn id="6" idx="7"/>
          </p:cNvCxnSpPr>
          <p:nvPr/>
        </p:nvCxnSpPr>
        <p:spPr>
          <a:xfrm rot="5400000" flipH="1" flipV="1">
            <a:off x="3449608" y="1386891"/>
            <a:ext cx="794791" cy="8784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4143372" y="214290"/>
            <a:ext cx="3000396" cy="171451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Чіткий розподіл влади на законодавчу, виконавчу, судову</a:t>
            </a:r>
            <a:endParaRPr lang="uk-U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2" name="Прямая со стрелкой 11"/>
          <p:cNvCxnSpPr>
            <a:stCxn id="6" idx="6"/>
            <a:endCxn id="13" idx="2"/>
          </p:cNvCxnSpPr>
          <p:nvPr/>
        </p:nvCxnSpPr>
        <p:spPr>
          <a:xfrm flipV="1">
            <a:off x="3857620" y="2786058"/>
            <a:ext cx="1143008" cy="3214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5000628" y="2000240"/>
            <a:ext cx="2928958" cy="157163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Ліквідація зрощування партійного і державного апаратів</a:t>
            </a:r>
            <a:endParaRPr lang="uk-U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3786182" y="3571876"/>
            <a:ext cx="121444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5000628" y="3643314"/>
            <a:ext cx="2857520" cy="114300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Плюралізм</a:t>
            </a:r>
            <a:r>
              <a:rPr lang="uk-UA" dirty="0" smtClean="0"/>
              <a:t> політичного життя</a:t>
            </a:r>
            <a:endParaRPr lang="uk-UA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 rot="16200000" flipH="1">
            <a:off x="3500430" y="3929066"/>
            <a:ext cx="1071570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3929058" y="4857760"/>
            <a:ext cx="2571768" cy="121444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Розширення </a:t>
            </a: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повноважень</a:t>
            </a:r>
            <a:r>
              <a:rPr lang="uk-UA" dirty="0" smtClean="0"/>
              <a:t> рад</a:t>
            </a:r>
            <a:endParaRPr lang="uk-UA" dirty="0"/>
          </a:p>
        </p:txBody>
      </p:sp>
    </p:spTree>
    <p:custDataLst>
      <p:tags r:id="rId1"/>
    </p:custDataLst>
  </p:cSld>
  <p:clrMapOvr>
    <a:masterClrMapping/>
  </p:clrMapOvr>
  <p:transition advTm="1326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3" grpId="0" animBg="1"/>
      <p:bldP spid="18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Конституційна реформа М. Горбачова 1988 року</a:t>
            </a:r>
            <a:endParaRPr lang="uk-UA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38120" y="1500174"/>
          <a:ext cx="8705880" cy="5089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</p:cSld>
  <p:clrMapOvr>
    <a:masterClrMapping/>
  </p:clrMapOvr>
  <p:transition advTm="19531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857208"/>
            <a:ext cx="8634442" cy="6000792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714356"/>
            <a:ext cx="471490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З'їзд народних депутатів СРСР</a:t>
            </a:r>
            <a:endParaRPr lang="uk-UA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1000100" y="1214422"/>
            <a:ext cx="142876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2536811" y="1463661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4179885" y="1535099"/>
            <a:ext cx="714380" cy="730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5715008" y="1500174"/>
            <a:ext cx="71438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858016" y="1214422"/>
            <a:ext cx="92869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571472" y="1571612"/>
            <a:ext cx="114300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Голова Ради Міністрів СРСР</a:t>
            </a:r>
            <a:endParaRPr lang="uk-UA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928794" y="1714488"/>
            <a:ext cx="171451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Верховна Рада Союзу</a:t>
            </a:r>
            <a:endParaRPr lang="uk-UA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cxnSp>
        <p:nvCxnSpPr>
          <p:cNvPr id="20" name="Прямая соединительная линия 19"/>
          <p:cNvCxnSpPr>
            <a:stCxn id="18" idx="1"/>
            <a:endCxn id="18" idx="3"/>
          </p:cNvCxnSpPr>
          <p:nvPr/>
        </p:nvCxnSpPr>
        <p:spPr>
          <a:xfrm rot="10800000" flipH="1">
            <a:off x="1928794" y="2143116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>
            <a:off x="2000232" y="2571744"/>
            <a:ext cx="14287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6200000" flipH="1">
            <a:off x="3036083" y="2607463"/>
            <a:ext cx="14287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1643042" y="2714620"/>
            <a:ext cx="92869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Рада Союзу</a:t>
            </a:r>
            <a:endParaRPr lang="uk-UA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714612" y="2714620"/>
            <a:ext cx="1285884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Рада Національностей</a:t>
            </a:r>
            <a:endParaRPr lang="uk-UA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857620" y="1928802"/>
            <a:ext cx="1571636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Голова Верховного Суду СРСР</a:t>
            </a:r>
            <a:endParaRPr lang="uk-UA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643570" y="1928802"/>
            <a:ext cx="1214446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Голова Комітету конституційного нагляду СРСР</a:t>
            </a:r>
            <a:endParaRPr lang="uk-UA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000892" y="1714488"/>
            <a:ext cx="157163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Генеральний прокурор СРСР</a:t>
            </a:r>
            <a:endParaRPr lang="uk-UA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1861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animBg="1"/>
      <p:bldP spid="18" grpId="0" animBg="1"/>
      <p:bldP spid="30" grpId="0" animBg="1"/>
      <p:bldP spid="31" grpId="0" animBg="1"/>
      <p:bldP spid="32" grpId="0" animBg="1"/>
      <p:bldP spid="32" grpId="1" animBg="1"/>
      <p:bldP spid="35" grpId="0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Передумови формування багатопартійності в Україні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uk-UA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ngsanaUPC" pitchFamily="18" charset="-34"/>
              </a:rPr>
              <a:t>Демократизація суспільно-політичного життя;</a:t>
            </a: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uk-UA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ngsanaUPC" pitchFamily="18" charset="-34"/>
              </a:rPr>
              <a:t>Діяльність опозиційних організацій;</a:t>
            </a: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uk-UA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ngsanaUPC" pitchFamily="18" charset="-34"/>
              </a:rPr>
              <a:t>Перехід до політичного плюралізму;</a:t>
            </a: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uk-UA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ngsanaUPC" pitchFamily="18" charset="-34"/>
              </a:rPr>
              <a:t>Вилучення із Конституції СРСР та УРСР ст. 6 про керівну і спрямовуючу роль КПРС;</a:t>
            </a: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uk-UA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ngsanaUPC" pitchFamily="18" charset="-34"/>
              </a:rPr>
              <a:t>Прийняття Верховною Радою України постанови  “ Про порядок реєстрації громадських </a:t>
            </a:r>
            <a:r>
              <a:rPr lang="uk-UA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ngsanaUPC" pitchFamily="18" charset="-34"/>
              </a:rPr>
              <a:t>об'єднань”</a:t>
            </a:r>
            <a:endParaRPr lang="uk-UA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ngsanaUPC" pitchFamily="18" charset="-34"/>
            </a:endParaRPr>
          </a:p>
        </p:txBody>
      </p:sp>
    </p:spTree>
    <p:custDataLst>
      <p:tags r:id="rId1"/>
    </p:custDataLst>
  </p:cSld>
  <p:clrMapOvr>
    <a:masterClrMapping/>
  </p:clrMapOvr>
  <p:transition advTm="13557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Етапи становлення багатопартійності в Україні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</p:cSld>
  <p:clrMapOvr>
    <a:masterClrMapping/>
  </p:clrMapOvr>
  <p:transition advTm="1285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Політичні партії в Україні в 1990- 1991 рр.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3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uk-UA" sz="5400" dirty="0" smtClean="0">
                <a:solidFill>
                  <a:srgbClr val="7030A0"/>
                </a:solidFill>
              </a:rPr>
              <a:t>Праві </a:t>
            </a:r>
          </a:p>
          <a:p>
            <a:pPr>
              <a:buFont typeface="Wingdings" pitchFamily="2" charset="2"/>
              <a:buChar char="q"/>
            </a:pPr>
            <a:r>
              <a:rPr lang="uk-UA" sz="5400" dirty="0" smtClean="0">
                <a:solidFill>
                  <a:srgbClr val="7030A0"/>
                </a:solidFill>
              </a:rPr>
              <a:t>Соціал-демократичні</a:t>
            </a:r>
          </a:p>
          <a:p>
            <a:pPr>
              <a:buFont typeface="Wingdings" pitchFamily="2" charset="2"/>
              <a:buChar char="q"/>
            </a:pPr>
            <a:r>
              <a:rPr lang="uk-UA" sz="5400" dirty="0" smtClean="0">
                <a:solidFill>
                  <a:srgbClr val="7030A0"/>
                </a:solidFill>
              </a:rPr>
              <a:t>Центристські</a:t>
            </a:r>
          </a:p>
          <a:p>
            <a:pPr>
              <a:buFont typeface="Wingdings" pitchFamily="2" charset="2"/>
              <a:buChar char="q"/>
            </a:pPr>
            <a:r>
              <a:rPr lang="uk-UA" sz="5400" dirty="0" smtClean="0">
                <a:solidFill>
                  <a:srgbClr val="7030A0"/>
                </a:solidFill>
              </a:rPr>
              <a:t>Ліві </a:t>
            </a:r>
            <a:endParaRPr lang="uk-UA" sz="5400" dirty="0">
              <a:solidFill>
                <a:srgbClr val="7030A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0188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.9|2.8|3|2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2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4|2|2.2|1.8|0.9|2|2.2|1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5|2|1.8|1.8|2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1|1.4|1.5|1.2|1.2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53</TotalTime>
  <Words>294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Гласність і лібералізація</vt:lpstr>
      <vt:lpstr>     За словами Ф. Турченка  “ гласність ” це щось проміжне між свободою слова , на яку партія так і не наважилась, і тотальним інформаційним контролем  Під  лібералізацією  розумілось якісне оновлення політичної системи СРСР на основі:   - панування закону, дотримання прав людини, забезпечення індивідуальної свободи особи;   - скорочення бюрократичного управлінського апарату;   -  зміцнення місцевого самоврядування;   - децентралізація влади.   </vt:lpstr>
      <vt:lpstr>Слайд 3</vt:lpstr>
      <vt:lpstr>Конституційна реформа М. Горбачова 1988 року</vt:lpstr>
      <vt:lpstr>Слайд 5</vt:lpstr>
      <vt:lpstr>Передумови формування багатопартійності в Україні</vt:lpstr>
      <vt:lpstr>Етапи становлення багатопартійності в Україні</vt:lpstr>
      <vt:lpstr>Політичні партії в Україні в 1990- 1991 рр.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Гласність і лібералізація</dc:title>
  <dc:creator>Ліда</dc:creator>
  <cp:lastModifiedBy>Мандюк</cp:lastModifiedBy>
  <cp:revision>8</cp:revision>
  <dcterms:created xsi:type="dcterms:W3CDTF">2014-02-09T07:50:49Z</dcterms:created>
  <dcterms:modified xsi:type="dcterms:W3CDTF">2014-02-15T14:23:12Z</dcterms:modified>
</cp:coreProperties>
</file>