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8" r:id="rId12"/>
    <p:sldId id="265" r:id="rId13"/>
    <p:sldId id="266" r:id="rId14"/>
    <p:sldId id="270" r:id="rId15"/>
    <p:sldId id="267" r:id="rId16"/>
    <p:sldId id="269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BEA7A9-AB29-4092-A035-049378349009}" type="datetimeFigureOut">
              <a:rPr lang="uk-UA" smtClean="0"/>
              <a:pPr/>
              <a:t>09.02.2014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776CF2-5AC1-44E4-8713-B31CBAAA0C3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72200" cy="1894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Мультимедійна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презентація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вчителя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Подібнянської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загальноосвітньої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І-ІІІ </a:t>
            </a: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ступенів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Мандюк</a:t>
            </a:r>
            <a:r>
              <a:rPr lang="ru-RU" sz="2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Н.І</a:t>
            </a:r>
            <a:r>
              <a:rPr lang="ru-RU" sz="32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501008"/>
            <a:ext cx="6172200" cy="1371600"/>
          </a:xfrm>
        </p:spPr>
        <p:txBody>
          <a:bodyPr>
            <a:noAutofit/>
          </a:bodyPr>
          <a:lstStyle/>
          <a:p>
            <a:r>
              <a:rPr lang="uk-UA" sz="4400" dirty="0" smtClean="0"/>
              <a:t>Початок перебудови </a:t>
            </a:r>
            <a:endParaRPr lang="uk-UA" sz="4400" dirty="0"/>
          </a:p>
        </p:txBody>
      </p:sp>
    </p:spTree>
    <p:custDataLst>
      <p:tags r:id="rId1"/>
    </p:custDataLst>
  </p:cSld>
  <p:clrMapOvr>
    <a:masterClrMapping/>
  </p:clrMapOvr>
  <p:transition advTm="636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5674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Основні етапи економічних реформ у роки перебудови.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/>
              <a:t>І. </a:t>
            </a:r>
            <a:r>
              <a:rPr lang="uk-UA" sz="1600" dirty="0" smtClean="0"/>
              <a:t>Квітневий пленум ЦК КПРС 1985 р. – ХХУІ з'їзд КПРС – прийняття програми прискорення соціально-економічного розвитку господарства. </a:t>
            </a:r>
            <a:br>
              <a:rPr lang="uk-UA" sz="1600" dirty="0" smtClean="0"/>
            </a:br>
            <a:r>
              <a:rPr lang="uk-UA" sz="1600" dirty="0" smtClean="0"/>
              <a:t>     </a:t>
            </a:r>
            <a:br>
              <a:rPr lang="uk-UA" sz="1600" dirty="0" smtClean="0"/>
            </a:br>
            <a:r>
              <a:rPr lang="uk-UA" sz="1600" dirty="0" smtClean="0">
                <a:solidFill>
                  <a:srgbClr val="00B050"/>
                </a:solidFill>
              </a:rPr>
              <a:t> Передбачалося :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- до 2000-го року створити виробничий потенціал, що дорівнював би вже створеному за попередні 70 років;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- вирішити традиційні соціальні проблеми – продовольчу, житлову, забезпечення населення товарами повсякденного вжитку;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- технічне переозброєння машинобудування на основі останніх досягнень НТР, активізації </a:t>
            </a:r>
            <a:r>
              <a:rPr lang="uk-UA" sz="1600" dirty="0" err="1" smtClean="0"/>
              <a:t>“людського</a:t>
            </a:r>
            <a:r>
              <a:rPr lang="uk-UA" sz="1600" dirty="0" smtClean="0"/>
              <a:t> </a:t>
            </a:r>
            <a:r>
              <a:rPr lang="uk-UA" sz="1600" dirty="0" err="1" smtClean="0"/>
              <a:t>фактора”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advTm="13151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maxresdefault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custDataLst>
      <p:tags r:id="rId1"/>
    </p:custDataLst>
  </p:cSld>
  <p:clrMapOvr>
    <a:masterClrMapping/>
  </p:clrMapOvr>
  <p:transition advTm="13353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5674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200" dirty="0" smtClean="0"/>
              <a:t>ІІ.</a:t>
            </a:r>
            <a:r>
              <a:rPr lang="uk-UA" sz="1800" dirty="0" smtClean="0"/>
              <a:t> Із червня 1987 року – реформи Рижкова - Абалкіна .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сутність реформ виражена в трьох “С”: самостійність, самоокупність, самофінансування;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були прийняті закони: </a:t>
            </a:r>
            <a:r>
              <a:rPr lang="uk-UA" sz="1800" dirty="0" err="1" smtClean="0"/>
              <a:t>“Про</a:t>
            </a:r>
            <a:r>
              <a:rPr lang="uk-UA" sz="1800" dirty="0" smtClean="0"/>
              <a:t> державне </a:t>
            </a:r>
            <a:r>
              <a:rPr lang="uk-UA" sz="1800" dirty="0" err="1" smtClean="0"/>
              <a:t>підприємство”</a:t>
            </a:r>
            <a:r>
              <a:rPr lang="uk-UA" sz="1800" dirty="0" smtClean="0"/>
              <a:t>, </a:t>
            </a:r>
            <a:r>
              <a:rPr lang="uk-UA" sz="1800" dirty="0" err="1" smtClean="0"/>
              <a:t>“Про</a:t>
            </a:r>
            <a:r>
              <a:rPr lang="uk-UA" sz="1800" dirty="0" smtClean="0"/>
              <a:t> </a:t>
            </a:r>
            <a:r>
              <a:rPr lang="uk-UA" sz="1800" dirty="0" err="1" smtClean="0"/>
              <a:t>кооперацію”</a:t>
            </a:r>
            <a:r>
              <a:rPr lang="uk-UA" sz="1800" dirty="0" smtClean="0"/>
              <a:t>, </a:t>
            </a:r>
            <a:r>
              <a:rPr lang="uk-UA" sz="1800" dirty="0" err="1" smtClean="0"/>
              <a:t>“Про</a:t>
            </a:r>
            <a:r>
              <a:rPr lang="uk-UA" sz="1800" dirty="0" smtClean="0"/>
              <a:t> індивідуальну трудову </a:t>
            </a:r>
            <a:r>
              <a:rPr lang="uk-UA" sz="1800" dirty="0" err="1" smtClean="0"/>
              <a:t>діяльність”</a:t>
            </a:r>
            <a:r>
              <a:rPr lang="uk-UA" sz="1800" dirty="0" smtClean="0"/>
              <a:t>. 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>
                <a:solidFill>
                  <a:srgbClr val="00B050"/>
                </a:solidFill>
              </a:rPr>
              <a:t>                                       Передбачалося: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переведення підприємств на госпрозрахунок;</a:t>
            </a:r>
            <a:br>
              <a:rPr lang="uk-UA" sz="1800" dirty="0" smtClean="0"/>
            </a:br>
            <a:r>
              <a:rPr lang="uk-UA" sz="1800" dirty="0" smtClean="0"/>
              <a:t>залежність заробітної плати від результатів господарської діяльності;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сприяння запровадженню досягнень НТР;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розвиток кооперативної форми власності та індивідуальної трудової діяльності</a:t>
            </a:r>
            <a:endParaRPr lang="uk-UA" sz="1800" dirty="0"/>
          </a:p>
        </p:txBody>
      </p:sp>
    </p:spTree>
    <p:custDataLst>
      <p:tags r:id="rId1"/>
    </p:custDataLst>
  </p:cSld>
  <p:clrMapOvr>
    <a:masterClrMapping/>
  </p:clrMapOvr>
  <p:transition advTm="15896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57466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ІІІ. Червень 1990 р. – Верховна Рада СРСР прийняла програму переходу до регульованої ринкової економіки.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smtClean="0">
                <a:solidFill>
                  <a:srgbClr val="00B050"/>
                </a:solidFill>
              </a:rPr>
              <a:t>                      Передбачалося: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 - запровадження елементів ринкових механізмів;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збереження значної частини державного сектору економіки;</a:t>
            </a:r>
            <a:br>
              <a:rPr lang="uk-UA" sz="2400" dirty="0" smtClean="0"/>
            </a:br>
            <a:endParaRPr lang="uk-UA" sz="2400" dirty="0"/>
          </a:p>
        </p:txBody>
      </p:sp>
    </p:spTree>
    <p:custDataLst>
      <p:tags r:id="rId1"/>
    </p:custDataLst>
  </p:cSld>
  <p:clrMapOvr>
    <a:masterClrMapping/>
  </p:clrMapOvr>
  <p:transition advTm="655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7560840" cy="3298378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Причини невдач економічних реформ в другій половині 80-х рр.:</a:t>
            </a:r>
            <a:br>
              <a:rPr lang="uk-UA" sz="2400" dirty="0" smtClean="0"/>
            </a:br>
            <a:r>
              <a:rPr lang="uk-UA" sz="2400" dirty="0" smtClean="0"/>
              <a:t>- відсутність послідовної, адекватної, науково - </a:t>
            </a:r>
            <a:r>
              <a:rPr lang="uk-UA" sz="2400" dirty="0" err="1" smtClean="0"/>
              <a:t>обгрунтованої</a:t>
            </a:r>
            <a:r>
              <a:rPr lang="uk-UA" sz="2400" dirty="0" smtClean="0"/>
              <a:t> стратегії розвитку;</a:t>
            </a:r>
            <a:br>
              <a:rPr lang="uk-UA" sz="2400" dirty="0" smtClean="0"/>
            </a:br>
            <a:r>
              <a:rPr lang="uk-UA" sz="2400" dirty="0" smtClean="0"/>
              <a:t>- непослідовність у здійсненні реформ;</a:t>
            </a:r>
            <a:br>
              <a:rPr lang="uk-UA" sz="2400" dirty="0" smtClean="0"/>
            </a:br>
            <a:r>
              <a:rPr lang="uk-UA" sz="2400" dirty="0" smtClean="0"/>
              <a:t>- прагнення поєднати несумісні економічні   моделі : ринкову і планову економіки;</a:t>
            </a:r>
            <a:br>
              <a:rPr lang="uk-UA" sz="2400" dirty="0" smtClean="0"/>
            </a:br>
            <a:r>
              <a:rPr lang="uk-UA" sz="2400" dirty="0" smtClean="0"/>
              <a:t>- некомпетентне керівництво проведення реформ;</a:t>
            </a:r>
            <a:br>
              <a:rPr lang="uk-UA" sz="2400" dirty="0" smtClean="0"/>
            </a:br>
            <a:r>
              <a:rPr lang="uk-UA" sz="2400" dirty="0" smtClean="0"/>
              <a:t>- опір консервативних сил;</a:t>
            </a:r>
            <a:br>
              <a:rPr lang="uk-UA" sz="2400" dirty="0" smtClean="0"/>
            </a:br>
            <a:r>
              <a:rPr lang="uk-UA" sz="2400" dirty="0" smtClean="0"/>
              <a:t>- засилля воєнно-промислового комплексу.</a:t>
            </a:r>
            <a:endParaRPr lang="uk-UA" sz="2400" dirty="0"/>
          </a:p>
        </p:txBody>
      </p:sp>
      <p:pic>
        <p:nvPicPr>
          <p:cNvPr id="7" name="Содержимое 6" descr="загруженное (1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3789040"/>
            <a:ext cx="6048672" cy="2910923"/>
          </a:xfrm>
        </p:spPr>
      </p:pic>
    </p:spTree>
    <p:custDataLst>
      <p:tags r:id="rId1"/>
    </p:custDataLst>
  </p:cSld>
  <p:clrMapOvr>
    <a:masterClrMapping/>
  </p:clrMapOvr>
  <p:transition advTm="11825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30995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-3499" y="0"/>
            <a:ext cx="9147499" cy="6858000"/>
          </a:xfr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04856" cy="610669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і наслідки перебудови:</a:t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ліквідація тоталітарного режиму СРСР;</a:t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розпад СРСР;</a:t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розвал планової економічної системи;</a:t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плюралізація громадського і політичного життя, створення багатопартійної системи;</a:t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припинення </a:t>
            </a:r>
            <a:r>
              <a:rPr lang="uk-UA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“холодної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війни”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ліквідація </a:t>
            </a:r>
            <a:r>
              <a:rPr lang="uk-UA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“світої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соціалістичної </a:t>
            </a:r>
            <a:r>
              <a:rPr lang="uk-UA" sz="2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системи”</a:t>
            </a:r>
            <a:endParaRPr lang="uk-UA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     </a:t>
            </a:r>
            <a:r>
              <a:rPr lang="uk-UA" sz="7200" dirty="0" smtClean="0">
                <a:solidFill>
                  <a:srgbClr val="FF0000"/>
                </a:solidFill>
              </a:rPr>
              <a:t>Дякую за    </a:t>
            </a:r>
          </a:p>
          <a:p>
            <a:pPr>
              <a:buNone/>
            </a:pPr>
            <a:r>
              <a:rPr lang="uk-UA" sz="7200" dirty="0" smtClean="0">
                <a:solidFill>
                  <a:srgbClr val="FF0000"/>
                </a:solidFill>
              </a:rPr>
              <a:t>        увагу!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L8-Perebudova.jpg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8629590" cy="4968552"/>
          </a:xfrm>
        </p:spPr>
      </p:pic>
    </p:spTree>
    <p:custDataLst>
      <p:tags r:id="rId1"/>
    </p:custDataLst>
  </p:cSld>
  <p:clrMapOvr>
    <a:masterClrMapping/>
  </p:clrMapOvr>
  <p:transition advTm="4992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5962674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04664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Перебудова</a:t>
            </a:r>
            <a:endParaRPr lang="uk-UA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267744" y="764704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644008" y="764704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331640" y="1052736"/>
            <a:ext cx="172819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причини</a:t>
            </a:r>
            <a:endParaRPr lang="uk-UA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80112" y="1124744"/>
            <a:ext cx="187220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суть</a:t>
            </a:r>
            <a:endParaRPr lang="uk-UA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971600" y="134076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0" idx="2"/>
          </p:cNvCxnSpPr>
          <p:nvPr/>
        </p:nvCxnSpPr>
        <p:spPr>
          <a:xfrm>
            <a:off x="2195736" y="134076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627784" y="1268760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79512" y="1700808"/>
            <a:ext cx="18722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Глибока криза </a:t>
            </a:r>
            <a:r>
              <a:rPr lang="uk-UA" dirty="0" err="1" smtClean="0"/>
              <a:t>“соціалістичної</a:t>
            </a:r>
            <a:r>
              <a:rPr lang="uk-UA" dirty="0" smtClean="0"/>
              <a:t> </a:t>
            </a:r>
            <a:r>
              <a:rPr lang="uk-UA" dirty="0" err="1" smtClean="0"/>
              <a:t>економіки”</a:t>
            </a:r>
            <a:endParaRPr lang="uk-UA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115616" y="3717032"/>
            <a:ext cx="24482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Криза однопартійної влади</a:t>
            </a:r>
            <a:endParaRPr lang="uk-UA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55776" y="1844824"/>
            <a:ext cx="15121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Глибокі протиріччя в суспільно-політичному житті</a:t>
            </a:r>
            <a:endParaRPr lang="uk-UA" sz="16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5436096" y="1412776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1" idx="2"/>
          </p:cNvCxnSpPr>
          <p:nvPr/>
        </p:nvCxnSpPr>
        <p:spPr>
          <a:xfrm>
            <a:off x="6516216" y="1412776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804248" y="1412776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4283968" y="1700808"/>
            <a:ext cx="187220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Шляхом </a:t>
            </a:r>
            <a:r>
              <a:rPr lang="uk-UA" sz="1400" dirty="0" err="1" smtClean="0"/>
              <a:t>інетсифікації</a:t>
            </a:r>
            <a:r>
              <a:rPr lang="uk-UA" sz="1400" dirty="0" smtClean="0"/>
              <a:t> та виробництва  перехід до ринкової економіки</a:t>
            </a:r>
            <a:endParaRPr lang="uk-UA" sz="1400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660232" y="1700808"/>
            <a:ext cx="16561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Демократизація суспільно-політичного і духовного життя в країні</a:t>
            </a:r>
            <a:endParaRPr lang="uk-UA" sz="1400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724128" y="3284984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Нове політичне мислення в галузі міжнародних відносин</a:t>
            </a:r>
            <a:endParaRPr lang="uk-UA" sz="160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619672" y="5085184"/>
            <a:ext cx="56166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Керована з Москви, перебудова в Україні проходила переважно в галузі духовного життя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2213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0" grpId="0" animBg="1"/>
      <p:bldP spid="31" grpId="0" animBg="1"/>
      <p:bldP spid="45" grpId="0" animBg="1"/>
      <p:bldP spid="46" grpId="0" animBg="1"/>
      <p:bldP spid="47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03468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b16de7064d0d4e60634ac478bf5ce68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75856" y="404664"/>
            <a:ext cx="5514412" cy="5404123"/>
          </a:xfrm>
        </p:spPr>
      </p:pic>
      <p:sp>
        <p:nvSpPr>
          <p:cNvPr id="5" name="Овал 4"/>
          <p:cNvSpPr/>
          <p:nvPr/>
        </p:nvSpPr>
        <p:spPr>
          <a:xfrm>
            <a:off x="611560" y="2852936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Перебудова</a:t>
            </a:r>
            <a:endParaRPr lang="uk-UA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195736" y="1340768"/>
            <a:ext cx="2160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331640" y="620688"/>
            <a:ext cx="2304256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демократія</a:t>
            </a:r>
            <a:endParaRPr lang="uk-UA" dirty="0"/>
          </a:p>
        </p:txBody>
      </p:sp>
      <p:cxnSp>
        <p:nvCxnSpPr>
          <p:cNvPr id="14" name="Прямая соединительная линия 13"/>
          <p:cNvCxnSpPr>
            <a:stCxn id="5" idx="7"/>
          </p:cNvCxnSpPr>
          <p:nvPr/>
        </p:nvCxnSpPr>
        <p:spPr>
          <a:xfrm flipV="1">
            <a:off x="2455440" y="1988840"/>
            <a:ext cx="1468488" cy="969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851920" y="1484784"/>
            <a:ext cx="2088232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гласність</a:t>
            </a:r>
            <a:endParaRPr lang="uk-UA" dirty="0"/>
          </a:p>
        </p:txBody>
      </p:sp>
      <p:cxnSp>
        <p:nvCxnSpPr>
          <p:cNvPr id="17" name="Прямая со стрелкой 16"/>
          <p:cNvCxnSpPr>
            <a:stCxn id="5" idx="6"/>
          </p:cNvCxnSpPr>
          <p:nvPr/>
        </p:nvCxnSpPr>
        <p:spPr>
          <a:xfrm>
            <a:off x="2771800" y="321297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067944" y="3284984"/>
            <a:ext cx="2160240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Політичний плюралізм</a:t>
            </a:r>
            <a:endParaRPr lang="uk-UA" dirty="0"/>
          </a:p>
        </p:txBody>
      </p:sp>
      <p:cxnSp>
        <p:nvCxnSpPr>
          <p:cNvPr id="21" name="Прямая со стрелкой 20"/>
          <p:cNvCxnSpPr>
            <a:stCxn id="5" idx="5"/>
          </p:cNvCxnSpPr>
          <p:nvPr/>
        </p:nvCxnSpPr>
        <p:spPr>
          <a:xfrm>
            <a:off x="2455440" y="3467563"/>
            <a:ext cx="1252464" cy="1185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699792" y="4653136"/>
            <a:ext cx="26642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Соціальна справедливість</a:t>
            </a:r>
            <a:endParaRPr lang="uk-UA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1835696" y="3573016"/>
            <a:ext cx="14401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67544" y="4581128"/>
            <a:ext cx="1944216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Кінець </a:t>
            </a:r>
            <a:r>
              <a:rPr lang="uk-UA" dirty="0" err="1" smtClean="0"/>
              <a:t>“холодної</a:t>
            </a:r>
            <a:r>
              <a:rPr lang="uk-UA" dirty="0" smtClean="0"/>
              <a:t> </a:t>
            </a:r>
            <a:r>
              <a:rPr lang="uk-UA" dirty="0" err="1" smtClean="0"/>
              <a:t>війни”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9251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5" grpId="0" animBg="1"/>
      <p:bldP spid="19" grpId="0" animBg="1"/>
      <p:bldP spid="24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age171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980728"/>
            <a:ext cx="8280073" cy="4099842"/>
          </a:xfrm>
        </p:spPr>
      </p:pic>
    </p:spTree>
    <p:custDataLst>
      <p:tags r:id="rId1"/>
    </p:custDataLst>
  </p:cSld>
  <p:clrMapOvr>
    <a:masterClrMapping/>
  </p:clrMapOvr>
  <p:transition advTm="341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endParaRPr lang="uk-UA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7504" y="1328909"/>
            <a:ext cx="8784976" cy="3971651"/>
          </a:xfrm>
        </p:spPr>
      </p:pic>
    </p:spTree>
    <p:custDataLst>
      <p:tags r:id="rId1"/>
    </p:custDataLst>
  </p:cSld>
  <p:clrMapOvr>
    <a:masterClrMapping/>
  </p:clrMapOvr>
  <p:transition advTm="1287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60346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         </a:t>
            </a:r>
            <a:r>
              <a:rPr lang="uk-UA" dirty="0" smtClean="0">
                <a:solidFill>
                  <a:srgbClr val="FF0000"/>
                </a:solidFill>
              </a:rPr>
              <a:t>Періодизація перебудови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</a:t>
            </a:r>
            <a:r>
              <a:rPr lang="uk-UA" dirty="0" smtClean="0">
                <a:solidFill>
                  <a:srgbClr val="00B0F0"/>
                </a:solidFill>
              </a:rPr>
              <a:t>І період. 1985-1988 рр. </a:t>
            </a:r>
            <a:r>
              <a:rPr lang="uk-UA" dirty="0" smtClean="0"/>
              <a:t>– період     </a:t>
            </a:r>
            <a:br>
              <a:rPr lang="uk-UA" dirty="0" smtClean="0"/>
            </a:br>
            <a:r>
              <a:rPr lang="uk-UA" dirty="0" smtClean="0"/>
              <a:t>    розробки концепції перебудови і   </a:t>
            </a:r>
            <a:br>
              <a:rPr lang="uk-UA" dirty="0" smtClean="0"/>
            </a:br>
            <a:r>
              <a:rPr lang="uk-UA" dirty="0" smtClean="0"/>
              <a:t>    здійснення перших економічних </a:t>
            </a:r>
            <a:br>
              <a:rPr lang="uk-UA" dirty="0" smtClean="0"/>
            </a:br>
            <a:r>
              <a:rPr lang="uk-UA" dirty="0" smtClean="0"/>
              <a:t>    реформ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</a:t>
            </a:r>
            <a:r>
              <a:rPr lang="uk-UA" dirty="0" smtClean="0">
                <a:solidFill>
                  <a:srgbClr val="00B0F0"/>
                </a:solidFill>
              </a:rPr>
              <a:t>ІІ період. 1988-1991 рр. </a:t>
            </a:r>
            <a:r>
              <a:rPr lang="uk-UA" dirty="0" smtClean="0"/>
              <a:t>– період  </a:t>
            </a:r>
            <a:br>
              <a:rPr lang="uk-UA" dirty="0" smtClean="0"/>
            </a:br>
            <a:r>
              <a:rPr lang="uk-UA" dirty="0" smtClean="0"/>
              <a:t>    активних політичних перетворень </a:t>
            </a:r>
            <a:br>
              <a:rPr lang="uk-UA" dirty="0" smtClean="0"/>
            </a:br>
            <a:r>
              <a:rPr lang="uk-UA" dirty="0" smtClean="0"/>
              <a:t>    під гаслами побудови </a:t>
            </a:r>
            <a:br>
              <a:rPr lang="uk-UA" dirty="0" smtClean="0"/>
            </a:br>
            <a:r>
              <a:rPr lang="uk-UA" dirty="0" smtClean="0"/>
              <a:t>   демократичного , гуманного </a:t>
            </a:r>
            <a:br>
              <a:rPr lang="uk-UA" dirty="0" smtClean="0"/>
            </a:br>
            <a:r>
              <a:rPr lang="uk-UA" dirty="0" smtClean="0"/>
              <a:t>   соціалізму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22292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29030"/>
            <a:ext cx="4104456" cy="247517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    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Чорнобильська трагедія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загруженное (3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988840"/>
            <a:ext cx="3558662" cy="4124813"/>
          </a:xfrm>
        </p:spPr>
      </p:pic>
      <p:pic>
        <p:nvPicPr>
          <p:cNvPr id="8" name="Содержимое 7" descr="загруженное (4)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3779912" y="3501008"/>
            <a:ext cx="4320480" cy="2965348"/>
          </a:xfrm>
        </p:spPr>
      </p:pic>
    </p:spTree>
  </p:cSld>
  <p:clrMapOvr>
    <a:masterClrMapping/>
  </p:clrMapOvr>
  <p:transition advTm="4337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8690749" cy="4912163"/>
          </a:xfrm>
        </p:spPr>
      </p:pic>
    </p:spTree>
  </p:cSld>
  <p:clrMapOvr>
    <a:masterClrMapping/>
  </p:clrMapOvr>
  <p:transition advTm="7473"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.2|1.2|2.4|2.1|1.8|2.6|2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.3|1|1.2|1.3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134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Мультимедійна презентація вчителя Подібнянської загальноосвітньої школи І-ІІІ ступенів Мандюк Н.І.</vt:lpstr>
      <vt:lpstr>Слайд 2</vt:lpstr>
      <vt:lpstr>Слайд 3</vt:lpstr>
      <vt:lpstr>Слайд 4</vt:lpstr>
      <vt:lpstr>Слайд 5</vt:lpstr>
      <vt:lpstr>Слайд 6</vt:lpstr>
      <vt:lpstr>         Періодизація перебудови        І період. 1985-1988 рр. – період          розробки концепції перебудови і        здійснення перших економічних      реформ       ІІ період. 1988-1991 рр. – період       активних політичних перетворень      під гаслами побудови     демократичного , гуманного     соціалізму</vt:lpstr>
      <vt:lpstr>       Чорнобильська трагедія</vt:lpstr>
      <vt:lpstr>Слайд 9</vt:lpstr>
      <vt:lpstr>Основні етапи економічних реформ у роки перебудови.  І. Квітневий пленум ЦК КПРС 1985 р. – ХХУІ з'їзд КПРС – прийняття програми прискорення соціально-економічного розвитку господарства.         Передбачалося : - до 2000-го року створити виробничий потенціал, що дорівнював би вже створеному за попередні 70 років;  - вирішити традиційні соціальні проблеми – продовольчу, житлову, забезпечення населення товарами повсякденного вжитку;  - технічне переозброєння машинобудування на основі останніх досягнень НТР, активізації “людського фактора”  </vt:lpstr>
      <vt:lpstr>Слайд 11</vt:lpstr>
      <vt:lpstr>ІІ. Із червня 1987 року – реформи Рижкова - Абалкіна .  - сутність реформ виражена в трьох “С”: самостійність, самоокупність, самофінансування;  - були прийняті закони: “Про державне підприємство”, “Про кооперацію”, “Про індивідуальну трудову діяльність”.                                          Передбачалося:  - переведення підприємств на госпрозрахунок; залежність заробітної плати від результатів господарської діяльності;  - сприяння запровадженню досягнень НТР;  - розвиток кооперативної форми власності та індивідуальної трудової діяльності</vt:lpstr>
      <vt:lpstr>ІІІ. Червень 1990 р. – Верховна Рада СРСР прийняла програму переходу до регульованої ринкової економіки.                         Передбачалося:   - запровадження елементів ринкових механізмів;  - збереження значної частини державного сектору економіки; </vt:lpstr>
      <vt:lpstr>Причини невдач економічних реформ в другій половині 80-х рр.: - відсутність послідовної, адекватної, науково - обгрунтованої стратегії розвитку; - непослідовність у здійсненні реформ; - прагнення поєднати несумісні економічні   моделі : ринкову і планову економіки; - некомпетентне керівництво проведення реформ; - опір консервативних сил; - засилля воєнно-промислового комплексу.</vt:lpstr>
      <vt:lpstr>Результати і наслідки перебудови:    - ліквідація тоталітарного режиму СРСР;  - розпад СРСР;  - розвал планової економічної системи;  - плюралізація громадського і політичного життя, створення багатопартійної системи;  - припинення “холодної війни”;  - ліквідація “світої соціалістичної системи”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Мультимедійна презентація вчителя Подібнянської загальноосвітньої школи І-ІІІ ступенів Мандюк Н.І.</dc:title>
  <dc:creator>Мандюк</dc:creator>
  <cp:lastModifiedBy>Ліда</cp:lastModifiedBy>
  <cp:revision>16</cp:revision>
  <dcterms:created xsi:type="dcterms:W3CDTF">2014-01-28T19:09:44Z</dcterms:created>
  <dcterms:modified xsi:type="dcterms:W3CDTF">2014-02-09T19:04:13Z</dcterms:modified>
</cp:coreProperties>
</file>