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FBD81A-077E-49BB-8E6D-3C0DEA486904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5219BE-1A03-4135-A21C-B51CD2FFC16E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FBD81A-077E-49BB-8E6D-3C0DEA486904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5219BE-1A03-4135-A21C-B51CD2FFC16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FBD81A-077E-49BB-8E6D-3C0DEA486904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5219BE-1A03-4135-A21C-B51CD2FFC16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FBD81A-077E-49BB-8E6D-3C0DEA486904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5219BE-1A03-4135-A21C-B51CD2FFC16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FBD81A-077E-49BB-8E6D-3C0DEA486904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5219BE-1A03-4135-A21C-B51CD2FFC16E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FBD81A-077E-49BB-8E6D-3C0DEA486904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5219BE-1A03-4135-A21C-B51CD2FFC16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FBD81A-077E-49BB-8E6D-3C0DEA486904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5219BE-1A03-4135-A21C-B51CD2FFC16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FBD81A-077E-49BB-8E6D-3C0DEA486904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5219BE-1A03-4135-A21C-B51CD2FFC16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FBD81A-077E-49BB-8E6D-3C0DEA486904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5219BE-1A03-4135-A21C-B51CD2FFC16E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FBD81A-077E-49BB-8E6D-3C0DEA486904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5219BE-1A03-4135-A21C-B51CD2FFC16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FBD81A-077E-49BB-8E6D-3C0DEA486904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5219BE-1A03-4135-A21C-B51CD2FFC16E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CFBD81A-077E-49BB-8E6D-3C0DEA486904}" type="datetimeFigureOut">
              <a:rPr lang="uk-UA" smtClean="0"/>
              <a:pPr/>
              <a:t>15.02.2014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15219BE-1A03-4135-A21C-B51CD2FFC16E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862150" cy="286861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err="1" smtClean="0">
                <a:solidFill>
                  <a:srgbClr val="00B0F0"/>
                </a:solidFill>
              </a:rPr>
              <a:t>Результати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виборів</a:t>
            </a:r>
            <a:r>
              <a:rPr lang="ru-RU" dirty="0" smtClean="0">
                <a:solidFill>
                  <a:srgbClr val="00B0F0"/>
                </a:solidFill>
              </a:rPr>
              <a:t> до </a:t>
            </a:r>
            <a:r>
              <a:rPr lang="ru-RU" dirty="0" err="1" smtClean="0">
                <a:solidFill>
                  <a:srgbClr val="00B0F0"/>
                </a:solidFill>
              </a:rPr>
              <a:t>Верховної</a:t>
            </a:r>
            <a:r>
              <a:rPr lang="ru-RU" dirty="0" smtClean="0">
                <a:solidFill>
                  <a:srgbClr val="00B0F0"/>
                </a:solidFill>
              </a:rPr>
              <a:t> Ради УРСР </a:t>
            </a:r>
            <a:r>
              <a:rPr lang="ru-RU" dirty="0" err="1" smtClean="0">
                <a:solidFill>
                  <a:srgbClr val="00B0F0"/>
                </a:solidFill>
              </a:rPr>
              <a:t>і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місцевих</a:t>
            </a:r>
            <a:r>
              <a:rPr lang="ru-RU" dirty="0" smtClean="0">
                <a:solidFill>
                  <a:srgbClr val="00B0F0"/>
                </a:solidFill>
              </a:rPr>
              <a:t> рад 1990 року. </a:t>
            </a:r>
            <a:r>
              <a:rPr lang="ru-RU" dirty="0" err="1" smtClean="0">
                <a:solidFill>
                  <a:srgbClr val="00B0F0"/>
                </a:solidFill>
              </a:rPr>
              <a:t>Декларація</a:t>
            </a:r>
            <a:r>
              <a:rPr lang="ru-RU" dirty="0" smtClean="0">
                <a:solidFill>
                  <a:srgbClr val="00B0F0"/>
                </a:solidFill>
              </a:rPr>
              <a:t> про </a:t>
            </a:r>
            <a:r>
              <a:rPr lang="ru-RU" dirty="0" err="1" smtClean="0">
                <a:solidFill>
                  <a:srgbClr val="00B0F0"/>
                </a:solidFill>
              </a:rPr>
              <a:t>державний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суверенітет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 err="1" smtClean="0">
                <a:solidFill>
                  <a:srgbClr val="00B0F0"/>
                </a:solidFill>
              </a:rPr>
              <a:t>України</a:t>
            </a:r>
            <a:endParaRPr lang="uk-UA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71736" y="3643314"/>
            <a:ext cx="6361952" cy="260508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ru-RU" dirty="0" err="1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Мультимедійна</a:t>
            </a:r>
            <a:r>
              <a:rPr lang="ru-RU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dirty="0" err="1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презентація</a:t>
            </a:r>
            <a:r>
              <a:rPr lang="ru-RU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dirty="0" err="1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вчителя</a:t>
            </a:r>
            <a:r>
              <a:rPr lang="ru-RU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dirty="0" err="1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Подібнянської</a:t>
            </a:r>
            <a:r>
              <a:rPr lang="ru-RU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dirty="0" err="1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загальноосвітньої</a:t>
            </a:r>
            <a:r>
              <a:rPr lang="ru-RU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dirty="0" err="1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школи</a:t>
            </a:r>
            <a:r>
              <a:rPr lang="ru-RU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І-ІІІ </a:t>
            </a:r>
            <a:r>
              <a:rPr lang="ru-RU" dirty="0" err="1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ступенів</a:t>
            </a:r>
            <a:r>
              <a:rPr lang="ru-RU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dirty="0" err="1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Мандюк</a:t>
            </a:r>
            <a:r>
              <a:rPr lang="ru-RU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Н.І</a:t>
            </a:r>
            <a:r>
              <a:rPr lang="ru-RU" sz="4400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uk-UA" dirty="0"/>
          </a:p>
        </p:txBody>
      </p:sp>
    </p:spTree>
    <p:custDataLst>
      <p:tags r:id="rId1"/>
    </p:custDataLst>
  </p:cSld>
  <p:clrMapOvr>
    <a:masterClrMapping/>
  </p:clrMapOvr>
  <p:transition advTm="3182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Вибори </a:t>
            </a:r>
            <a:endParaRPr lang="uk-UA" dirty="0"/>
          </a:p>
        </p:txBody>
      </p:sp>
      <p:pic>
        <p:nvPicPr>
          <p:cNvPr id="4" name="Содержимое 3" descr="images (2)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25490" y="1210573"/>
            <a:ext cx="3360692" cy="500450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images (6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1934" y="1071546"/>
            <a:ext cx="4633925" cy="261917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6" name="Рисунок 5" descr="images (1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43372" y="3849474"/>
            <a:ext cx="4000528" cy="259532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custDataLst>
      <p:tags r:id="rId1"/>
    </p:custDataLst>
  </p:cSld>
  <p:clrMapOvr>
    <a:masterClrMapping/>
  </p:clrMapOvr>
  <p:transition advTm="7144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Розстановка політичних сил в парламенті: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uk-UA" dirty="0" smtClean="0"/>
              <a:t>Утворення більшості із комуністів і консерваторів – </a:t>
            </a:r>
            <a:r>
              <a:rPr lang="uk-UA" dirty="0" err="1" smtClean="0"/>
              <a:t>“група</a:t>
            </a:r>
            <a:r>
              <a:rPr lang="uk-UA" dirty="0" smtClean="0"/>
              <a:t> 239”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 утворення парламентської опозиції – Народної Ради (125 осіб)</a:t>
            </a:r>
          </a:p>
          <a:p>
            <a:pPr>
              <a:buFont typeface="Wingdings" pitchFamily="2" charset="2"/>
              <a:buChar char="Ø"/>
            </a:pPr>
            <a:r>
              <a:rPr lang="uk-UA" dirty="0" smtClean="0"/>
              <a:t>Демократичний блок (111)</a:t>
            </a:r>
            <a:endParaRPr lang="uk-UA" dirty="0"/>
          </a:p>
        </p:txBody>
      </p:sp>
    </p:spTree>
    <p:custDataLst>
      <p:tags r:id="rId1"/>
    </p:custDataLst>
  </p:cSld>
  <p:clrMapOvr>
    <a:masterClrMapping/>
  </p:clrMapOvr>
  <p:transition advTm="24397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4" name="Содержимое 3" descr="slide_9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85720" y="214289"/>
            <a:ext cx="8640797" cy="6480597"/>
          </a:xfrm>
        </p:spPr>
      </p:pic>
    </p:spTree>
    <p:custDataLst>
      <p:tags r:id="rId1"/>
    </p:custDataLst>
  </p:cSld>
  <p:clrMapOvr>
    <a:masterClrMapping/>
  </p:clrMapOvr>
  <p:transition advTm="3744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Основні положення Декларації про державний суверенітет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Clr>
                <a:srgbClr val="00B050"/>
              </a:buClr>
              <a:buFont typeface="Wingdings" pitchFamily="2" charset="2"/>
              <a:buChar char="v"/>
            </a:pPr>
            <a:r>
              <a:rPr lang="uk-UA" dirty="0" smtClean="0"/>
              <a:t> Право української нації на самостійне визначення;</a:t>
            </a:r>
          </a:p>
          <a:p>
            <a:pPr>
              <a:buClr>
                <a:srgbClr val="00B050"/>
              </a:buClr>
              <a:buFont typeface="Wingdings" pitchFamily="2" charset="2"/>
              <a:buChar char="v"/>
            </a:pPr>
            <a:r>
              <a:rPr lang="uk-UA" dirty="0" smtClean="0"/>
              <a:t>Принцип народовладдя;</a:t>
            </a:r>
          </a:p>
          <a:p>
            <a:pPr>
              <a:buClr>
                <a:srgbClr val="00B050"/>
              </a:buClr>
              <a:buFont typeface="Wingdings" pitchFamily="2" charset="2"/>
              <a:buChar char="v"/>
            </a:pPr>
            <a:r>
              <a:rPr lang="uk-UA" dirty="0" smtClean="0"/>
              <a:t> розподіл влади на виконавчу, законодавчу, судову;</a:t>
            </a:r>
          </a:p>
          <a:p>
            <a:pPr>
              <a:buClr>
                <a:srgbClr val="00B050"/>
              </a:buClr>
              <a:buFont typeface="Wingdings" pitchFamily="2" charset="2"/>
              <a:buChar char="v"/>
            </a:pPr>
            <a:r>
              <a:rPr lang="uk-UA" dirty="0" smtClean="0"/>
              <a:t> гарантія прав і свобод громадян передбачуваних конституцією;</a:t>
            </a:r>
          </a:p>
          <a:p>
            <a:pPr>
              <a:buClr>
                <a:srgbClr val="00B050"/>
              </a:buClr>
              <a:buFont typeface="Wingdings" pitchFamily="2" charset="2"/>
              <a:buChar char="v"/>
            </a:pPr>
            <a:r>
              <a:rPr lang="uk-UA" dirty="0" smtClean="0"/>
              <a:t>Територіальна недоторканість України;</a:t>
            </a:r>
          </a:p>
          <a:p>
            <a:pPr>
              <a:buClr>
                <a:srgbClr val="00B050"/>
              </a:buClr>
              <a:buFont typeface="Wingdings" pitchFamily="2" charset="2"/>
              <a:buChar char="v"/>
            </a:pPr>
            <a:r>
              <a:rPr lang="uk-UA" dirty="0" smtClean="0"/>
              <a:t> самостійне визначення адміністративно-територіального устрою;</a:t>
            </a:r>
          </a:p>
          <a:p>
            <a:pPr>
              <a:buClr>
                <a:srgbClr val="00B050"/>
              </a:buClr>
              <a:buFont typeface="Wingdings" pitchFamily="2" charset="2"/>
              <a:buChar char="v"/>
            </a:pPr>
            <a:r>
              <a:rPr lang="uk-UA" dirty="0" smtClean="0"/>
              <a:t>Економічна самостійність;</a:t>
            </a:r>
          </a:p>
          <a:p>
            <a:pPr>
              <a:buClr>
                <a:srgbClr val="00B050"/>
              </a:buClr>
              <a:buFont typeface="Wingdings" pitchFamily="2" charset="2"/>
              <a:buChar char="v"/>
            </a:pPr>
            <a:r>
              <a:rPr lang="uk-UA" dirty="0" smtClean="0"/>
              <a:t>Екологічна безпека України;</a:t>
            </a:r>
          </a:p>
          <a:p>
            <a:pPr>
              <a:buClr>
                <a:srgbClr val="00B050"/>
              </a:buClr>
              <a:buFont typeface="Wingdings" pitchFamily="2" charset="2"/>
              <a:buChar char="v"/>
            </a:pPr>
            <a:r>
              <a:rPr lang="uk-UA" dirty="0" smtClean="0"/>
              <a:t>Право на власні збройні сили, внутрішні війська і органи державної безпеки;</a:t>
            </a:r>
          </a:p>
          <a:p>
            <a:pPr>
              <a:buClr>
                <a:srgbClr val="00B050"/>
              </a:buClr>
              <a:buFont typeface="Wingdings" pitchFamily="2" charset="2"/>
              <a:buChar char="v"/>
            </a:pPr>
            <a:r>
              <a:rPr lang="uk-UA" dirty="0" smtClean="0"/>
              <a:t>Захист усіх форм власності;</a:t>
            </a:r>
          </a:p>
          <a:p>
            <a:pPr>
              <a:buClr>
                <a:srgbClr val="00B050"/>
              </a:buClr>
              <a:buFont typeface="Wingdings" pitchFamily="2" charset="2"/>
              <a:buChar char="v"/>
            </a:pPr>
            <a:r>
              <a:rPr lang="uk-UA" dirty="0" smtClean="0"/>
              <a:t>УРСР – самостійний суб'єкт міжнародного права. </a:t>
            </a:r>
          </a:p>
        </p:txBody>
      </p:sp>
    </p:spTree>
    <p:custDataLst>
      <p:tags r:id="rId1"/>
    </p:custDataLst>
  </p:cSld>
  <p:clrMapOvr>
    <a:masterClrMapping/>
  </p:clrMapOvr>
  <p:transition advTm="28564"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80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800" decel="100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800" decel="100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800" decel="100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8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8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8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 (11)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14281" y="285728"/>
            <a:ext cx="8875121" cy="6143668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9406" cy="5368940"/>
          </a:xfrm>
        </p:spPr>
        <p:txBody>
          <a:bodyPr>
            <a:normAutofit/>
          </a:bodyPr>
          <a:lstStyle/>
          <a:p>
            <a:r>
              <a:rPr lang="uk-UA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Декларація про державний суверенітет України заклала основні принципи державотворчих процесів, стала основою нового законодавства України, кроком на шляху просування до незалежності</a:t>
            </a:r>
            <a:r>
              <a:rPr lang="uk-UA" dirty="0" smtClean="0"/>
              <a:t>.</a:t>
            </a:r>
            <a:endParaRPr lang="uk-UA" dirty="0"/>
          </a:p>
        </p:txBody>
      </p:sp>
    </p:spTree>
    <p:custDataLst>
      <p:tags r:id="rId1"/>
    </p:custDataLst>
  </p:cSld>
  <p:clrMapOvr>
    <a:masterClrMapping/>
  </p:clrMapOvr>
  <p:transition advTm="18441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Голодування і страйки студентів</a:t>
            </a:r>
            <a:endParaRPr lang="uk-UA" dirty="0"/>
          </a:p>
        </p:txBody>
      </p:sp>
      <p:pic>
        <p:nvPicPr>
          <p:cNvPr id="4" name="Содержимое 3" descr="images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214942" y="1142984"/>
            <a:ext cx="3357570" cy="253216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Рисунок 4" descr="r18_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282" y="1500174"/>
            <a:ext cx="4914034" cy="35719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6" name="Рисунок 5" descr="images (3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72066" y="3571876"/>
            <a:ext cx="3714776" cy="2948235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  <p:custDataLst>
      <p:tags r:id="rId1"/>
    </p:custDataLst>
  </p:cSld>
  <p:clrMapOvr>
    <a:masterClrMapping/>
  </p:clrMapOvr>
  <p:transition advTm="18626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8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Особливості березневого референдуму 1991 року в Україні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Courier New" pitchFamily="49" charset="0"/>
              <a:buChar char="o"/>
            </a:pPr>
            <a:r>
              <a:rPr lang="uk-UA" dirty="0" smtClean="0"/>
              <a:t>У першому питанні, винесеному на референдум ішлося про необхідність збереження СРСР як оновленої федерації рівноправних суверенних республік(схвалили 70,5 % виборців)</a:t>
            </a:r>
          </a:p>
          <a:p>
            <a:pPr>
              <a:buFont typeface="Courier New" pitchFamily="49" charset="0"/>
              <a:buChar char="o"/>
            </a:pPr>
            <a:r>
              <a:rPr lang="uk-UA" dirty="0" smtClean="0"/>
              <a:t> у другому питанні ішлося про згоду бути в Союзі на засадах Декларації про державний суверенітет України(схвалили 80,2% виборців)</a:t>
            </a:r>
          </a:p>
          <a:p>
            <a:pPr>
              <a:buFont typeface="Courier New" pitchFamily="49" charset="0"/>
              <a:buChar char="o"/>
            </a:pPr>
            <a:r>
              <a:rPr lang="uk-UA" dirty="0" smtClean="0"/>
              <a:t>Внесення до бюлетенів у Львівській, Тернопільській та Івано-Франківській областях третього питання – щодо створення незалежної Української держави, яка самостійно вирішуватиме всі питання внутрішньої та зовнішньої політики(схвалили 88% виборців)</a:t>
            </a:r>
          </a:p>
          <a:p>
            <a:pPr>
              <a:buNone/>
            </a:pPr>
            <a:r>
              <a:rPr lang="uk-UA" dirty="0" smtClean="0"/>
              <a:t>У результаті : український народ довів що не хоче повернення до старої унітарної форми правління, а прагне створити суверенну Українську державу.</a:t>
            </a:r>
            <a:endParaRPr lang="uk-UA" dirty="0"/>
          </a:p>
        </p:txBody>
      </p:sp>
    </p:spTree>
    <p:custDataLst>
      <p:tags r:id="rId1"/>
    </p:custDataLst>
  </p:cSld>
  <p:clrMapOvr>
    <a:masterClrMapping/>
  </p:clrMapOvr>
  <p:transition advTm="48063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 (7)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71604" y="1000108"/>
            <a:ext cx="7212277" cy="5333216"/>
          </a:xfrm>
        </p:spPr>
      </p:pic>
    </p:spTree>
    <p:custDataLst>
      <p:tags r:id="rId1"/>
    </p:custDataLst>
  </p:cSld>
  <p:clrMapOvr>
    <a:masterClrMapping/>
  </p:clrMapOvr>
  <p:transition advTm="9422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1.6|0|1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4.8|7.4|7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2.8|2.5|1.9|2.1|2.4|2|2|2.1|1.8|2.4|2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.9|2.5|1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2.3|2|14.1|7.4|13.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50</TotalTime>
  <Words>265</Words>
  <Application>Microsoft Office PowerPoint</Application>
  <PresentationFormat>Экран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Результати виборів до Верховної Ради УРСР і місцевих рад 1990 року. Декларація про державний суверенітет України</vt:lpstr>
      <vt:lpstr>Вибори </vt:lpstr>
      <vt:lpstr>Розстановка політичних сил в парламенті:</vt:lpstr>
      <vt:lpstr>Слайд 4</vt:lpstr>
      <vt:lpstr>Основні положення Декларації про державний суверенітет</vt:lpstr>
      <vt:lpstr>Декларація про державний суверенітет України заклала основні принципи державотворчих процесів, стала основою нового законодавства України, кроком на шляху просування до незалежності.</vt:lpstr>
      <vt:lpstr>Голодування і страйки студентів</vt:lpstr>
      <vt:lpstr>Особливості березневого референдуму 1991 року в Україні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Результати виборів до Верховної Ради УРСР і місцевих рад 1990 року. Декларація про державний суверенітет України</dc:title>
  <dc:creator>Ліда</dc:creator>
  <cp:lastModifiedBy>Мандюк</cp:lastModifiedBy>
  <cp:revision>7</cp:revision>
  <dcterms:created xsi:type="dcterms:W3CDTF">2014-02-09T08:43:49Z</dcterms:created>
  <dcterms:modified xsi:type="dcterms:W3CDTF">2014-02-15T14:25:09Z</dcterms:modified>
</cp:coreProperties>
</file>