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3" r:id="rId15"/>
    <p:sldId id="274" r:id="rId16"/>
    <p:sldId id="270" r:id="rId17"/>
    <p:sldId id="271" r:id="rId18"/>
    <p:sldId id="275" r:id="rId19"/>
    <p:sldId id="276" r:id="rId20"/>
    <p:sldId id="277" r:id="rId21"/>
    <p:sldId id="278" r:id="rId22"/>
    <p:sldId id="280" r:id="rId23"/>
    <p:sldId id="279" r:id="rId2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2555-C775-4A80-A37A-A5830D001972}" type="datetimeFigureOut">
              <a:rPr lang="uk-UA" smtClean="0"/>
              <a:pPr/>
              <a:t>14.02.2014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99526-0FC0-45AF-8BEF-D78302BAEA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2555-C775-4A80-A37A-A5830D001972}" type="datetimeFigureOut">
              <a:rPr lang="uk-UA" smtClean="0"/>
              <a:pPr/>
              <a:t>14.02.2014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99526-0FC0-45AF-8BEF-D78302BAEA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2555-C775-4A80-A37A-A5830D001972}" type="datetimeFigureOut">
              <a:rPr lang="uk-UA" smtClean="0"/>
              <a:pPr/>
              <a:t>14.02.2014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99526-0FC0-45AF-8BEF-D78302BAEA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2555-C775-4A80-A37A-A5830D001972}" type="datetimeFigureOut">
              <a:rPr lang="uk-UA" smtClean="0"/>
              <a:pPr/>
              <a:t>14.02.2014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99526-0FC0-45AF-8BEF-D78302BAEA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2555-C775-4A80-A37A-A5830D001972}" type="datetimeFigureOut">
              <a:rPr lang="uk-UA" smtClean="0"/>
              <a:pPr/>
              <a:t>14.02.2014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99526-0FC0-45AF-8BEF-D78302BAEA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2555-C775-4A80-A37A-A5830D001972}" type="datetimeFigureOut">
              <a:rPr lang="uk-UA" smtClean="0"/>
              <a:pPr/>
              <a:t>14.02.2014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99526-0FC0-45AF-8BEF-D78302BAEA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2555-C775-4A80-A37A-A5830D001972}" type="datetimeFigureOut">
              <a:rPr lang="uk-UA" smtClean="0"/>
              <a:pPr/>
              <a:t>14.02.2014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99526-0FC0-45AF-8BEF-D78302BAEA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2555-C775-4A80-A37A-A5830D001972}" type="datetimeFigureOut">
              <a:rPr lang="uk-UA" smtClean="0"/>
              <a:pPr/>
              <a:t>14.02.2014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99526-0FC0-45AF-8BEF-D78302BAEA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2555-C775-4A80-A37A-A5830D001972}" type="datetimeFigureOut">
              <a:rPr lang="uk-UA" smtClean="0"/>
              <a:pPr/>
              <a:t>14.02.2014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99526-0FC0-45AF-8BEF-D78302BAEA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2555-C775-4A80-A37A-A5830D001972}" type="datetimeFigureOut">
              <a:rPr lang="uk-UA" smtClean="0"/>
              <a:pPr/>
              <a:t>14.02.2014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99526-0FC0-45AF-8BEF-D78302BAEA5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2555-C775-4A80-A37A-A5830D001972}" type="datetimeFigureOut">
              <a:rPr lang="uk-UA" smtClean="0"/>
              <a:pPr/>
              <a:t>14.02.2014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1D99526-0FC0-45AF-8BEF-D78302BAEA54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8C2555-C775-4A80-A37A-A5830D001972}" type="datetimeFigureOut">
              <a:rPr lang="uk-UA" smtClean="0"/>
              <a:pPr/>
              <a:t>14.02.2014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D99526-0FC0-45AF-8BEF-D78302BAEA54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428604"/>
            <a:ext cx="8286808" cy="5214974"/>
          </a:xfrm>
        </p:spPr>
        <p:txBody>
          <a:bodyPr>
            <a:noAutofit/>
          </a:bodyPr>
          <a:lstStyle/>
          <a:p>
            <a:pPr algn="ctr"/>
            <a:r>
              <a:rPr lang="uk-UA" sz="8800" dirty="0" smtClean="0">
                <a:solidFill>
                  <a:schemeClr val="tx1"/>
                </a:solidFill>
              </a:rPr>
              <a:t>Україна в роки правління гетьмана Івана Виговського</a:t>
            </a:r>
            <a:endParaRPr lang="uk-UA" sz="8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643578"/>
            <a:ext cx="7854696" cy="714380"/>
          </a:xfrm>
        </p:spPr>
        <p:txBody>
          <a:bodyPr/>
          <a:lstStyle/>
          <a:p>
            <a:r>
              <a:rPr lang="uk-UA" dirty="0" smtClean="0"/>
              <a:t>Історія України 8 клас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uk-UA" sz="7200" b="1" dirty="0" smtClean="0"/>
              <a:t>3. Гадяцький договір</a:t>
            </a:r>
          </a:p>
          <a:p>
            <a:pPr marL="514350" indent="-514350" algn="ctr">
              <a:buNone/>
            </a:pPr>
            <a:r>
              <a:rPr lang="uk-UA" sz="7200" b="1" dirty="0" smtClean="0"/>
              <a:t> 16 вересня 1658 року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714356"/>
            <a:ext cx="7786742" cy="5572164"/>
          </a:xfrm>
        </p:spPr>
        <p:txBody>
          <a:bodyPr>
            <a:normAutofit/>
          </a:bodyPr>
          <a:lstStyle/>
          <a:p>
            <a:pPr algn="just"/>
            <a:r>
              <a:rPr lang="uk-UA" sz="3200" b="1" dirty="0" smtClean="0"/>
              <a:t>Федерація </a:t>
            </a:r>
            <a:r>
              <a:rPr lang="uk-UA" sz="3200" dirty="0" smtClean="0"/>
              <a:t>— це постійний союз окремих суверенних держав, які утворили єдину державу на добровільній основі і передали певну частину своїх прав центральним федеральним органам. Вся федерація є суб'єктом міжнародних відносин, а складові частини федерації (наприклад, Україна під назвою Велике князівство Руське) позбавлені таких прав. </a:t>
            </a:r>
            <a:endParaRPr lang="uk-UA" sz="3200" dirty="0"/>
          </a:p>
        </p:txBody>
      </p:sp>
      <p:pic>
        <p:nvPicPr>
          <p:cNvPr id="21505" name="Picture 1" descr="C:\Users\Масик\Desktop\картинки\0_35d79_57fcc1ac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3071810"/>
            <a:ext cx="3643314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Запитання для обговорення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8501122" cy="6000792"/>
          </a:xfrm>
        </p:spPr>
        <p:txBody>
          <a:bodyPr>
            <a:normAutofit/>
          </a:bodyPr>
          <a:lstStyle/>
          <a:p>
            <a:pPr marL="514350" indent="-514350" algn="just">
              <a:buNone/>
            </a:pPr>
            <a:r>
              <a:rPr lang="uk-UA" sz="2800" dirty="0" smtClean="0"/>
              <a:t>1. </a:t>
            </a:r>
            <a:r>
              <a:rPr lang="uk-UA" sz="3200" dirty="0" smtClean="0"/>
              <a:t>Які основні положення Гадяцької угоди?</a:t>
            </a:r>
            <a:endParaRPr lang="uk-UA" sz="3200" dirty="0" smtClean="0"/>
          </a:p>
          <a:p>
            <a:pPr marL="514350" indent="-514350" algn="just">
              <a:buNone/>
            </a:pPr>
            <a:r>
              <a:rPr lang="uk-UA" sz="2800" dirty="0" smtClean="0"/>
              <a:t>2. Чи </a:t>
            </a:r>
            <a:r>
              <a:rPr lang="uk-UA" sz="2800" dirty="0" smtClean="0"/>
              <a:t>правильне твердження, що Гадяцька угода передбачала перебудову Речі Посполитої на федерацію трьох держав: Польщі, Великого князівства Литовського та України. </a:t>
            </a:r>
            <a:endParaRPr lang="uk-UA" sz="2800" dirty="0" smtClean="0"/>
          </a:p>
          <a:p>
            <a:pPr marL="514350" indent="-514350" algn="just">
              <a:buNone/>
            </a:pPr>
            <a:r>
              <a:rPr lang="uk-UA" sz="2800" dirty="0" smtClean="0"/>
              <a:t>3. </a:t>
            </a:r>
            <a:r>
              <a:rPr lang="uk-UA" sz="2800" dirty="0" smtClean="0"/>
              <a:t>Чи </a:t>
            </a:r>
            <a:r>
              <a:rPr lang="uk-UA" sz="2800" dirty="0" smtClean="0"/>
              <a:t>мав І. Виговський право укладати союз із Польщею після того як вже був укладений союз 1654 року із Московською державою? </a:t>
            </a:r>
            <a:endParaRPr lang="uk-UA" sz="2800" dirty="0" smtClean="0"/>
          </a:p>
          <a:p>
            <a:pPr marL="514350" indent="-514350">
              <a:buNone/>
            </a:pPr>
            <a:r>
              <a:rPr lang="uk-UA" sz="2800" dirty="0" smtClean="0"/>
              <a:t>4. </a:t>
            </a:r>
            <a:r>
              <a:rPr lang="uk-UA" sz="2800" dirty="0" smtClean="0"/>
              <a:t>Як </a:t>
            </a:r>
            <a:r>
              <a:rPr lang="uk-UA" sz="2800" dirty="0" smtClean="0"/>
              <a:t>ви вважаєте, чи здобула ідея Гадяцької угоди загальної підтримки в Україні? Чому?</a:t>
            </a:r>
          </a:p>
          <a:p>
            <a:endParaRPr lang="uk-UA" dirty="0"/>
          </a:p>
        </p:txBody>
      </p:sp>
      <p:pic>
        <p:nvPicPr>
          <p:cNvPr id="25603" name="Picture 3" descr="C:\Users\Масик\Desktop\картинки\0_39ba6_e531b2e1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67487" y="4081487"/>
            <a:ext cx="2776513" cy="2776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pPr algn="ctr">
              <a:buNone/>
            </a:pPr>
            <a:r>
              <a:rPr lang="uk-UA" sz="8000" b="1" dirty="0" smtClean="0"/>
              <a:t>4. Українсько-російська </a:t>
            </a:r>
            <a:r>
              <a:rPr lang="uk-UA" sz="8000" b="1" dirty="0" smtClean="0"/>
              <a:t>війна</a:t>
            </a:r>
          </a:p>
          <a:p>
            <a:pPr algn="ctr">
              <a:buNone/>
            </a:pPr>
            <a:r>
              <a:rPr lang="uk-UA" sz="8000" b="1" dirty="0" smtClean="0"/>
              <a:t>1658-1659 рр.</a:t>
            </a:r>
            <a:r>
              <a:rPr lang="uk-UA" sz="8000" b="1" dirty="0" smtClean="0"/>
              <a:t> </a:t>
            </a:r>
            <a:endParaRPr lang="uk-UA" sz="8000" b="1" dirty="0" smtClean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uk/a/a9/Konotop-batt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8510400" cy="5219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AutoShape 4" descr="data:image/jpeg;base64,/9j/4AAQSkZJRgABAQAAAQABAAD/2wCEAAkGBxQSEhUUEhQUFRUVFxcXFRQVFxQXFBcXFxwYGBgcHBQYHCggGBwlHBQXITEhJSkrLi4uFx8zODMsNygtLisBCgoKDg0OGxAQGywlHCUsLDQsLCwsLCwuLCwsLCwsLCwsLCwsLCw0LCwsLC0sLCwsLCwsLCwsLCwsLCwsLCwsLP/AABEIAO0A1QMBIgACEQEDEQH/xAAcAAACAwEBAQEAAAAAAAAAAAAAAQIDBAUGBwj/xAA5EAABAwIDBgQFAwIGAwAAAAABAAIRAyEEEjEFQVFhcYETIjLBBkKRofCx0eEHchVSYmOC8RQzQ//EABoBAAIDAQEAAAAAAAAAAAAAAAACAQMEBQb/xAAtEQACAgEDAgQFBAMAAAAAAAAAAQIRAwQhMRJBEyJR8DJxgaHBBWHR8RSRsf/aAAwDAQACEQMRAD8A+R16h4qrxTxKdXeq1IxPxDxKec8SqipQgCfiHiUeIeJUZSCkCzxDxKPEPFQQgCXiHiUeIeJUEIAn4h4pGoeJUUFAD8Q8SjxDxKiiEED8Q8SjOeJUUIAlnKec8SoBCAJZzxSzniUlFAE855oznioIQBPOeKQcVFIIILM5TzlVqQUgdbZTvV290JbJ0d290KUSkYKoVeVW1dSqiUhIkwkmFIDCSaEACSaSACUIQUABQgIKAFCEkIIBCISQA0FCEACiU0kACEIQAFJNJBAwm0pJhAHV2X83b3Qnsn5td3uhMiUYKqqKuq6qtISRCYQmEAEITQpAEk0IAUITAQoAUKJKmVKhQL3BrRJNgAgKt0iqEgF9L2D/AElrVmB9V+QGLAXuusz+n9LDTMv3EuWWetxx9WaIaZylTaR8eQvqPxH8B0RS8SjLTvG76L5ricOWFW4c8Mq8omTBLHu+ChCZSVxSJJNJAAhCAUEAkmCkgACkFFSagDq7Kb6u3uhGytHdvdCZUSjDWCqVtVl1WQkJAJhJCAJAISCZUgCJSSKgCUoUUyUEgva/0w2e2piczhpovMYPZbqgkECZgGZML2n9P8K5jiYiD+iyarIljkrNum08+pSa2p0/ofoXCx4Y4QvJ/EuUSCd+5cva22MtE+JiH0WRZtK1Rx/u3BfNf/ONR2elXrPZnyedxdexiSJ0IWOc1ngqXHct02kcZXJ+/r96Pa4uqHMcC6AAd/ZfJduM8z44z9F6v4odVwxax1i6ZIvAAkxxK8liA10Fpfe8uMyNDbcrNHDp83Zl+rUenoTOQVEqxzYVRXTOKwSQkpIBCEQgBpFNJAApBRTCCDrbJPq7e6EbJ+bt7pJhkZKouqVbWKqKQBwnCiFIIAAkVJKEACQCcpBBIIKEIA9NsSpmpsA1ab9vwL2Xw04B4HNfL9n4vwnh27eOIXtNhbWFV7sttD+BczV4ZbtcHoNFqYZMXQ/i4+x9Vx2xy9rX0g0kA2cJBkcO685h9hsw9ZtXFAMaHS1jYgumRYWAkLo7N+JQ1sE3AXm/iX4upOqg1pIYDlY2M0nQk6CNVghFvaF2TGE4X4m0fXubv6jUG1aLa9Mgmm7vxHv9V4LEhhYakXLY5CVs2h8UValJwl5YbQ4DQaaC4XnKW0B4ZpnXdwW/Bhmo7+v9lcsmOHlb5Tr59vfyOZUdc9VW5RcbqZXTOE3ZBRKkooFCUJQmgBpIQUANASUgpA6ey/m7e6E9lfN290KSUZawuqnBX1tVQUpIgmEBAQA0FATKAIohMIAQSRKirn0TqoimUBTKlv2TjTSqBw7hZmMKrcIKVpSVMmEnBqSPoNSu17Q4OIBF8piF1tgYXBta+abHVHAjPU8xvwJsOq8FsLaIb5KhIB0cN3UbwvTbS+FMTTaKrMpY6CMrr3uLG30JXNnp2rjdI7MtVjyRi3z97L9r7FyU/E8Wnm3tawAR/dv6rw20n62G7t3XXrYXEaVHFo1gzMadNVzsZhT4ZIFgVfp49PLsp1U5ZFVPb1/g5DRJVhCphJbTk2TKSjKYcggEAoQUEjQoyiUASKAoymFJB1tlfN290JbK+btw5oTIZFFbVUFaqwuVnO9IBGboTISCAGhOFoo4MuvoOKG6JSszLbSZlH+o/ZSo0xPJup4ncrGUyerzHQapGyyKKHaSb7h+6jTbOvcpvcCbaCw/dNwmG9z0QBEuG7Q6LNXvdXv8zrW9gFVWUoiXBQ0r7H/THaXj4UUqv/yccj4kiRYHiJK+PFfQfgLaRoUHZA2Xky4ibQQR+hVeeXTGycWN5LivQ9ttPZ2HnxizO5wLZeQGB2sgAATGYcJAXj/i7ZzKZDW08rcsgyXZwd5M6gyNNy9BicSypRDAMpaMxn5nGcxndrYdOS83iq5qkNc85Q5oLXEkAyQ6J0AcSf8AkscJWa4wlGm377Hz3G0MjiO46FZ16H4jpNN2zb6x+XXnyt+OXVGzFmh0TaIpgoRCcqFKEoTCACUEppEIAYTlRhSCAOrsn5u3ukpbI+a3D3STolFVfVUq+u25VJSEiIQGoK34Oh5c3EwPdQ3RKViweGEideG4K7GVCYAmI0G9Ws+YjQWH5+aqVGoJ0vAH/Srvey5LaihrctjfKC53AncPqqRUIbJNyHOPU2H6K3EiBU5i31Cw1X2jkPspSsWToiHwFYLN5uuem5VU6eYgfkb1qe3N/wAjA5AapmRFEGiGzvdp0WKoZWvGPk20FgsaERP0JUmZiBxsvp+wcFSpBtKrYiS5wILSRoAQLGZvK8BsGjmqtO5t19Ao4MnKHeUknM4/KIm43HfzkLJqpbqJs0sKi5N0bauMzktbApxJsM3yjfrcA8SuHUwTc9UkuiAWkCb3FxzIC34WmXVWsEeYho3C9t4tddHa7WUKlOpSDfSQQ+fK4tid8EkC+l1mhaZoy0l0rmr/ANHh8XSbJzC5kRcEHfbh+y8ri6ORxC9bj6hnIG+d1nE2Mzu3bteq4e1cKYneNeV1uxOjHmXVH5HGQhC0GEEpQiVIDlOVFNqgCSEBCCTq7JHq7e6EbIHq7e6EyGXAVxcqkhX4ga8U8DQzPA7/AES8EpWRoYXe7TgulScMrQeOaOs/us9Vt/r9rJF+nEWVb3LFsWzct3EH6wo0T6HcRfqLH9Puo0njO0/VUh0SzgZaUUTZDGVZJ5hYiVfiTJ6/9rOE6K5O2bMKzyni6w6b1fAGY7mjIOu8qLHZb7mCBzJ/lPFnKxrO7upVb5LUqRz6pVQQ50q3CUDUe1rdXGArOEU8vY9f8G7KMNqOENe/ICbzpNt4X0h9MipZswwZCGE+nVxbNriNV5k1DTo06YblaBYnkAZ5a/ddLCbdaQQWvc65dDiALHSNJ4Lmyl1SbZ0Hjk4Kuxi2vSIfLzLiBP8AHK8dlVjaLhRgzlcMzP7pEdoB7qmpUJfmfIBO+TA3CddF2xg6b2zSMwCQCbjyyYtvgxPPqqXfKNN9CipHjXVrkvEvgZTAAawAzAAiTxjnqqsdUZUaS94Lg1oaA3KDclwII1E9CujtV48MEgAmzSBctaD802kuuI4Lz9YTp/K2QlaszvHuzzWLp5XEblnK6m06Np4LllbIu0c7LHplQIhCFJWCRTATa0nQIAbSpBRy2mRrET5uMxw5pgoJOtsg+rfp7oRsc+rt7pJkMnsXVxDlo2ZRMk6eUx1soVQC785roUiGuaP9onubn85Kub2oeKIeDmqOYN7nFvXgstbMwWAME5gRMiy04xsOztO+eYP7IxtQnK+ACdRuPbmq0WdjD4jH+kFjuEy09Du6FYqxNuIWupTYdAWHrLf3H3WOvM31H35qyJXIqe5LD6zwuk5SohMxVyb6YzOYzcPO78/NVn2lVlxjerKFSz3cbDoFz6jpKRLceUvKRXpPgvDE1RULSWtuYE23/ZeaC9PsjaXhUsgtOpm5S5b6aQ2nScrZ6zbG0i5uVrTkBkOiJEGBposLaZbTzipJeLNbMgAkEu58I4qexMTmaWwC0E5iXN9Ja6QA4awLc4WqhQomplDg5sEAmxaAJBJ+1pNliao6EX0quxkZReQ0uLiI8sgm27RdvYdDxPEpNYHVA0uDnHLli2nETK4LA4OcGuzkHUTNpMgm+kr0ewXMFJ1QkAjLInK43AN9Zi9uKStx88n0bHmfiPNSf4UN84aZF3XHpzey5+KwLqYDniJ0G49D+ahdH4txjA9pptaNQ8QCJmxB3mwuOK4WIxrnjzTbS56/qtEFsUNu7Zj2k6QQuAV3MU6y4j9VqhwYs+7EiEk05nCEkSmgBKTUifz3TagDrbK+bt7oT2SPV290kyHR0cM4ZyXAEbwljMRFRrtbX6Em30VFIw8TpMH9E8VSOhvGhH6Huqmtx1waRXA6EG6orYg5SRuI526LKx5FiJHBWsNid2/Np9VFDXZE1muH+U7xuPQ7uiyVStFSqNMrR2/dZqhn+E6EZUSrGWBPYKohWsuQOcnspYqJVnQAOH6nVY1dinXPVUKEDZbhxfjC6FANOshYaDHbpWqk10+YfVLItx7HodkYxrKjXluZrTJESD2NtV1am02OJeGBrybBsixk6jfcacF5/DYjwXS0tJFpvHXd+BJuNmYmTpFhzWWULN0MiTvuehwmJLCXEeuTwPWVFjzByybyecX05RK4JxZAvcq7D7TdoN4g9CqniZoWWCW3JZtfzBpO8zKp2lRYKbXsBg2dL2k5uTQAQI48VRtHFEtEkmIA6cFkq4zK0hrpzQXDKLxunXetGOOxjzz3MeIrTZc6obrRUqzJWaFpSMM3YIQkpKxoSQgBqTQohTaEAdXZQ9Xb3Qnscert7oTodWXvMk9/yVYatp3gQeY3H6LNmuVLNADtYs7m0qqQ6Ze2oI9LT2WerVLyGtF5gDQDpP6lJrgDINvoe4VoxEkm0AXIEEjhOuqXgmxHCtaCSc53n5Z9+qxVavBX1q0jM6APlYNOp/LrFUfOqZfuLJ+hEuUmu16KEqITCCqFW4KhneGqgrqbDAGd5+Ua9Us3UWy7T41PKovjv8u5HFYZ7HFo8w5a/RZTUcT5nR1leho42mbZmzI1Ans4qeKwjKg8wE7jv+qzeO4tKSOov05ZoSyY5KvSzh0jSbBJc7iNPuouxx+VoA4fytv+CAk+YgffvMQrm/D/AKQHgZmky4hu8jhyT+Ljvky/4eoUepR2Oc1xOv8AK208W1rYhs8bz0UnbJAHqdpy/SFUzZFpc4z290vi45Lkteh1EHXTvRnxmIlo5GfZYi6V6J+xGNDcxJLhmsQQAZjTfY26LLg8E0O053TLNBJ12FehzScW68xwnuVZXq/8DplrnkEAm3XkufW2L5S8CApjqIMTJ+mZ478nDRKvrYYjmFnVyZzmmuQlCcqSkgQVjSoQm1AHY2QfV290lHZR9Xb3TTIdMjWs5HjcFDE6lZgUoWaHZf43Kxrh8176aLJmKHPUUTZKvUzGT26KlMlRJUi2Eq3DUC9waN6qXZ+F6U1JO631SZJdMWy3T4/EyRi+7NLPhCoWZgbcYt+q4WKpmmTTmYMmNJX1rCYhuU0zEERK+b/FWz30a5zAgOuDuPdYtLqZZJuM/odLW6SGLH1QXf7HFXS2fjD/AOtxMbuXBcyU1ulFNHMxZXjla/s9w+oXZZgw1rZ4hoAHdPENbIgX00uqNmAvptcHCbWcQL9VvdmZ5nBpDmva0sf8xEE6TYHvxXLlFps9XDUQn0KKvbZfvWxjq4d7CRUaWnc0iLdD0VNU847SoupczJ5rDjNpmm7KWzzlNGHU/KTPN4ON+NtffdnQqYi4BJNoBdrH5Kpw1Ag3I59Oq5FTHF5G7de61YvaEDIwyTwVrxSW3ryYY6zE93xH4TrVsR472UmWa38JPMq7EPD6gpMu1uvAxvXIoE025Rd7tTvkrUzHClTLWXqPsXcOiqlja+H6flsuhm2bl9fxFfkp2vRaHQ28alecxbADbeuvjsWGsjVx1PP9lwnukydVtwJqO5x/1GcJT25/4RKbUk2q85pJMJJhAHU2UfV290J7I+bt7oToZFOINysxV1c6qgpAAOTlVhSCABBTKSCAC9DsIZY53XnwuhhdowRNjx3KvLFyjSNWkyRx5FJnsSWuAyVMr94PpPdLaz3GkKddoc35XeoA8nahc3DbTpG1SmCP8zZafqFTjcSNGPJbuzR7armrFLq9/Zo9BLPCUG7T9+jOPidnM+VxHI3C5hEWXYxGNHGSuRVqZjNhPBdLH1Vuef1Kx35D03wjT8Q5dwvc2seh3Lbt7Fhha2mQfKSRwuY032XB+HXEuLRNyJiR+i3bZDfGfaLiNY3cSeKonBOe5qw5pxxJxdGZ20ySQN3Jc7H1sxBP5+Qt9TDtDZmZXNqiysxxit4oTU5MzXTklZVT5LVg3Bpl0/6bSqMO6CVeykSCdI+wAVkjLitNNcmh2NFyJJOvLuslTGHcO5Vj2nLIIMbo3b/zkscJYxRZlyzfLK3vJMnVQUiIUVaY2ACYQmgACkAogqxqAOnsgert7po2UfV290KxEoyVyqXFXV9VncVWAiVJpUYTCAGSiEgVIBACSKEAIAbapGhISe4nVIqKAsaipJIA6ewnQ8nktWMPmvN3Eg/nRVfDvqf/AGFXY50gCN4WeXxnRxJeBd+7MbzBNt376KqtTLYnkpVWjXnH63+yeLqWbbcnRTKmnf0MlMQ+OcLViWwYB+6zES4c4U6juKbuVxdRaNoIyg/nVc52qvY4wRxj7z7BVv8Az9FEVQ2SXUkVVm2lUQtbhqshTmeSAICCmpFAKYKgCpoA6myvm7e6Etl/N290J0S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26" name="AutoShape 6" descr="data:image/jpeg;base64,/9j/4AAQSkZJRgABAQAAAQABAAD/2wCEAAkGBxQSEhUUEhQUFRUVFxcXFRQVFxQXFBcXFxwYGBgcHBQYHCggGBwlHBQXITEhJSkrLi4uFx8zODMsNygtLisBCgoKDg0OGxAQGywlHCUsLDQsLCwsLCwuLCwsLCwsLCwsLCwsLCw0LCwsLC0sLCwsLCwsLCwsLCwsLCwsLCwsLP/AABEIAO0A1QMBIgACEQEDEQH/xAAcAAACAwEBAQEAAAAAAAAAAAAAAQIDBAUGBwj/xAA5EAABAwIDBgQFAwIGAwAAAAABAAIRAyEEEjEFQVFhcYETIjLBBkKRofCx0eEHchVSYmOC8RQzQ//EABoBAAIDAQEAAAAAAAAAAAAAAAACAQMEBQb/xAAtEQACAgEDAgQFBAMAAAAAAAAAAQIRAwQhMRJBEyJR8DJxgaHBBWHR8RSRsf/aAAwDAQACEQMRAD8A+R16h4qrxTxKdXeq1IxPxDxKec8SqipQgCfiHiUeIeJUZSCkCzxDxKPEPFQQgCXiHiUeIeJUEIAn4h4pGoeJUUFAD8Q8SjxDxKiiEED8Q8SjOeJUUIAlnKec8SoBCAJZzxSzniUlFAE855oznioIQBPOeKQcVFIIILM5TzlVqQUgdbZTvV290JbJ0d290KUSkYKoVeVW1dSqiUhIkwkmFIDCSaEACSaSACUIQUABQgIKAFCEkIIBCISQA0FCEACiU0kACEIQAFJNJBAwm0pJhAHV2X83b3Qnsn5td3uhMiUYKqqKuq6qtISRCYQmEAEITQpAEk0IAUITAQoAUKJKmVKhQL3BrRJNgAgKt0iqEgF9L2D/AElrVmB9V+QGLAXuusz+n9LDTMv3EuWWetxx9WaIaZylTaR8eQvqPxH8B0RS8SjLTvG76L5ricOWFW4c8Mq8omTBLHu+ChCZSVxSJJNJAAhCAUEAkmCkgACkFFSagDq7Kb6u3uhGytHdvdCZUSjDWCqVtVl1WQkJAJhJCAJAISCZUgCJSSKgCUoUUyUEgva/0w2e2piczhpovMYPZbqgkECZgGZML2n9P8K5jiYiD+iyarIljkrNum08+pSa2p0/ofoXCx4Y4QvJ/EuUSCd+5cva22MtE+JiH0WRZtK1Rx/u3BfNf/ONR2elXrPZnyedxdexiSJ0IWOc1ngqXHct02kcZXJ+/r96Pa4uqHMcC6AAd/ZfJduM8z44z9F6v4odVwxax1i6ZIvAAkxxK8liA10Fpfe8uMyNDbcrNHDp83Zl+rUenoTOQVEqxzYVRXTOKwSQkpIBCEQgBpFNJAApBRTCCDrbJPq7e6EbJ+bt7pJhkZKouqVbWKqKQBwnCiFIIAAkVJKEACQCcpBBIIKEIA9NsSpmpsA1ab9vwL2Xw04B4HNfL9n4vwnh27eOIXtNhbWFV7sttD+BczV4ZbtcHoNFqYZMXQ/i4+x9Vx2xy9rX0g0kA2cJBkcO685h9hsw9ZtXFAMaHS1jYgumRYWAkLo7N+JQ1sE3AXm/iX4upOqg1pIYDlY2M0nQk6CNVghFvaF2TGE4X4m0fXubv6jUG1aLa9Mgmm7vxHv9V4LEhhYakXLY5CVs2h8UValJwl5YbQ4DQaaC4XnKW0B4ZpnXdwW/Bhmo7+v9lcsmOHlb5Tr59vfyOZUdc9VW5RcbqZXTOE3ZBRKkooFCUJQmgBpIQUANASUgpA6ey/m7e6E9lfN290KSUZawuqnBX1tVQUpIgmEBAQA0FATKAIohMIAQSRKirn0TqoimUBTKlv2TjTSqBw7hZmMKrcIKVpSVMmEnBqSPoNSu17Q4OIBF8piF1tgYXBta+abHVHAjPU8xvwJsOq8FsLaIb5KhIB0cN3UbwvTbS+FMTTaKrMpY6CMrr3uLG30JXNnp2rjdI7MtVjyRi3z97L9r7FyU/E8Wnm3tawAR/dv6rw20n62G7t3XXrYXEaVHFo1gzMadNVzsZhT4ZIFgVfp49PLsp1U5ZFVPb1/g5DRJVhCphJbTk2TKSjKYcggEAoQUEjQoyiUASKAoymFJB1tlfN290JbK+btw5oTIZFFbVUFaqwuVnO9IBGboTISCAGhOFoo4MuvoOKG6JSszLbSZlH+o/ZSo0xPJup4ncrGUyerzHQapGyyKKHaSb7h+6jTbOvcpvcCbaCw/dNwmG9z0QBEuG7Q6LNXvdXv8zrW9gFVWUoiXBQ0r7H/THaXj4UUqv/yccj4kiRYHiJK+PFfQfgLaRoUHZA2Xky4ibQQR+hVeeXTGycWN5LivQ9ttPZ2HnxizO5wLZeQGB2sgAATGYcJAXj/i7ZzKZDW08rcsgyXZwd5M6gyNNy9BicSypRDAMpaMxn5nGcxndrYdOS83iq5qkNc85Q5oLXEkAyQ6J0AcSf8AkscJWa4wlGm377Hz3G0MjiO46FZ16H4jpNN2zb6x+XXnyt+OXVGzFmh0TaIpgoRCcqFKEoTCACUEppEIAYTlRhSCAOrsn5u3ukpbI+a3D3STolFVfVUq+u25VJSEiIQGoK34Oh5c3EwPdQ3RKViweGEideG4K7GVCYAmI0G9Ws+YjQWH5+aqVGoJ0vAH/Srvey5LaihrctjfKC53AncPqqRUIbJNyHOPU2H6K3EiBU5i31Cw1X2jkPspSsWToiHwFYLN5uuem5VU6eYgfkb1qe3N/wAjA5AapmRFEGiGzvdp0WKoZWvGPk20FgsaERP0JUmZiBxsvp+wcFSpBtKrYiS5wILSRoAQLGZvK8BsGjmqtO5t19Ao4MnKHeUknM4/KIm43HfzkLJqpbqJs0sKi5N0bauMzktbApxJsM3yjfrcA8SuHUwTc9UkuiAWkCb3FxzIC34WmXVWsEeYho3C9t4tddHa7WUKlOpSDfSQQ+fK4tid8EkC+l1mhaZoy0l0rmr/ANHh8XSbJzC5kRcEHfbh+y8ri6ORxC9bj6hnIG+d1nE2Mzu3bteq4e1cKYneNeV1uxOjHmXVH5HGQhC0GEEpQiVIDlOVFNqgCSEBCCTq7JHq7e6EbIHq7e6EyGXAVxcqkhX4ga8U8DQzPA7/AES8EpWRoYXe7TgulScMrQeOaOs/us9Vt/r9rJF+nEWVb3LFsWzct3EH6wo0T6HcRfqLH9Puo0njO0/VUh0SzgZaUUTZDGVZJ5hYiVfiTJ6/9rOE6K5O2bMKzyni6w6b1fAGY7mjIOu8qLHZb7mCBzJ/lPFnKxrO7upVb5LUqRz6pVQQ50q3CUDUe1rdXGArOEU8vY9f8G7KMNqOENe/ICbzpNt4X0h9MipZswwZCGE+nVxbNriNV5k1DTo06YblaBYnkAZ5a/ddLCbdaQQWvc65dDiALHSNJ4Lmyl1SbZ0Hjk4Kuxi2vSIfLzLiBP8AHK8dlVjaLhRgzlcMzP7pEdoB7qmpUJfmfIBO+TA3CddF2xg6b2zSMwCQCbjyyYtvgxPPqqXfKNN9CipHjXVrkvEvgZTAAawAzAAiTxjnqqsdUZUaS94Lg1oaA3KDclwII1E9CujtV48MEgAmzSBctaD802kuuI4Lz9YTp/K2QlaszvHuzzWLp5XEblnK6m06Np4LllbIu0c7LHplQIhCFJWCRTATa0nQIAbSpBRy2mRrET5uMxw5pgoJOtsg+rfp7oRsc+rt7pJkMnsXVxDlo2ZRMk6eUx1soVQC785roUiGuaP9onubn85Kub2oeKIeDmqOYN7nFvXgstbMwWAME5gRMiy04xsOztO+eYP7IxtQnK+ACdRuPbmq0WdjD4jH+kFjuEy09Du6FYqxNuIWupTYdAWHrLf3H3WOvM31H35qyJXIqe5LD6zwuk5SohMxVyb6YzOYzcPO78/NVn2lVlxjerKFSz3cbDoFz6jpKRLceUvKRXpPgvDE1RULSWtuYE23/ZeaC9PsjaXhUsgtOpm5S5b6aQ2nScrZ6zbG0i5uVrTkBkOiJEGBposLaZbTzipJeLNbMgAkEu58I4qexMTmaWwC0E5iXN9Ja6QA4awLc4WqhQomplDg5sEAmxaAJBJ+1pNliao6EX0quxkZReQ0uLiI8sgm27RdvYdDxPEpNYHVA0uDnHLli2nETK4LA4OcGuzkHUTNpMgm+kr0ewXMFJ1QkAjLInK43AN9Zi9uKStx88n0bHmfiPNSf4UN84aZF3XHpzey5+KwLqYDniJ0G49D+ahdH4txjA9pptaNQ8QCJmxB3mwuOK4WIxrnjzTbS56/qtEFsUNu7Zj2k6QQuAV3MU6y4j9VqhwYs+7EiEk05nCEkSmgBKTUifz3TagDrbK+bt7oT2SPV290kyHR0cM4ZyXAEbwljMRFRrtbX6Em30VFIw8TpMH9E8VSOhvGhH6Huqmtx1waRXA6EG6orYg5SRuI526LKx5FiJHBWsNid2/Np9VFDXZE1muH+U7xuPQ7uiyVStFSqNMrR2/dZqhn+E6EZUSrGWBPYKohWsuQOcnspYqJVnQAOH6nVY1dinXPVUKEDZbhxfjC6FANOshYaDHbpWqk10+YfVLItx7HodkYxrKjXluZrTJESD2NtV1am02OJeGBrybBsixk6jfcacF5/DYjwXS0tJFpvHXd+BJuNmYmTpFhzWWULN0MiTvuehwmJLCXEeuTwPWVFjzByybyecX05RK4JxZAvcq7D7TdoN4g9CqniZoWWCW3JZtfzBpO8zKp2lRYKbXsBg2dL2k5uTQAQI48VRtHFEtEkmIA6cFkq4zK0hrpzQXDKLxunXetGOOxjzz3MeIrTZc6obrRUqzJWaFpSMM3YIQkpKxoSQgBqTQohTaEAdXZQ9Xb3Qnscert7oTodWXvMk9/yVYatp3gQeY3H6LNmuVLNADtYs7m0qqQ6Ze2oI9LT2WerVLyGtF5gDQDpP6lJrgDINvoe4VoxEkm0AXIEEjhOuqXgmxHCtaCSc53n5Z9+qxVavBX1q0jM6APlYNOp/LrFUfOqZfuLJ+hEuUmu16KEqITCCqFW4KhneGqgrqbDAGd5+Ua9Us3UWy7T41PKovjv8u5HFYZ7HFo8w5a/RZTUcT5nR1leho42mbZmzI1Ans4qeKwjKg8wE7jv+qzeO4tKSOov05ZoSyY5KvSzh0jSbBJc7iNPuouxx+VoA4fytv+CAk+YgffvMQrm/D/AKQHgZmky4hu8jhyT+Ljvky/4eoUepR2Oc1xOv8AK208W1rYhs8bz0UnbJAHqdpy/SFUzZFpc4z290vi45Lkteh1EHXTvRnxmIlo5GfZYi6V6J+xGNDcxJLhmsQQAZjTfY26LLg8E0O053TLNBJ12FehzScW68xwnuVZXq/8DplrnkEAm3XkufW2L5S8CApjqIMTJ+mZ478nDRKvrYYjmFnVyZzmmuQlCcqSkgQVjSoQm1AHY2QfV290lHZR9Xb3TTIdMjWs5HjcFDE6lZgUoWaHZf43Kxrh8176aLJmKHPUUTZKvUzGT26KlMlRJUi2Eq3DUC9waN6qXZ+F6U1JO631SZJdMWy3T4/EyRi+7NLPhCoWZgbcYt+q4WKpmmTTmYMmNJX1rCYhuU0zEERK+b/FWz30a5zAgOuDuPdYtLqZZJuM/odLW6SGLH1QXf7HFXS2fjD/AOtxMbuXBcyU1ulFNHMxZXjla/s9w+oXZZgw1rZ4hoAHdPENbIgX00uqNmAvptcHCbWcQL9VvdmZ5nBpDmva0sf8xEE6TYHvxXLlFps9XDUQn0KKvbZfvWxjq4d7CRUaWnc0iLdD0VNU847SoupczJ5rDjNpmm7KWzzlNGHU/KTPN4ON+NtffdnQqYi4BJNoBdrH5Kpw1Ag3I59Oq5FTHF5G7de61YvaEDIwyTwVrxSW3ryYY6zE93xH4TrVsR472UmWa38JPMq7EPD6gpMu1uvAxvXIoE025Rd7tTvkrUzHClTLWXqPsXcOiqlja+H6flsuhm2bl9fxFfkp2vRaHQ28alecxbADbeuvjsWGsjVx1PP9lwnukydVtwJqO5x/1GcJT25/4RKbUk2q85pJMJJhAHU2UfV290J7I+bt7oToZFOINysxV1c6qgpAAOTlVhSCABBTKSCAC9DsIZY53XnwuhhdowRNjx3KvLFyjSNWkyRx5FJnsSWuAyVMr94PpPdLaz3GkKddoc35XeoA8nahc3DbTpG1SmCP8zZafqFTjcSNGPJbuzR7armrFLq9/Zo9BLPCUG7T9+jOPidnM+VxHI3C5hEWXYxGNHGSuRVqZjNhPBdLH1Vuef1Kx35D03wjT8Q5dwvc2seh3Lbt7Fhha2mQfKSRwuY032XB+HXEuLRNyJiR+i3bZDfGfaLiNY3cSeKonBOe5qw5pxxJxdGZ20ySQN3Jc7H1sxBP5+Qt9TDtDZmZXNqiysxxit4oTU5MzXTklZVT5LVg3Bpl0/6bSqMO6CVeykSCdI+wAVkjLitNNcmh2NFyJJOvLuslTGHcO5Vj2nLIIMbo3b/zkscJYxRZlyzfLK3vJMnVQUiIUVaY2ACYQmgACkAogqxqAOnsgert7po2UfV290KxEoyVyqXFXV9VncVWAiVJpUYTCAGSiEgVIBACSKEAIAbapGhISe4nVIqKAsaipJIA6ewnQ8nktWMPmvN3Eg/nRVfDvqf/AGFXY50gCN4WeXxnRxJeBd+7MbzBNt376KqtTLYnkpVWjXnH63+yeLqWbbcnRTKmnf0MlMQ+OcLViWwYB+6zES4c4U6juKbuVxdRaNoIyg/nVc52qvY4wRxj7z7BVv8Az9FEVQ2SXUkVVm2lUQtbhqshTmeSAICCmpFAKYKgCpoA6myvm7e6Etl/N290J0S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30730" name="Picture 10" descr="http://www.korset4you.ru/rpg/WebPict/fullpic/0009-1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80781"/>
            <a:ext cx="5000660" cy="6486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143504" y="5500702"/>
            <a:ext cx="36433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Князь </a:t>
            </a:r>
            <a:r>
              <a:rPr lang="uk-UA" sz="3200" b="1" dirty="0" err="1" smtClean="0"/>
              <a:t>Ромодановський</a:t>
            </a:r>
            <a:endParaRPr lang="uk-U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history.sumynews.com/media/k2/images/author/khoruzhenko/2011_maps/konotop_battle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50023"/>
            <a:ext cx="4714908" cy="6659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Полковники що були в  опозиції до Івана Виговського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857892"/>
            <a:ext cx="8229600" cy="642942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/>
              <a:t>Яким Сомко</a:t>
            </a:r>
            <a:endParaRPr lang="uk-UA" sz="3200" b="1" dirty="0"/>
          </a:p>
        </p:txBody>
      </p:sp>
      <p:pic>
        <p:nvPicPr>
          <p:cNvPr id="29698" name="Picture 2" descr="http://upload.wikimedia.org/wikipedia/uk/1/16/Ukraine_%D0%AF%D0%BA%D0%B8%D0%BC_%D0%A1%D0%BE%D0%BC%D0%BA%D0%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452528"/>
            <a:ext cx="3143272" cy="41910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Полковники що були в  опозиції до Івана Виговського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286388"/>
            <a:ext cx="8229600" cy="1038212"/>
          </a:xfrm>
        </p:spPr>
        <p:txBody>
          <a:bodyPr>
            <a:normAutofit/>
          </a:bodyPr>
          <a:lstStyle/>
          <a:p>
            <a:r>
              <a:rPr lang="uk-UA" sz="3200" b="1" dirty="0" smtClean="0"/>
              <a:t>Іван Сірко</a:t>
            </a:r>
            <a:endParaRPr lang="uk-UA" sz="3200" b="1" dirty="0"/>
          </a:p>
        </p:txBody>
      </p:sp>
      <p:pic>
        <p:nvPicPr>
          <p:cNvPr id="33794" name="Picture 2" descr="http://upload.wikimedia.org/wikipedia/commons/f/f9/Ivan_Sirko_(Repin_Cossacks)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428737"/>
            <a:ext cx="4360923" cy="5429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873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Полковники що були в  опозиції до Івана Виговського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143248"/>
            <a:ext cx="3929058" cy="3429024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Іван Брюховецький </a:t>
            </a:r>
            <a:endParaRPr lang="uk-UA" sz="3600" b="1" dirty="0"/>
          </a:p>
        </p:txBody>
      </p:sp>
      <p:pic>
        <p:nvPicPr>
          <p:cNvPr id="32770" name="Picture 2" descr="http://upload.wikimedia.org/wikipedia/commons/0/00/Ivan_Briukhovetsk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571612"/>
            <a:ext cx="4827563" cy="4948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472518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Очікувані результати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643998" cy="5286412"/>
          </a:xfrm>
        </p:spPr>
        <p:txBody>
          <a:bodyPr>
            <a:normAutofit lnSpcReduction="10000"/>
          </a:bodyPr>
          <a:lstStyle/>
          <a:p>
            <a:pPr algn="just"/>
            <a:r>
              <a:rPr lang="uk-UA" dirty="0" smtClean="0"/>
              <a:t>• характеризувати політичне становище Гетьманщини по смерті Б. Хмельницького;</a:t>
            </a:r>
          </a:p>
          <a:p>
            <a:pPr algn="just"/>
            <a:r>
              <a:rPr lang="uk-UA" dirty="0" smtClean="0"/>
              <a:t>• визначати основні засади внутрішньої та зовнішньої політики гетьмана Івана Виговського;</a:t>
            </a:r>
          </a:p>
          <a:p>
            <a:pPr algn="just"/>
            <a:r>
              <a:rPr lang="uk-UA" dirty="0" smtClean="0"/>
              <a:t>• пояснювати причини та наслідки московсько-української війни 1658—1659 рр. та укладення Гадяцького трактату;</a:t>
            </a:r>
          </a:p>
          <a:p>
            <a:pPr algn="just"/>
            <a:r>
              <a:rPr lang="uk-UA" dirty="0" smtClean="0"/>
              <a:t>• визначати хронологічну послідовність основних подій;</a:t>
            </a:r>
          </a:p>
          <a:p>
            <a:pPr algn="just"/>
            <a:r>
              <a:rPr lang="uk-UA" dirty="0" smtClean="0"/>
              <a:t>• розвинути вміння працювати з картою, аналізувати текстові та візуальні історичні джерела і на їх основі робити певні висновки та узагальнення, давати характеристику історичним діячам.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Полковники що були в  опозиції до Івана Виговського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429132"/>
            <a:ext cx="8229600" cy="1895468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Іван Богун</a:t>
            </a:r>
            <a:endParaRPr lang="uk-UA" sz="3600" b="1" dirty="0"/>
          </a:p>
        </p:txBody>
      </p:sp>
      <p:pic>
        <p:nvPicPr>
          <p:cNvPr id="34818" name="Picture 2" descr="http://www.artlib.ru/objects/gallery_237/artlib_gallery-118754-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357298"/>
            <a:ext cx="3946925" cy="5262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2"/>
            <a:ext cx="8429684" cy="6000792"/>
          </a:xfrm>
        </p:spPr>
        <p:txBody>
          <a:bodyPr>
            <a:normAutofit/>
          </a:bodyPr>
          <a:lstStyle/>
          <a:p>
            <a:pPr algn="just"/>
            <a:r>
              <a:rPr lang="uk-UA" sz="3600" b="1" dirty="0" smtClean="0"/>
              <a:t>1. Козацький літописець зазначав, що в період гетьманування Виговського розгортається </a:t>
            </a:r>
            <a:r>
              <a:rPr lang="uk-UA" sz="3600" b="1" dirty="0" smtClean="0"/>
              <a:t>« ... великий </a:t>
            </a:r>
            <a:r>
              <a:rPr lang="uk-UA" sz="3600" b="1" dirty="0" smtClean="0"/>
              <a:t>вогонь внутрішніх чвар і кровопролить, що спалював людське добро і знищував усе під корінь». Що він мав на увазі?</a:t>
            </a:r>
          </a:p>
          <a:p>
            <a:pPr algn="just"/>
            <a:r>
              <a:rPr lang="uk-UA" sz="3600" b="1" dirty="0" smtClean="0"/>
              <a:t>2. Я</a:t>
            </a:r>
            <a:r>
              <a:rPr lang="uk-UA" sz="3600" b="1" dirty="0" smtClean="0"/>
              <a:t>к ви особисто ставитесь до політичних вчинків Івана Виговського?</a:t>
            </a:r>
            <a:endParaRPr lang="uk-UA" sz="3600" b="1" dirty="0" smtClean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Домашнє завдання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dirty="0" smtClean="0"/>
              <a:t>Опрацювати параграф 22</a:t>
            </a:r>
          </a:p>
          <a:p>
            <a:pPr algn="ctr"/>
            <a:r>
              <a:rPr lang="uk-UA" sz="4800" dirty="0" smtClean="0"/>
              <a:t>Дати характеристику Іванові Виговському як історичному діячеві (за планом)</a:t>
            </a:r>
            <a:endParaRPr lang="uk-UA" sz="4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8800" dirty="0" smtClean="0"/>
              <a:t>Дякую за увагу!</a:t>
            </a:r>
            <a:endParaRPr lang="uk-UA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/>
              <a:t>План уроку: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715436" cy="5429288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uk-UA" sz="4800" b="1" dirty="0" smtClean="0"/>
              <a:t>Перше гетьманство Юрія Хмельницького</a:t>
            </a:r>
          </a:p>
          <a:p>
            <a:pPr marL="514350" indent="-514350">
              <a:buAutoNum type="arabicPeriod"/>
            </a:pPr>
            <a:r>
              <a:rPr lang="uk-UA" sz="4800" b="1" dirty="0" smtClean="0"/>
              <a:t>Іван Виговський (1657-1659)</a:t>
            </a:r>
          </a:p>
          <a:p>
            <a:pPr marL="514350" indent="-514350">
              <a:buAutoNum type="arabicPeriod"/>
            </a:pPr>
            <a:r>
              <a:rPr lang="uk-UA" sz="4800" b="1" dirty="0" smtClean="0"/>
              <a:t>Гадяцький договір</a:t>
            </a:r>
          </a:p>
          <a:p>
            <a:pPr marL="514350" indent="-514350">
              <a:buAutoNum type="arabicPeriod"/>
            </a:pPr>
            <a:r>
              <a:rPr lang="uk-UA" sz="4800" b="1" dirty="0" smtClean="0"/>
              <a:t>Українсько-російська війна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/>
          <a:lstStyle/>
          <a:p>
            <a:pPr algn="ctr">
              <a:buNone/>
            </a:pPr>
            <a:r>
              <a:rPr lang="uk-UA" sz="7200" b="1" dirty="0" smtClean="0"/>
              <a:t>1. Перше гетьманство Юрія Хмельницького</a:t>
            </a:r>
          </a:p>
          <a:p>
            <a:endParaRPr lang="uk-UA" dirty="0"/>
          </a:p>
        </p:txBody>
      </p:sp>
      <p:pic>
        <p:nvPicPr>
          <p:cNvPr id="4" name="Picture 1" descr="C:\Users\Масик\Desktop\картинки\0_39ba6_e531b2e1_L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9149" y="3429000"/>
            <a:ext cx="3244851" cy="3244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28654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uk-UA" sz="3600" dirty="0" smtClean="0"/>
              <a:t>Як не стало старої голови Хмельницького </a:t>
            </a:r>
            <a:r>
              <a:rPr lang="uk-UA" sz="3600" dirty="0" err="1" smtClean="0"/>
              <a:t>зачувати</a:t>
            </a:r>
            <a:r>
              <a:rPr lang="uk-UA" sz="3600" dirty="0" smtClean="0"/>
              <a:t>,</a:t>
            </a:r>
          </a:p>
          <a:p>
            <a:pPr algn="just">
              <a:buNone/>
            </a:pPr>
            <a:r>
              <a:rPr lang="uk-UA" sz="3600" dirty="0" smtClean="0"/>
              <a:t>Не стали і </a:t>
            </a:r>
            <a:r>
              <a:rPr lang="uk-UA" sz="3600" dirty="0" err="1" smtClean="0"/>
              <a:t>Єврася</a:t>
            </a:r>
            <a:r>
              <a:rPr lang="uk-UA" sz="3600" dirty="0" smtClean="0"/>
              <a:t> Хмельницького за гетьмана почитати:</a:t>
            </a:r>
          </a:p>
          <a:p>
            <a:pPr algn="just">
              <a:buNone/>
            </a:pPr>
            <a:r>
              <a:rPr lang="uk-UA" sz="3600" dirty="0" smtClean="0"/>
              <a:t>- </a:t>
            </a:r>
            <a:r>
              <a:rPr lang="uk-UA" sz="3600" dirty="0" err="1" smtClean="0"/>
              <a:t>Ей</a:t>
            </a:r>
            <a:r>
              <a:rPr lang="uk-UA" sz="3600" dirty="0" smtClean="0"/>
              <a:t>, </a:t>
            </a:r>
            <a:r>
              <a:rPr lang="uk-UA" sz="3600" dirty="0" err="1" smtClean="0"/>
              <a:t>Єврасю</a:t>
            </a:r>
            <a:r>
              <a:rPr lang="uk-UA" sz="3600" dirty="0" smtClean="0"/>
              <a:t> </a:t>
            </a:r>
            <a:r>
              <a:rPr lang="uk-UA" sz="3600" dirty="0" err="1" smtClean="0"/>
              <a:t>Хмельниченку</a:t>
            </a:r>
            <a:r>
              <a:rPr lang="uk-UA" sz="3600" dirty="0" smtClean="0"/>
              <a:t>, гетьмане молодий!</a:t>
            </a:r>
          </a:p>
          <a:p>
            <a:pPr algn="just">
              <a:buNone/>
            </a:pPr>
            <a:r>
              <a:rPr lang="uk-UA" sz="3600" dirty="0" smtClean="0"/>
              <a:t>Не подобало б тобі над нами, козаками, гетьманувати,</a:t>
            </a:r>
          </a:p>
          <a:p>
            <a:pPr algn="just">
              <a:buNone/>
            </a:pPr>
            <a:r>
              <a:rPr lang="uk-UA" sz="3600" dirty="0" smtClean="0"/>
              <a:t>А подобало б тобі наші козацькі курені підмітати! </a:t>
            </a:r>
          </a:p>
          <a:p>
            <a:pPr algn="r">
              <a:buNone/>
            </a:pPr>
            <a:r>
              <a:rPr lang="uk-UA" sz="3600" i="1" dirty="0" smtClean="0">
                <a:solidFill>
                  <a:srgbClr val="FF0000"/>
                </a:solidFill>
              </a:rPr>
              <a:t>Із народної творчості</a:t>
            </a:r>
            <a:endParaRPr lang="uk-UA" sz="3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Файл:Alex K Chmelnitskyi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1" y="0"/>
            <a:ext cx="5137823" cy="60748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5929330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Герб Юрія Хмельницького</a:t>
            </a:r>
            <a:endParaRPr lang="uk-UA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67434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uk-UA" sz="8000" b="1" dirty="0" smtClean="0"/>
              <a:t>2. Іван Виговський (1657-1659)</a:t>
            </a:r>
            <a:endParaRPr lang="uk-UA" sz="8000" dirty="0"/>
          </a:p>
        </p:txBody>
      </p:sp>
      <p:pic>
        <p:nvPicPr>
          <p:cNvPr id="4" name="Picture 1" descr="C:\Users\Масик\Desktop\картинки\0_39ba6_e531b2e1_L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9149" y="3613149"/>
            <a:ext cx="3244851" cy="3244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674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b="1" dirty="0" smtClean="0">
                <a:solidFill>
                  <a:srgbClr val="FF0000"/>
                </a:solidFill>
              </a:rPr>
              <a:t>Питання для обговорення та аналізу:</a:t>
            </a:r>
          </a:p>
          <a:p>
            <a:pPr lvl="0">
              <a:buNone/>
            </a:pPr>
            <a:r>
              <a:rPr lang="uk-UA" dirty="0" smtClean="0"/>
              <a:t>1. Визначте основні засади зовнішньої політики Виговського.</a:t>
            </a:r>
          </a:p>
          <a:p>
            <a:pPr lvl="0">
              <a:buNone/>
            </a:pPr>
            <a:r>
              <a:rPr lang="uk-UA" dirty="0" smtClean="0"/>
              <a:t>2. Якими були основні засади внутрішньої політики Виговського?</a:t>
            </a:r>
          </a:p>
          <a:p>
            <a:pPr lvl="0">
              <a:buNone/>
            </a:pPr>
            <a:r>
              <a:rPr lang="uk-UA" dirty="0" smtClean="0"/>
              <a:t>3. Чи правомірним є зближення Виговського із Туреччиною та Швецією? З якою метою він це робить? </a:t>
            </a:r>
          </a:p>
          <a:p>
            <a:pPr lvl="0">
              <a:buNone/>
            </a:pPr>
            <a:r>
              <a:rPr lang="uk-UA" dirty="0" smtClean="0"/>
              <a:t>4. Чим була спричинена поява опозиції в середині держави до гетьмана Виговського?</a:t>
            </a:r>
          </a:p>
          <a:p>
            <a:pPr lvl="0">
              <a:buNone/>
            </a:pPr>
            <a:r>
              <a:rPr lang="uk-UA" dirty="0" smtClean="0"/>
              <a:t>5. Чому на вашу думку Виговського не підтримувала Запорозька Січ?</a:t>
            </a:r>
          </a:p>
          <a:p>
            <a:endParaRPr lang="uk-UA" dirty="0"/>
          </a:p>
        </p:txBody>
      </p:sp>
      <p:pic>
        <p:nvPicPr>
          <p:cNvPr id="1025" name="Picture 1" descr="C:\Users\Масик\Desktop\картинки\0_39ba6_e531b2e1_L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9149" y="3429000"/>
            <a:ext cx="3244851" cy="3244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15352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Повстання </a:t>
            </a:r>
            <a:r>
              <a:rPr lang="uk-UA" dirty="0" smtClean="0"/>
              <a:t>у травні 1658 </a:t>
            </a:r>
            <a:r>
              <a:rPr lang="uk-UA" dirty="0" smtClean="0"/>
              <a:t>року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643578"/>
            <a:ext cx="3686172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кошовий отаман </a:t>
            </a:r>
          </a:p>
          <a:p>
            <a:pPr>
              <a:buNone/>
            </a:pPr>
            <a:r>
              <a:rPr lang="uk-UA" dirty="0" smtClean="0"/>
              <a:t>Яків Барабаш   </a:t>
            </a:r>
            <a:endParaRPr lang="uk-UA" dirty="0"/>
          </a:p>
        </p:txBody>
      </p:sp>
      <p:pic>
        <p:nvPicPr>
          <p:cNvPr id="23556" name="Picture 4" descr="http://upload.wikimedia.org/wikipedia/uk/thumb/a/a5/Jakiv_Barabash.png/230px-Jakiv_Barabash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55935"/>
            <a:ext cx="3714776" cy="4796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8" name="Picture 6" descr="Martyn Pushka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857232"/>
            <a:ext cx="3857652" cy="4778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4286248" y="5786454"/>
            <a:ext cx="4572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полтавський полковник Мартин Пушкар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219</TotalTime>
  <Words>508</Words>
  <Application>Microsoft Office PowerPoint</Application>
  <PresentationFormat>Экран (4:3)</PresentationFormat>
  <Paragraphs>57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Україна в роки правління гетьмана Івана Виговського</vt:lpstr>
      <vt:lpstr>Очікувані результати</vt:lpstr>
      <vt:lpstr>План уроку:</vt:lpstr>
      <vt:lpstr>Слайд 4</vt:lpstr>
      <vt:lpstr>Слайд 5</vt:lpstr>
      <vt:lpstr>Слайд 6</vt:lpstr>
      <vt:lpstr>Слайд 7</vt:lpstr>
      <vt:lpstr>Слайд 8</vt:lpstr>
      <vt:lpstr>Повстання у травні 1658 року</vt:lpstr>
      <vt:lpstr>Слайд 10</vt:lpstr>
      <vt:lpstr>Слайд 11</vt:lpstr>
      <vt:lpstr>Запитання для обговорення</vt:lpstr>
      <vt:lpstr>Слайд 13</vt:lpstr>
      <vt:lpstr>Слайд 14</vt:lpstr>
      <vt:lpstr>Слайд 15</vt:lpstr>
      <vt:lpstr>Слайд 16</vt:lpstr>
      <vt:lpstr>Полковники що були в  опозиції до Івана Виговського</vt:lpstr>
      <vt:lpstr>Полковники що були в  опозиції до Івана Виговського</vt:lpstr>
      <vt:lpstr>Полковники що були в  опозиції до Івана Виговського</vt:lpstr>
      <vt:lpstr>Полковники що були в  опозиції до Івана Виговського</vt:lpstr>
      <vt:lpstr>Слайд 21</vt:lpstr>
      <vt:lpstr>Домашнє завдання</vt:lpstr>
      <vt:lpstr>Слайд 23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Україна в роки правління гетьмана Івана Виговського</dc:title>
  <dc:creator>Маська</dc:creator>
  <cp:lastModifiedBy>Маська</cp:lastModifiedBy>
  <cp:revision>21</cp:revision>
  <dcterms:created xsi:type="dcterms:W3CDTF">2014-02-13T09:15:51Z</dcterms:created>
  <dcterms:modified xsi:type="dcterms:W3CDTF">2014-02-14T06:13:02Z</dcterms:modified>
</cp:coreProperties>
</file>