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66" r:id="rId5"/>
    <p:sldId id="261" r:id="rId6"/>
    <p:sldId id="267" r:id="rId7"/>
    <p:sldId id="268" r:id="rId8"/>
    <p:sldId id="259" r:id="rId9"/>
    <p:sldId id="269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AD455-31BF-4F02-BC74-37E6466EFDF9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6A438-3871-419A-9C28-754C2D8EB3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E9459-9AAA-440A-BB45-8E3435DE507F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E5098-45CE-4191-B3BD-92F268E7AF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9CC75-3379-445B-B8D4-4DA94DC460DF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AD858-F2F7-44E7-BF9E-0E3854823E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A5497-6171-48AA-859A-66A0C135AD40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ECAEB-17F8-43EF-B661-4F41FD30E1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48FC2-9444-426B-9EA5-71FDEFD12506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49629-73D3-4571-9158-4A96F0E1E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701AE-4BDC-4759-8727-86FF0AB75831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876A4-1199-4D88-954C-6EB6455100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B8161-62E8-4EF1-8582-29B9363F8D22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EAA2C-2EFA-4436-8203-FDF287D224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1EC6B-0309-48B1-B21E-282D39D49BBB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53816-2E95-422C-9E44-F1D692B6E0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1CB62-0317-4DA1-927B-FDD35BA9A9B0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157D0-FADD-4B3C-88C4-B3BC674F72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5A9C6-D8EE-42C1-BBE6-8F4B6498A15A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F596B-609C-44D6-94D4-67098FBE10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A9D7C-AE87-4866-B64B-DB2E11B73F2A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2CF41-E297-4F6A-ABE4-27CE2A2B53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2A32F1-27DB-452F-8E62-8F13D42ED47D}" type="datetimeFigureOut">
              <a:rPr lang="ru-RU"/>
              <a:pPr>
                <a:defRPr/>
              </a:pPr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BCCB423-0F9D-4F8D-8168-B89D1B1C24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84;&#1072;&#1084;&#1080;&#1085;&#1072;%20&#1088;&#1086;&#1073;&#1086;&#1090;&#1072;\&#1074;&#1089;&#1103;&#1082;&#1072;%20&#1074;&#1089;&#1103;&#1095;&#1080;&#1085;&#1072;\&#1082;&#1086;&#1085;&#1082;&#1091;&#1088;&#1089;%20&#1074;&#1095;&#1080;&#1090;\&#1087;&#1088;&#1077;&#1079;&#1077;&#1085;&#1090;&#1072;&#1094;&#1110;&#1111;%20&#1076;&#1086;%20&#1091;&#1088;&#1086;&#1082;&#1110;&#1074;\&#1091;&#1088;&#1086;&#1082;&#1080;%201%20&#1082;&#1083;&#1072;&#1089;\&#1091;&#1088;&#1086;&#1082;%20&#8470;%207\&#1042;.&#1050;&#1086;&#1089;&#1077;&#1085;&#1082;&#1086;.%20&#171;&#1055;&#1072;&#1089;&#1090;&#1086;&#1088;&#1072;&#1083;&#1100;&#1085;&#1072;&#187;.avi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84;&#1072;&#1084;&#1080;&#1085;&#1072;%20&#1088;&#1086;&#1073;&#1086;&#1090;&#1072;\&#1074;&#1089;&#1103;&#1082;&#1072;%20&#1074;&#1089;&#1103;&#1095;&#1080;&#1085;&#1072;\&#1082;&#1086;&#1085;&#1082;&#1091;&#1088;&#1089;%20&#1074;&#1095;&#1080;&#1090;\&#1087;&#1088;&#1077;&#1079;&#1077;&#1085;&#1090;&#1072;&#1094;&#1110;&#1111;%20&#1076;&#1086;%20&#1091;&#1088;&#1086;&#1082;&#1110;&#1074;\&#1091;&#1088;&#1086;&#1082;&#1080;%201%20&#1082;&#1083;&#1072;&#1089;\&#1091;&#1088;&#1086;&#1082;%20&#8470;%207\010%20&#1057;&#1091;&#1088;&#1084;&#1072;%20&#1110;%20&#1073;&#1072;&#1088;&#1072;&#1073;&#1072;&#1085;%20&#1050;&#1072;&#1073;&#1072;&#1083;&#1077;&#1074;&#1089;&#1100;&#1082;&#1086;&#1075;&#1086;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2" Type="http://schemas.openxmlformats.org/officeDocument/2006/relationships/video" Target="file:///D:\&#1084;&#1072;&#1084;&#1080;&#1085;&#1072;%20&#1088;&#1086;&#1073;&#1086;&#1090;&#1072;\&#1074;&#1089;&#1103;&#1082;&#1072;%20&#1074;&#1089;&#1103;&#1095;&#1080;&#1085;&#1072;\&#1082;&#1086;&#1085;&#1082;&#1091;&#1088;&#1089;%20&#1074;&#1095;&#1080;&#1090;\&#1087;&#1088;&#1077;&#1079;&#1077;&#1085;&#1090;&#1072;&#1094;&#1110;&#1111;%20&#1076;&#1086;%20&#1091;&#1088;&#1086;&#1082;&#1110;&#1074;\&#1091;&#1088;&#1086;&#1082;&#1080;%201%20&#1082;&#1083;&#1072;&#1089;\&#1091;&#1088;&#1086;&#1082;%20&#8470;%207\&#1065;&#1086;%20&#1085;&#1072;&#1084;%20&#1086;&#1089;&#1110;&#1085;&#1100;%20&#1087;&#1088;&#1080;&#1085;&#1077;&#1089;&#1077;-.avi" TargetMode="External"/><Relationship Id="rId1" Type="http://schemas.openxmlformats.org/officeDocument/2006/relationships/video" Target="file:///D:\&#1084;&#1072;&#1084;&#1080;&#1085;&#1072;%20&#1088;&#1086;&#1073;&#1086;&#1090;&#1072;\&#1074;&#1089;&#1103;&#1082;&#1072;%20&#1074;&#1089;&#1103;&#1095;&#1080;&#1085;&#1072;\&#1082;&#1086;&#1085;&#1082;&#1091;&#1088;&#1089;%20&#1074;&#1095;&#1080;&#1090;\&#1087;&#1088;&#1077;&#1079;&#1077;&#1085;&#1090;&#1072;&#1094;&#1110;&#1111;%20&#1076;&#1086;%20&#1091;&#1088;&#1086;&#1082;&#1110;&#1074;\&#1091;&#1088;&#1086;&#1082;&#1080;%201%20&#1082;&#1083;&#1072;&#1089;\&#1091;&#1088;&#1086;&#1082;%20&#8470;%207\&#1065;&#1086;%20&#1085;&#1072;&#1084;%20&#1086;&#1089;&#1110;&#1085;&#1100;%20&#1087;&#1088;&#1080;&#1085;&#1077;&#1089;&#1077;+.avi" TargetMode="Externa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jpeg"/><Relationship Id="rId10" Type="http://schemas.openxmlformats.org/officeDocument/2006/relationships/image" Target="../media/image20.gif"/><Relationship Id="rId4" Type="http://schemas.openxmlformats.org/officeDocument/2006/relationships/image" Target="../media/image1.jpe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17250932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2875" y="142875"/>
            <a:ext cx="6137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4875" y="1857375"/>
            <a:ext cx="4429125" cy="14700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Тема уроку</a:t>
            </a:r>
            <a:b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Свято осені</a:t>
            </a:r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57938" y="214313"/>
            <a:ext cx="2271712" cy="928687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smtClean="0"/>
              <a:t>І семестр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/>
              <a:t>Урок №</a:t>
            </a:r>
            <a:r>
              <a:rPr lang="en-US" b="1" dirty="0" smtClean="0"/>
              <a:t>7</a:t>
            </a:r>
            <a:endParaRPr lang="ru-RU" b="1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3"/>
          <p:cNvSpPr>
            <a:spLocks noGrp="1"/>
          </p:cNvSpPr>
          <p:nvPr>
            <p:ph type="title"/>
          </p:nvPr>
        </p:nvSpPr>
        <p:spPr>
          <a:xfrm>
            <a:off x="1571625" y="1928813"/>
            <a:ext cx="6000750" cy="1143000"/>
          </a:xfrm>
        </p:spPr>
        <p:txBody>
          <a:bodyPr/>
          <a:lstStyle/>
          <a:p>
            <a:pPr eaLnBrk="1" hangingPunct="1"/>
            <a:r>
              <a:rPr lang="uk-UA" sz="4000" smtClean="0"/>
              <a:t>Поясніть Незнайкові</a:t>
            </a:r>
            <a:endParaRPr lang="ru-RU" sz="4000" smtClean="0"/>
          </a:p>
        </p:txBody>
      </p:sp>
      <p:sp>
        <p:nvSpPr>
          <p:cNvPr id="12291" name="Содержимое 15"/>
          <p:cNvSpPr>
            <a:spLocks noGrp="1"/>
          </p:cNvSpPr>
          <p:nvPr>
            <p:ph idx="1"/>
          </p:nvPr>
        </p:nvSpPr>
        <p:spPr>
          <a:xfrm>
            <a:off x="285750" y="3875088"/>
            <a:ext cx="8572500" cy="2982912"/>
          </a:xfrm>
        </p:spPr>
        <p:txBody>
          <a:bodyPr/>
          <a:lstStyle/>
          <a:p>
            <a:pPr marL="514350" indent="-514350" eaLnBrk="1" hangingPunct="1">
              <a:buFont typeface="Century Gothic" pitchFamily="34" charset="0"/>
              <a:buAutoNum type="arabicPeriod"/>
            </a:pPr>
            <a:r>
              <a:rPr lang="uk-UA" sz="2400" smtClean="0">
                <a:ea typeface="Calibri" pitchFamily="34" charset="0"/>
                <a:cs typeface="Times New Roman" pitchFamily="18" charset="0"/>
              </a:rPr>
              <a:t>Про що нам розповіла музика сьогодні? </a:t>
            </a:r>
            <a:endParaRPr lang="ru-RU" sz="2400" smtClean="0">
              <a:ea typeface="Calibri" pitchFamily="34" charset="0"/>
              <a:cs typeface="Times New Roman" pitchFamily="18" charset="0"/>
            </a:endParaRPr>
          </a:p>
          <a:p>
            <a:pPr marL="514350" indent="-514350" eaLnBrk="1" hangingPunct="1">
              <a:buFont typeface="Century Gothic" pitchFamily="34" charset="0"/>
              <a:buAutoNum type="arabicPeriod"/>
            </a:pPr>
            <a:r>
              <a:rPr lang="uk-UA" sz="2400" smtClean="0">
                <a:ea typeface="Calibri" pitchFamily="34" charset="0"/>
                <a:cs typeface="Times New Roman" pitchFamily="18" charset="0"/>
              </a:rPr>
              <a:t>Яка музика більше всього вам запам’яталась? </a:t>
            </a:r>
            <a:endParaRPr lang="ru-RU" sz="2400" smtClean="0">
              <a:ea typeface="Calibri" pitchFamily="34" charset="0"/>
              <a:cs typeface="Times New Roman" pitchFamily="18" charset="0"/>
            </a:endParaRPr>
          </a:p>
          <a:p>
            <a:pPr marL="514350" indent="-514350" eaLnBrk="1" hangingPunct="1">
              <a:buFont typeface="Century Gothic" pitchFamily="34" charset="0"/>
              <a:buAutoNum type="arabicPeriod"/>
            </a:pPr>
            <a:r>
              <a:rPr lang="uk-UA" sz="2400" smtClean="0">
                <a:ea typeface="Calibri" pitchFamily="34" charset="0"/>
                <a:cs typeface="Times New Roman" pitchFamily="18" charset="0"/>
              </a:rPr>
              <a:t>Чи хотіли б ще раз її послухати або виконувати?</a:t>
            </a:r>
          </a:p>
          <a:p>
            <a:pPr marL="514350" indent="-514350" eaLnBrk="1" hangingPunct="1">
              <a:buFont typeface="Century Gothic" pitchFamily="34" charset="0"/>
              <a:buAutoNum type="arabicPeriod"/>
            </a:pPr>
            <a:r>
              <a:rPr lang="uk-UA" sz="2400" smtClean="0">
                <a:ea typeface="Calibri" pitchFamily="34" charset="0"/>
                <a:cs typeface="Times New Roman" pitchFamily="18" charset="0"/>
              </a:rPr>
              <a:t>Які бувають за силою звучання музичні звуки?</a:t>
            </a:r>
            <a:endParaRPr lang="ru-RU" sz="2400" smtClean="0">
              <a:ea typeface="Calibri" pitchFamily="34" charset="0"/>
              <a:cs typeface="Times New Roman" pitchFamily="18" charset="0"/>
            </a:endParaRPr>
          </a:p>
          <a:p>
            <a:pPr marL="514350" indent="-514350" eaLnBrk="1" hangingPunct="1">
              <a:buFont typeface="Century Gothic" pitchFamily="34" charset="0"/>
              <a:buAutoNum type="arabicPeriod"/>
            </a:pPr>
            <a:endParaRPr lang="ru-RU" smtClean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" name="Рисунок 4" descr="1362.jpg"/>
          <p:cNvPicPr>
            <a:picLocks noChangeAspect="1"/>
          </p:cNvPicPr>
          <p:nvPr/>
        </p:nvPicPr>
        <p:blipFill>
          <a:blip r:embed="rId3" cstate="print"/>
          <a:srcRect b="7051"/>
          <a:stretch>
            <a:fillRect/>
          </a:stretch>
        </p:blipFill>
        <p:spPr>
          <a:xfrm>
            <a:off x="6929454" y="285728"/>
            <a:ext cx="1808768" cy="2071702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6" name="Рисунок 5" descr="images (1).jpg"/>
          <p:cNvPicPr>
            <a:picLocks noChangeAspect="1"/>
          </p:cNvPicPr>
          <p:nvPr/>
        </p:nvPicPr>
        <p:blipFill>
          <a:blip r:embed="rId4" cstate="print"/>
          <a:srcRect l="7042" t="6356" r="11971"/>
          <a:stretch>
            <a:fillRect/>
          </a:stretch>
        </p:blipFill>
        <p:spPr>
          <a:xfrm>
            <a:off x="285720" y="1428736"/>
            <a:ext cx="1714512" cy="2196547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9141.jpe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643174" y="357166"/>
            <a:ext cx="6110302" cy="3818939"/>
          </a:xfrm>
          <a:ln>
            <a:solidFill>
              <a:schemeClr val="accent6">
                <a:lumMod val="75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6" name="Рисунок 5" descr="0_487fe_ad4634ee_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4572008"/>
            <a:ext cx="1809746" cy="1809746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3076" name="Содержимое 7"/>
          <p:cNvSpPr>
            <a:spLocks noGrp="1"/>
          </p:cNvSpPr>
          <p:nvPr>
            <p:ph sz="half" idx="1"/>
          </p:nvPr>
        </p:nvSpPr>
        <p:spPr>
          <a:xfrm>
            <a:off x="3071813" y="4357688"/>
            <a:ext cx="5786437" cy="2239962"/>
          </a:xfrm>
        </p:spPr>
        <p:txBody>
          <a:bodyPr/>
          <a:lstStyle/>
          <a:p>
            <a:pPr eaLnBrk="1" hangingPunct="1"/>
            <a:r>
              <a:rPr lang="uk-UA" smtClean="0"/>
              <a:t>Чи помітили ви красу осені по дорозі до школи?</a:t>
            </a:r>
            <a:endParaRPr lang="ru-RU" smtClean="0"/>
          </a:p>
          <a:p>
            <a:pPr eaLnBrk="1" hangingPunct="1"/>
            <a:r>
              <a:rPr lang="uk-UA" smtClean="0"/>
              <a:t>Чи прислухались до її звуків? 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408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715008" y="571480"/>
            <a:ext cx="2753294" cy="4525963"/>
          </a:xfrm>
          <a:effectLst>
            <a:softEdge rad="112500"/>
          </a:effectLst>
        </p:spPr>
      </p:pic>
      <p:pic>
        <p:nvPicPr>
          <p:cNvPr id="4099" name="Рисунок 8" descr="33468585_32463762_Animazione18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884859">
            <a:off x="257969" y="3945731"/>
            <a:ext cx="2127250" cy="20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Рисунок 9" descr="33468585_32463762_Animazione18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646037">
            <a:off x="923925" y="19050"/>
            <a:ext cx="2127250" cy="20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Рисунок 13" descr="33468585_32463762_Animazione18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2291959">
            <a:off x="-85725" y="1863725"/>
            <a:ext cx="2127250" cy="20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428750" y="1928813"/>
            <a:ext cx="3143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en-US">
                <a:latin typeface="Century Gothic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r>
              <a:rPr lang="uk-UA">
                <a:latin typeface="Century Gothic" pitchFamily="34" charset="0"/>
                <a:ea typeface="Calibri" pitchFamily="34" charset="0"/>
                <a:cs typeface="Times New Roman" pitchFamily="18" charset="0"/>
              </a:rPr>
              <a:t>Небеса прозорі,                        </a:t>
            </a:r>
            <a:endParaRPr lang="ru-RU">
              <a:latin typeface="Century Gothic" pitchFamily="34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uk-UA">
                <a:latin typeface="Century Gothic" pitchFamily="34" charset="0"/>
                <a:ea typeface="Calibri" pitchFamily="34" charset="0"/>
                <a:cs typeface="Times New Roman" pitchFamily="18" charset="0"/>
              </a:rPr>
              <a:t>            Як глибінь ріки.                  </a:t>
            </a:r>
            <a:endParaRPr lang="ru-RU">
              <a:latin typeface="Century Gothic" pitchFamily="34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uk-UA">
                <a:latin typeface="Century Gothic" pitchFamily="34" charset="0"/>
                <a:ea typeface="Calibri" pitchFamily="34" charset="0"/>
                <a:cs typeface="Times New Roman" pitchFamily="18" charset="0"/>
              </a:rPr>
              <a:t>            Падають, як зорі,   </a:t>
            </a:r>
            <a:endParaRPr lang="ru-RU">
              <a:latin typeface="Century Gothic" pitchFamily="34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uk-UA">
                <a:latin typeface="Century Gothic" pitchFamily="34" charset="0"/>
                <a:ea typeface="Calibri" pitchFamily="34" charset="0"/>
                <a:cs typeface="Times New Roman" pitchFamily="18" charset="0"/>
              </a:rPr>
              <a:t>            В явора листки.            </a:t>
            </a: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2786063" y="3429000"/>
            <a:ext cx="28305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uk-UA" sz="1400">
                <a:latin typeface="Century Gothic" pitchFamily="34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lang="uk-UA">
                <a:latin typeface="Century Gothic" pitchFamily="34" charset="0"/>
                <a:ea typeface="Calibri" pitchFamily="34" charset="0"/>
                <a:cs typeface="Times New Roman" pitchFamily="18" charset="0"/>
              </a:rPr>
              <a:t>А над полем квітка</a:t>
            </a:r>
            <a:endParaRPr lang="en-US">
              <a:latin typeface="Century Gothic" pitchFamily="34" charset="0"/>
              <a:ea typeface="Calibri" pitchFamily="34" charset="0"/>
              <a:cs typeface="Times New Roman" pitchFamily="18" charset="0"/>
            </a:endParaRPr>
          </a:p>
          <a:p>
            <a:pPr algn="just"/>
            <a:r>
              <a:rPr lang="uk-UA">
                <a:latin typeface="Century Gothic" pitchFamily="34" charset="0"/>
                <a:ea typeface="Calibri" pitchFamily="34" charset="0"/>
                <a:cs typeface="Times New Roman" pitchFamily="18" charset="0"/>
              </a:rPr>
              <a:t>     Дзвонить, як струна.</a:t>
            </a:r>
            <a:endParaRPr lang="en-US">
              <a:latin typeface="Century Gothic" pitchFamily="34" charset="0"/>
              <a:ea typeface="Calibri" pitchFamily="34" charset="0"/>
              <a:cs typeface="Times New Roman" pitchFamily="18" charset="0"/>
            </a:endParaRPr>
          </a:p>
          <a:p>
            <a:pPr algn="just"/>
            <a:r>
              <a:rPr lang="uk-UA">
                <a:latin typeface="Century Gothic" pitchFamily="34" charset="0"/>
                <a:ea typeface="Calibri" pitchFamily="34" charset="0"/>
                <a:cs typeface="Times New Roman" pitchFamily="18" charset="0"/>
              </a:rPr>
              <a:t>    Зажурилась квітка – </a:t>
            </a:r>
            <a:endParaRPr lang="ru-RU">
              <a:latin typeface="Century Gothic" pitchFamily="34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uk-UA">
                <a:latin typeface="Century Gothic" pitchFamily="34" charset="0"/>
                <a:ea typeface="Calibri" pitchFamily="34" charset="0"/>
                <a:cs typeface="Times New Roman" pitchFamily="18" charset="0"/>
              </a:rPr>
              <a:t>    Чує сніг вона!</a:t>
            </a:r>
          </a:p>
        </p:txBody>
      </p:sp>
      <p:pic>
        <p:nvPicPr>
          <p:cNvPr id="4104" name="Рисунок 15" descr="0_4dcda_7e61e7ee_L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50" y="4714875"/>
            <a:ext cx="2052638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3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0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Содержимое 9"/>
          <p:cNvSpPr>
            <a:spLocks noGrp="1"/>
          </p:cNvSpPr>
          <p:nvPr>
            <p:ph idx="1"/>
          </p:nvPr>
        </p:nvSpPr>
        <p:spPr>
          <a:xfrm>
            <a:off x="714375" y="714375"/>
            <a:ext cx="7572375" cy="4197350"/>
          </a:xfrm>
        </p:spPr>
        <p:txBody>
          <a:bodyPr/>
          <a:lstStyle/>
          <a:p>
            <a:pPr eaLnBrk="1" hangingPunct="1"/>
            <a:r>
              <a:rPr lang="uk-UA" sz="2400" smtClean="0"/>
              <a:t>Чи може цей вірш для вас звучати    музично?  </a:t>
            </a:r>
            <a:endParaRPr lang="ru-RU" sz="2400" smtClean="0"/>
          </a:p>
          <a:p>
            <a:pPr eaLnBrk="1" hangingPunct="1"/>
            <a:r>
              <a:rPr lang="uk-UA" sz="2400" smtClean="0"/>
              <a:t> Який настрій матиме музика?   </a:t>
            </a:r>
            <a:r>
              <a:rPr lang="uk-UA" smtClean="0"/>
              <a:t>            </a:t>
            </a: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  <p:pic>
        <p:nvPicPr>
          <p:cNvPr id="5123" name="Рисунок 1" descr="D:\Documents\Pictures\Мистецтво\Катерина Юнге. Осінній день в саду Лефортовського палацу в Москві, 1892. Третяковська галерея, Моск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313" y="2143125"/>
            <a:ext cx="727710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>
              <a:defRPr/>
            </a:pPr>
            <a:r>
              <a:rPr lang="uk-UA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Слухаємо музику</a:t>
            </a:r>
            <a:endParaRPr lang="ru-RU" sz="2800" b="1" dirty="0" smtClean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47" name="TextBox 7"/>
          <p:cNvSpPr txBox="1">
            <a:spLocks noChangeArrowheads="1"/>
          </p:cNvSpPr>
          <p:nvPr/>
        </p:nvSpPr>
        <p:spPr bwMode="auto">
          <a:xfrm>
            <a:off x="642938" y="4714875"/>
            <a:ext cx="8215312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uk-UA" sz="2400"/>
              <a:t>   У яких кольорах можна уявити настрої осені, слухаючи цю музику?</a:t>
            </a:r>
            <a:endParaRPr lang="ru-RU" sz="2400"/>
          </a:p>
          <a:p>
            <a:pPr>
              <a:buFont typeface="Arial" charset="0"/>
              <a:buChar char="•"/>
            </a:pPr>
            <a:r>
              <a:rPr lang="uk-UA" sz="2400"/>
              <a:t>   Це рання золота осінь чи пізня похмуро-сіра?</a:t>
            </a:r>
            <a:endParaRPr lang="ru-RU" sz="2400"/>
          </a:p>
          <a:p>
            <a:endParaRPr lang="ru-RU"/>
          </a:p>
        </p:txBody>
      </p:sp>
      <p:pic>
        <p:nvPicPr>
          <p:cNvPr id="10" name="В.Косенко. «Пасторальна»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428750"/>
            <a:ext cx="2643187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загруженное (13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42976" y="785794"/>
            <a:ext cx="1857388" cy="255976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2" name="TextBox 11"/>
          <p:cNvSpPr txBox="1"/>
          <p:nvPr/>
        </p:nvSpPr>
        <p:spPr>
          <a:xfrm>
            <a:off x="714375" y="3357563"/>
            <a:ext cx="278606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Віктор   Косенко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6147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3600" smtClean="0"/>
              <a:t>Охарактеризуйте  цей твір, визначивши, які слова зайві: </a:t>
            </a:r>
            <a:endParaRPr lang="ru-RU" sz="3600" smtClean="0"/>
          </a:p>
        </p:txBody>
      </p:sp>
      <p:sp>
        <p:nvSpPr>
          <p:cNvPr id="7171" name="Содержимое 5"/>
          <p:cNvSpPr>
            <a:spLocks noGrp="1"/>
          </p:cNvSpPr>
          <p:nvPr>
            <p:ph idx="1"/>
          </p:nvPr>
        </p:nvSpPr>
        <p:spPr>
          <a:xfrm>
            <a:off x="500063" y="1857375"/>
            <a:ext cx="3543300" cy="3571875"/>
          </a:xfrm>
        </p:spPr>
        <p:txBody>
          <a:bodyPr/>
          <a:lstStyle/>
          <a:p>
            <a:pPr eaLnBrk="1" hangingPunct="1"/>
            <a:r>
              <a:rPr lang="uk-UA" smtClean="0"/>
              <a:t>Рішуча,</a:t>
            </a:r>
            <a:endParaRPr lang="en-US" smtClean="0"/>
          </a:p>
          <a:p>
            <a:pPr eaLnBrk="1" hangingPunct="1"/>
            <a:r>
              <a:rPr lang="uk-UA" smtClean="0"/>
              <a:t>ніжна, </a:t>
            </a:r>
            <a:endParaRPr lang="en-US" smtClean="0"/>
          </a:p>
          <a:p>
            <a:pPr eaLnBrk="1" hangingPunct="1"/>
            <a:r>
              <a:rPr lang="uk-UA" smtClean="0"/>
              <a:t>вольова, </a:t>
            </a:r>
            <a:endParaRPr lang="en-US" smtClean="0"/>
          </a:p>
          <a:p>
            <a:pPr eaLnBrk="1" hangingPunct="1"/>
            <a:r>
              <a:rPr lang="uk-UA" smtClean="0"/>
              <a:t>тиха, </a:t>
            </a:r>
            <a:endParaRPr lang="en-US" smtClean="0"/>
          </a:p>
          <a:p>
            <a:pPr eaLnBrk="1" hangingPunct="1"/>
            <a:r>
              <a:rPr lang="uk-UA" smtClean="0"/>
              <a:t>активна, </a:t>
            </a:r>
            <a:endParaRPr lang="en-US" smtClean="0"/>
          </a:p>
          <a:p>
            <a:pPr eaLnBrk="1" hangingPunct="1"/>
            <a:r>
              <a:rPr lang="uk-UA" smtClean="0"/>
              <a:t>сумна, </a:t>
            </a:r>
            <a:endParaRPr lang="en-US" smtClean="0"/>
          </a:p>
          <a:p>
            <a:pPr eaLnBrk="1" hangingPunct="1"/>
            <a:endParaRPr lang="ru-RU" smtClean="0"/>
          </a:p>
        </p:txBody>
      </p:sp>
      <p:sp>
        <p:nvSpPr>
          <p:cNvPr id="8" name="TextBox 7"/>
          <p:cNvSpPr txBox="1"/>
          <p:nvPr/>
        </p:nvSpPr>
        <p:spPr>
          <a:xfrm>
            <a:off x="3929063" y="1857375"/>
            <a:ext cx="4143375" cy="3324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sz="3200" dirty="0">
                <a:latin typeface="+mj-lt"/>
              </a:rPr>
              <a:t>  </a:t>
            </a:r>
            <a:r>
              <a:rPr lang="uk-UA" sz="3200" dirty="0">
                <a:latin typeface="+mn-lt"/>
              </a:rPr>
              <a:t>енергійна,</a:t>
            </a:r>
            <a:endParaRPr lang="en-US" sz="3200" dirty="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uk-UA" sz="3200" dirty="0">
                <a:latin typeface="+mn-lt"/>
              </a:rPr>
              <a:t> </a:t>
            </a:r>
            <a:r>
              <a:rPr lang="en-US" sz="3200" dirty="0">
                <a:latin typeface="+mn-lt"/>
              </a:rPr>
              <a:t> </a:t>
            </a:r>
            <a:r>
              <a:rPr lang="uk-UA" sz="3200" dirty="0">
                <a:latin typeface="+mn-lt"/>
              </a:rPr>
              <a:t>голосна, </a:t>
            </a:r>
            <a:endParaRPr lang="en-US" sz="3200" dirty="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3200" dirty="0">
                <a:latin typeface="+mn-lt"/>
              </a:rPr>
              <a:t>  </a:t>
            </a:r>
            <a:r>
              <a:rPr lang="uk-UA" sz="3200" dirty="0">
                <a:latin typeface="+mn-lt"/>
              </a:rPr>
              <a:t>грайлива, </a:t>
            </a:r>
            <a:endParaRPr lang="en-US" sz="3200" dirty="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3200" dirty="0">
                <a:latin typeface="+mn-lt"/>
              </a:rPr>
              <a:t>  </a:t>
            </a:r>
            <a:r>
              <a:rPr lang="uk-UA" sz="3200" dirty="0">
                <a:latin typeface="+mn-lt"/>
              </a:rPr>
              <a:t>лагідна, </a:t>
            </a:r>
            <a:endParaRPr lang="en-US" sz="3200" dirty="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3200" dirty="0">
                <a:latin typeface="+mn-lt"/>
              </a:rPr>
              <a:t>  </a:t>
            </a:r>
            <a:r>
              <a:rPr lang="uk-UA" sz="3200" dirty="0">
                <a:latin typeface="+mn-lt"/>
              </a:rPr>
              <a:t>просвітлена,</a:t>
            </a:r>
            <a:endParaRPr lang="en-US" sz="3200" dirty="0"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3200" dirty="0">
                <a:latin typeface="+mn-lt"/>
              </a:rPr>
              <a:t> </a:t>
            </a:r>
            <a:r>
              <a:rPr lang="uk-UA" sz="3200" dirty="0">
                <a:latin typeface="+mn-lt"/>
              </a:rPr>
              <a:t> спокійна.</a:t>
            </a:r>
            <a:endParaRPr lang="ru-RU" sz="3200" dirty="0">
              <a:latin typeface="+mn-lt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313" y="1643063"/>
            <a:ext cx="8572500" cy="36433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музиці ніжну, сумовиту, лагідну мелодію</a:t>
            </a:r>
            <a:r>
              <a:rPr lang="uk-UA" dirty="0" smtClean="0"/>
              <a:t> </a:t>
            </a:r>
            <a:br>
              <a:rPr lang="uk-UA" dirty="0" smtClean="0"/>
            </a:b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краще передати  </a:t>
            </a: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тихими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 звуками, </a:t>
            </a:r>
            <a:b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  <a:t>а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енергійну і рішучу </a:t>
            </a:r>
            <a:r>
              <a:rPr lang="uk-UA" dirty="0" smtClean="0"/>
              <a:t>– 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гучними</a:t>
            </a:r>
            <a:r>
              <a:rPr lang="uk-UA" dirty="0" smtClean="0"/>
              <a:t>. </a:t>
            </a:r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5" name="Рисунок 4" descr="mysh16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75" y="5000625"/>
            <a:ext cx="128587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Рисунок 5" descr="angel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3" y="357188"/>
            <a:ext cx="14859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010 Сурма і барабан Кабалевськог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0" y="10715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429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37" descr="images (3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357188"/>
            <a:ext cx="15240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75" y="1500188"/>
            <a:ext cx="1857375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Гоп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8938" y="1500188"/>
            <a:ext cx="1714500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гоп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28938" y="2428875"/>
            <a:ext cx="1714500" cy="64611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atin typeface="+mn-lt"/>
              </a:rPr>
              <a:t>каш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15188" y="3357563"/>
            <a:ext cx="1428750" cy="70802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ка</a:t>
            </a:r>
            <a:endParaRPr lang="uk-UA" sz="2000" b="1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15188" y="2428875"/>
            <a:ext cx="14287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14500" y="2428875"/>
            <a:ext cx="8572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рись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4375" y="2428875"/>
            <a:ext cx="8572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ва</a:t>
            </a: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00625" y="1500188"/>
            <a:ext cx="857250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ті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00625" y="2428875"/>
            <a:ext cx="8572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ка</a:t>
            </a: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72188" y="2428875"/>
            <a:ext cx="8572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кру</a:t>
            </a: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215188" y="1500188"/>
            <a:ext cx="1428750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72188" y="1500188"/>
            <a:ext cx="857250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ті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72188" y="3357563"/>
            <a:ext cx="857250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лоч</a:t>
            </a: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00625" y="3357563"/>
            <a:ext cx="857250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мо</a:t>
            </a: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928938" y="3357563"/>
            <a:ext cx="1714500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вай</a:t>
            </a: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215188" y="4357688"/>
            <a:ext cx="1428750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ка</a:t>
            </a:r>
            <a:endParaRPr lang="uk-UA" sz="2000" b="1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4375" y="3429000"/>
            <a:ext cx="8572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під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00625" y="4357688"/>
            <a:ext cx="857250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ко</a:t>
            </a: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72188" y="4357688"/>
            <a:ext cx="857250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зач</a:t>
            </a: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14500" y="3429000"/>
            <a:ext cx="857250" cy="677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ли</a:t>
            </a: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14500" y="4357688"/>
            <a:ext cx="857250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+mn-lt"/>
              </a:rPr>
              <a:t>го</a:t>
            </a:r>
            <a:endParaRPr lang="uk-UA" sz="20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14375" y="4357688"/>
            <a:ext cx="857250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928938" y="4357688"/>
            <a:ext cx="1714500" cy="6778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+mn-lt"/>
              </a:rPr>
              <a:t>дуй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9242" name="Заголовок 3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uk-UA" sz="3200" smtClean="0"/>
              <a:t>Поспівка </a:t>
            </a:r>
            <a:endParaRPr lang="ru-RU" sz="32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rt_2017.jpg"/>
          <p:cNvPicPr>
            <a:picLocks noChangeAspect="1"/>
          </p:cNvPicPr>
          <p:nvPr/>
        </p:nvPicPr>
        <p:blipFill>
          <a:blip r:embed="rId5" cstate="print"/>
          <a:srcRect t="63542" r="28449" b="7291"/>
          <a:stretch>
            <a:fillRect/>
          </a:stretch>
        </p:blipFill>
        <p:spPr>
          <a:xfrm>
            <a:off x="357158" y="785794"/>
            <a:ext cx="4447071" cy="250033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813" y="5572125"/>
            <a:ext cx="3000375" cy="9699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1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слухання</a:t>
            </a:r>
            <a:endParaRPr lang="ru-RU" sz="18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14938" y="714375"/>
            <a:ext cx="3271837" cy="1643063"/>
          </a:xfrm>
        </p:spPr>
        <p:txBody>
          <a:bodyPr rtlCol="0">
            <a:normAutofit fontScale="32500" lnSpcReduction="20000"/>
          </a:bodyPr>
          <a:lstStyle/>
          <a:p>
            <a:pPr eaLnBrk="1" hangingPunct="1">
              <a:defRPr/>
            </a:pPr>
            <a:r>
              <a:rPr lang="uk-UA" sz="5600" b="1" dirty="0" smtClean="0"/>
              <a:t>Прийшла щедра осінь</a:t>
            </a:r>
            <a:endParaRPr lang="ru-RU" sz="5600" b="1" dirty="0" smtClean="0"/>
          </a:p>
          <a:p>
            <a:pPr eaLnBrk="1" hangingPunct="1">
              <a:defRPr/>
            </a:pPr>
            <a:r>
              <a:rPr lang="uk-UA" sz="5600" b="1" dirty="0" smtClean="0"/>
              <a:t>  З багатими врожаями Смачними овочами, Яблуками, сливами   Грушами красивими…</a:t>
            </a:r>
            <a:endParaRPr lang="ru-RU" sz="5600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/>
          </a:p>
        </p:txBody>
      </p:sp>
      <p:pic>
        <p:nvPicPr>
          <p:cNvPr id="4" name="Що нам осінь принесе+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50" y="3643313"/>
            <a:ext cx="2928938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Що нам осінь принесе-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63" y="3643313"/>
            <a:ext cx="2928937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5072063" y="5572125"/>
            <a:ext cx="28575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виконання</a:t>
            </a:r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0248" name="Рисунок 6" descr="0_55136_4128a04e_S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57375" y="2000250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Рисунок 8" descr="5da088edda0c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76400" y="661988"/>
            <a:ext cx="2038350" cy="98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Рисунок 10" descr="0_4dcb1_7a9bd813_L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43250" y="200025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Рисунок 11" descr="0_5597e_3ffea5bb_L.pn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14688" y="1071563"/>
            <a:ext cx="1357312" cy="90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Рисунок 12" descr="0_5597e_3ffea5bb_L.pn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-542052">
            <a:off x="3571875" y="857250"/>
            <a:ext cx="1357313" cy="90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Рисунок 13" descr="0_5597e_3ffea5bb_L.pn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132661">
            <a:off x="3786188" y="1571625"/>
            <a:ext cx="1357312" cy="90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2" grpId="0"/>
      <p:bldP spid="3" grpId="0" build="p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228</Words>
  <Application>Microsoft Office PowerPoint</Application>
  <PresentationFormat>Экран (4:3)</PresentationFormat>
  <Paragraphs>66</Paragraphs>
  <Slides>10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Century Gothic</vt:lpstr>
      <vt:lpstr>Calibri</vt:lpstr>
      <vt:lpstr>Times New Roman</vt:lpstr>
      <vt:lpstr>Тема Office</vt:lpstr>
      <vt:lpstr>Тема уроку Свято осені</vt:lpstr>
      <vt:lpstr>Слайд 2</vt:lpstr>
      <vt:lpstr>Слайд 3</vt:lpstr>
      <vt:lpstr>Слайд 4</vt:lpstr>
      <vt:lpstr>Слухаємо музику</vt:lpstr>
      <vt:lpstr>Охарактеризуйте  цей твір, визначивши, які слова зайві: </vt:lpstr>
      <vt:lpstr>В музиці ніжну, сумовиту, лагідну мелодію  краще передати  тихими звуками,  а енергійну і рішучу – гучними. </vt:lpstr>
      <vt:lpstr>Поспівка </vt:lpstr>
      <vt:lpstr>слухання</vt:lpstr>
      <vt:lpstr>Поясніть Незнайкові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свято осені</dc:title>
  <dc:creator>sinichka</dc:creator>
  <cp:lastModifiedBy>111</cp:lastModifiedBy>
  <cp:revision>27</cp:revision>
  <dcterms:created xsi:type="dcterms:W3CDTF">2012-10-28T17:08:01Z</dcterms:created>
  <dcterms:modified xsi:type="dcterms:W3CDTF">2014-03-25T08:13:55Z</dcterms:modified>
</cp:coreProperties>
</file>