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70" r:id="rId5"/>
    <p:sldId id="259" r:id="rId6"/>
    <p:sldId id="260" r:id="rId7"/>
    <p:sldId id="258" r:id="rId8"/>
    <p:sldId id="267" r:id="rId9"/>
    <p:sldId id="261" r:id="rId10"/>
    <p:sldId id="262" r:id="rId11"/>
    <p:sldId id="263" r:id="rId12"/>
    <p:sldId id="264" r:id="rId13"/>
    <p:sldId id="265" r:id="rId14"/>
    <p:sldId id="266" r:id="rId15"/>
    <p:sldId id="268" r:id="rId16"/>
    <p:sldId id="27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99" autoAdjust="0"/>
    <p:restoredTop sz="94660"/>
  </p:normalViewPr>
  <p:slideViewPr>
    <p:cSldViewPr>
      <p:cViewPr varScale="1">
        <p:scale>
          <a:sx n="73" d="100"/>
          <a:sy n="73" d="100"/>
        </p:scale>
        <p:origin x="-4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4ED54-140E-4D72-8A36-1781F8C6FA82}" type="datetimeFigureOut">
              <a:rPr lang="ru-RU"/>
              <a:pPr>
                <a:defRPr/>
              </a:pPr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B9F06-DB17-4504-8B12-14DC68E7B8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A6EFE-77D2-4976-B041-CF312DA27934}" type="datetimeFigureOut">
              <a:rPr lang="ru-RU"/>
              <a:pPr>
                <a:defRPr/>
              </a:pPr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1FB10-34B5-4252-BCA4-2E7A9F9D34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0BDDD-AC9A-446E-B55E-A57AAC438510}" type="datetimeFigureOut">
              <a:rPr lang="ru-RU"/>
              <a:pPr>
                <a:defRPr/>
              </a:pPr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8986A-E8B5-48B2-BFA3-3A43E80A97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DD26F-7E67-45CB-8EBF-0C40038EAF0A}" type="datetimeFigureOut">
              <a:rPr lang="ru-RU"/>
              <a:pPr>
                <a:defRPr/>
              </a:pPr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D2A5F-AD64-4D30-899E-83D96ECD32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17A52-20A2-4611-893F-4EFE9DD09DC8}" type="datetimeFigureOut">
              <a:rPr lang="ru-RU"/>
              <a:pPr>
                <a:defRPr/>
              </a:pPr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6C42B-CCC8-47E1-B5B8-2D24C34FBC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A6110-5119-4E23-A9D2-0DFDC9814329}" type="datetimeFigureOut">
              <a:rPr lang="ru-RU"/>
              <a:pPr>
                <a:defRPr/>
              </a:pPr>
              <a:t>23.02.2014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CB35A-A12B-40DA-8CB0-D0E25FA207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99D38-B514-4708-9E6F-2F01843775FA}" type="datetimeFigureOut">
              <a:rPr lang="ru-RU"/>
              <a:pPr>
                <a:defRPr/>
              </a:pPr>
              <a:t>23.02.2014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6F2B2-315F-46C6-A683-5047FA4E80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5BD9C-EE18-44C6-9346-1F731A679719}" type="datetimeFigureOut">
              <a:rPr lang="ru-RU"/>
              <a:pPr>
                <a:defRPr/>
              </a:pPr>
              <a:t>23.02.2014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75054-380E-46EE-8869-CA083FF930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CB417-36D5-40D3-BF79-6036286B8AFD}" type="datetimeFigureOut">
              <a:rPr lang="ru-RU"/>
              <a:pPr>
                <a:defRPr/>
              </a:pPr>
              <a:t>23.02.2014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D9D6D-2F43-4931-BE07-73EAFDDD5E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99A6F-D145-44A5-94DF-35721A8B0321}" type="datetimeFigureOut">
              <a:rPr lang="ru-RU"/>
              <a:pPr>
                <a:defRPr/>
              </a:pPr>
              <a:t>23.02.2014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5B69A-6556-44F9-8AF2-EC4B408C56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8961E-642A-406A-9CA2-ABAEE7D35234}" type="datetimeFigureOut">
              <a:rPr lang="ru-RU"/>
              <a:pPr>
                <a:defRPr/>
              </a:pPr>
              <a:t>23.02.2014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96C65-2E09-4D94-8FDE-51D95CF2F1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33B5D6D-2D33-4565-AF5C-33E01140CEE0}" type="datetimeFigureOut">
              <a:rPr lang="ru-RU"/>
              <a:pPr>
                <a:defRPr/>
              </a:pPr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AC5A6C-6FA3-405A-BADF-01E2643783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>
    <p:wheel spokes="3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642938"/>
            <a:ext cx="9144000" cy="20716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4800" dirty="0" smtClean="0"/>
              <a:t/>
            </a:r>
            <a:br>
              <a:rPr lang="uk-UA" sz="4800" dirty="0" smtClean="0"/>
            </a:br>
            <a:r>
              <a:rPr lang="uk-UA" sz="4800" b="1" i="1" dirty="0" smtClean="0">
                <a:latin typeface="Ampir Deco" pitchFamily="2" charset="0"/>
              </a:rPr>
              <a:t>Тема: Взаємні права та обов'язки батьків і дітей</a:t>
            </a:r>
            <a:endParaRPr lang="ru-RU" sz="4800" b="1" i="1" dirty="0">
              <a:latin typeface="Ampir Deco" pitchFamily="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785813"/>
            <a:ext cx="8964613" cy="5883275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права батьків і дітей на користування житлом, яке є власністю когось із них, встановлюються законом;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якщо у малолітньої дитини є майно, батьки управляють ним без спеціального на те повноваження, але вони зобов'язані вислухати думку дитини щодо способів управління її майном;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при вчиненні одним із батьків правочинів (угод)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щодо майна малолітньої дитини вважається,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що він діє за згодою другого з батьків;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батьки вирішують питання про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управління майном дитини спільно. </a:t>
            </a:r>
            <a:endParaRPr lang="uk-UA" sz="2800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ln/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5400" b="1" i="1" u="sng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Важливо знати !!!</a:t>
            </a:r>
            <a:endParaRPr lang="uk-UA" sz="5400" b="1" i="1" u="sng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1285875"/>
            <a:ext cx="8686800" cy="414337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uk-UA" sz="2800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	батьки зобов'язані утримувати дитину до досягнення нею повноліття; 	</a:t>
            </a:r>
          </a:p>
          <a:p>
            <a:pPr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	батьки зобов'язані утримувати своїх повнолітніх непрацездатних дочку, сина, які потребують матеріальної допомоги, якщо вони можуть таку матеріальну допомогу надати; 	</a:t>
            </a:r>
          </a:p>
          <a:p>
            <a:pPr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	повнолітні дочка, син зобов'язані утримувати батьків, які є непрацездатними і </a:t>
            </a:r>
          </a:p>
          <a:p>
            <a:pPr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потребують матеріальної допомоги.	</a:t>
            </a:r>
            <a:endParaRPr lang="uk-UA" sz="2800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ln/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4800" b="1" i="1" u="sng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ДИТИНА МАЄ ПРАВО: </a:t>
            </a:r>
            <a:endParaRPr lang="uk-UA" sz="4800" b="1" i="1" u="sng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1428750"/>
            <a:ext cx="8964613" cy="5429250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sz="24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противитися неналежному виконанню батьками своїх обов'язків щодо неї;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sz="24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звернутися за захистом своїх прав та інтересів до органу опіки та піклування, інших органів державної влади, органів місцевого самоврядування та громадських організацій;</a:t>
            </a:r>
            <a:endParaRPr lang="uk-UA" sz="2400" u="sng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sz="24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звернутися за захистом своїх прав та інтересів безпосередньо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до суду, якщо вона досягла </a:t>
            </a:r>
            <a:r>
              <a:rPr lang="uk-UA" sz="2400" b="1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14 років;</a:t>
            </a:r>
            <a:endParaRPr lang="uk-UA" sz="2400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sz="24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на безпосереднє спілкування, зокрема якщо хтось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із батьків перебуває у надзвичайній ситуації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(лікарні, місця затримання та позбавлення волі тощо);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sz="24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по досягненню </a:t>
            </a:r>
            <a:r>
              <a:rPr lang="uk-UA" sz="2400" b="1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7 років </a:t>
            </a:r>
            <a:r>
              <a:rPr lang="uk-UA" sz="24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давати згоду на зміну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свого прізвища (у разі зміни прізвища обома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батьками)</a:t>
            </a:r>
            <a:endParaRPr lang="uk-UA" sz="2400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857250"/>
            <a:ext cx="8686800" cy="5268913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по досягненню 14 років давати згоду на зміну свого по батькові (у разі, якщо батько змінив своє ім'я)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по досягненню 10 років давати згоду спільно з батьками визначати своє місце проживання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по досягненню  14 років самостійно визначати своє місце проживання, якщо батьки проживають окремо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на те, щоб бути вислуханою батьками, іншими членами сім'ї, посадовими особами з питань, що стосуються її особисто, а також питань сім'ї </a:t>
            </a:r>
          </a:p>
          <a:p>
            <a: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uk-UA" sz="3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ln/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4000" b="1" i="1" u="sng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Обов'язки повнолітніх </a:t>
            </a:r>
            <a:br>
              <a:rPr lang="uk-UA" sz="4000" b="1" i="1" u="sng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uk-UA" sz="4000" b="1" i="1" u="sng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дітей (дочки, сина)</a:t>
            </a:r>
            <a:endParaRPr lang="uk-UA" sz="4000" b="1" i="1" u="sng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1600200"/>
            <a:ext cx="8686800" cy="45259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діти, повнолітні дочка, син зобов'язані піклуватися про батьків, проявляти про них турботу, та надавати їм допомогу;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повнолітні дочка, син мають право звернутися за захистом прав та інтересів непрацездатних, немічних батьків як їх законні представники, без спеціальних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на те повноважень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якщо повнолітні дочка, син не піклуються про своїх непрацездатних, немічних батьків, з них можуть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бути за рішенням суду стягнуті кошти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на покриття витрат, пов'язаних із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наданням такого піклування</a:t>
            </a:r>
            <a:r>
              <a:rPr lang="uk-UA" sz="28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.</a:t>
            </a:r>
            <a:endParaRPr lang="uk-UA" sz="28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75"/>
            <a:ext cx="77724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i="1" u="sng" dirty="0" smtClean="0">
                <a:solidFill>
                  <a:schemeClr val="accent1">
                    <a:lumMod val="50000"/>
                  </a:schemeClr>
                </a:solidFill>
              </a:rPr>
              <a:t>Дайте відповідь на запитання:</a:t>
            </a:r>
            <a:endParaRPr lang="ru-RU" b="1" i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143125"/>
            <a:ext cx="8286750" cy="3286125"/>
          </a:xfrm>
        </p:spPr>
        <p:txBody>
          <a:bodyPr/>
          <a:lstStyle/>
          <a:p>
            <a:pPr marL="457200" indent="-457200" algn="l">
              <a:buFont typeface="Arial" charset="0"/>
              <a:buAutoNum type="arabicPeriod"/>
            </a:pPr>
            <a:r>
              <a:rPr lang="uk-UA" sz="2800" smtClean="0">
                <a:solidFill>
                  <a:srgbClr val="002060"/>
                </a:solidFill>
              </a:rPr>
              <a:t>Коли виникають права та обв'язки дітей та батьків?</a:t>
            </a:r>
          </a:p>
          <a:p>
            <a:pPr marL="457200" indent="-457200" algn="l">
              <a:buFont typeface="Arial" charset="0"/>
              <a:buAutoNum type="arabicPeriod"/>
            </a:pPr>
            <a:endParaRPr lang="uk-UA" sz="2800" smtClean="0">
              <a:solidFill>
                <a:srgbClr val="002060"/>
              </a:solidFill>
            </a:endParaRPr>
          </a:p>
          <a:p>
            <a:pPr marL="457200" indent="-457200" algn="l">
              <a:buFont typeface="Arial" charset="0"/>
              <a:buAutoNum type="arabicPeriod"/>
            </a:pPr>
            <a:r>
              <a:rPr lang="uk-UA" sz="2800" smtClean="0">
                <a:solidFill>
                  <a:srgbClr val="002060"/>
                </a:solidFill>
              </a:rPr>
              <a:t>На які групи вони розподіляються?</a:t>
            </a:r>
          </a:p>
          <a:p>
            <a:pPr marL="457200" indent="-457200" algn="l">
              <a:buFont typeface="Arial" charset="0"/>
              <a:buAutoNum type="arabicPeriod"/>
            </a:pPr>
            <a:endParaRPr lang="uk-UA" sz="2800" smtClean="0">
              <a:solidFill>
                <a:srgbClr val="002060"/>
              </a:solidFill>
            </a:endParaRPr>
          </a:p>
          <a:p>
            <a:pPr marL="457200" indent="-457200" algn="l">
              <a:buFont typeface="Arial" charset="0"/>
              <a:buAutoNum type="arabicPeriod"/>
            </a:pPr>
            <a:r>
              <a:rPr lang="uk-UA" sz="2800" smtClean="0">
                <a:solidFill>
                  <a:srgbClr val="002060"/>
                </a:solidFill>
              </a:rPr>
              <a:t>Чому права та обов'язки дітей та батьків мають взаємний характер?</a:t>
            </a:r>
            <a:endParaRPr lang="ru-RU" sz="280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71563"/>
            <a:ext cx="8358188" cy="42783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i="1" u="sng" dirty="0">
                <a:latin typeface="Corbel" pitchFamily="34" charset="0"/>
                <a:cs typeface="+mn-cs"/>
              </a:rPr>
              <a:t>Домашнє завдання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3600" b="1" i="1" u="sng" dirty="0">
              <a:solidFill>
                <a:srgbClr val="002060"/>
              </a:solidFill>
              <a:latin typeface="Corbel" pitchFamily="34" charset="0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uk-UA" sz="3200" dirty="0">
                <a:solidFill>
                  <a:srgbClr val="002060"/>
                </a:solidFill>
                <a:latin typeface="+mn-lt"/>
                <a:cs typeface="+mn-cs"/>
              </a:rPr>
              <a:t>Опрацювати текст підручника ст.106-109;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uk-UA" sz="3200" dirty="0">
                <a:solidFill>
                  <a:srgbClr val="002060"/>
                </a:solidFill>
                <a:latin typeface="+mn-lt"/>
                <a:cs typeface="+mn-cs"/>
              </a:rPr>
              <a:t>Виписати основні терміни;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uk-UA" sz="3200" dirty="0">
                <a:solidFill>
                  <a:srgbClr val="002060"/>
                </a:solidFill>
                <a:latin typeface="+mn-lt"/>
                <a:cs typeface="+mn-cs"/>
              </a:rPr>
              <a:t>Написати твір-роздум </a:t>
            </a:r>
            <a:r>
              <a:rPr lang="uk-UA" sz="3200" dirty="0" err="1">
                <a:solidFill>
                  <a:srgbClr val="002060"/>
                </a:solidFill>
                <a:latin typeface="+mn-lt"/>
                <a:cs typeface="+mn-cs"/>
              </a:rPr>
              <a:t>“Чому</a:t>
            </a:r>
            <a:r>
              <a:rPr lang="uk-UA" sz="3200" dirty="0">
                <a:solidFill>
                  <a:srgbClr val="002060"/>
                </a:solidFill>
                <a:latin typeface="+mn-lt"/>
                <a:cs typeface="+mn-cs"/>
              </a:rPr>
              <a:t> важливе взаємне дотримання прав та обов'язків дітей та батьків?”.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25"/>
            <a:ext cx="7772400" cy="135731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3600" b="1" i="1" dirty="0" smtClean="0">
                <a:latin typeface="Arial Black" pitchFamily="34" charset="0"/>
              </a:rPr>
              <a:t>Після засвоєння змісту цієї теми </a:t>
            </a:r>
            <a:r>
              <a:rPr lang="uk-UA" sz="3600" b="1" i="1" dirty="0">
                <a:latin typeface="Arial Black" pitchFamily="34" charset="0"/>
              </a:rPr>
              <a:t>в</a:t>
            </a:r>
            <a:r>
              <a:rPr lang="uk-UA" sz="3600" b="1" i="1" dirty="0" smtClean="0">
                <a:latin typeface="Arial Black" pitchFamily="34" charset="0"/>
              </a:rPr>
              <a:t>и зможете:</a:t>
            </a:r>
            <a:r>
              <a:rPr lang="uk-UA" sz="2800" b="1" i="1" dirty="0" smtClean="0">
                <a:latin typeface="Arial Black" pitchFamily="34" charset="0"/>
              </a:rPr>
              <a:t/>
            </a:r>
            <a:br>
              <a:rPr lang="uk-UA" sz="2800" b="1" i="1" dirty="0" smtClean="0">
                <a:latin typeface="Arial Black" pitchFamily="34" charset="0"/>
              </a:rPr>
            </a:br>
            <a:endParaRPr lang="ru-RU" sz="2800" b="1" i="1" dirty="0">
              <a:latin typeface="Arial Black" pitchFamily="34" charset="0"/>
            </a:endParaRP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714500"/>
            <a:ext cx="8286750" cy="3924300"/>
          </a:xfrm>
        </p:spPr>
        <p:txBody>
          <a:bodyPr/>
          <a:lstStyle/>
          <a:p>
            <a:pPr algn="l">
              <a:buFont typeface="Wingdings" pitchFamily="2" charset="2"/>
              <a:buChar char="v"/>
            </a:pPr>
            <a:r>
              <a:rPr lang="uk-UA" sz="2000" smtClean="0">
                <a:solidFill>
                  <a:srgbClr val="002060"/>
                </a:solidFill>
              </a:rPr>
              <a:t> </a:t>
            </a:r>
            <a:r>
              <a:rPr lang="uk-UA" sz="2000" i="1" smtClean="0">
                <a:solidFill>
                  <a:srgbClr val="002060"/>
                </a:solidFill>
              </a:rPr>
              <a:t>пояснювати, чому права батьків і дітей є взаємними;</a:t>
            </a:r>
          </a:p>
          <a:p>
            <a:pPr algn="l">
              <a:buFont typeface="Wingdings" pitchFamily="2" charset="2"/>
              <a:buChar char="v"/>
            </a:pPr>
            <a:r>
              <a:rPr lang="uk-UA" sz="2000" i="1" smtClean="0">
                <a:solidFill>
                  <a:srgbClr val="002060"/>
                </a:solidFill>
              </a:rPr>
              <a:t>наводити приклади прав батьків і дітей;</a:t>
            </a:r>
          </a:p>
          <a:p>
            <a:pPr algn="l">
              <a:buFont typeface="Wingdings" pitchFamily="2" charset="2"/>
              <a:buChar char="v"/>
            </a:pPr>
            <a:r>
              <a:rPr lang="uk-UA" sz="2000" i="1" smtClean="0">
                <a:solidFill>
                  <a:srgbClr val="002060"/>
                </a:solidFill>
              </a:rPr>
              <a:t> описувати обов'язки матері й батька утримувати дитину  та обов'язки повнолітніх дітей утримувати батьків;</a:t>
            </a:r>
          </a:p>
          <a:p>
            <a:pPr algn="l">
              <a:buFont typeface="Wingdings" pitchFamily="2" charset="2"/>
              <a:buChar char="v"/>
            </a:pPr>
            <a:r>
              <a:rPr lang="uk-UA" sz="2000" i="1" smtClean="0">
                <a:solidFill>
                  <a:srgbClr val="002060"/>
                </a:solidFill>
              </a:rPr>
              <a:t> моделювати і розв'язувати правові ситуації, пов'язані з правами та обов'язками батьків і дітей;</a:t>
            </a:r>
          </a:p>
          <a:p>
            <a:pPr algn="l">
              <a:buFont typeface="Wingdings" pitchFamily="2" charset="2"/>
              <a:buChar char="v"/>
            </a:pPr>
            <a:r>
              <a:rPr lang="uk-UA" sz="2000" i="1" smtClean="0">
                <a:solidFill>
                  <a:srgbClr val="002060"/>
                </a:solidFill>
              </a:rPr>
              <a:t> висловлювати власне ставлення до взаємних прав і обов'язків батьків і дітей.</a:t>
            </a:r>
            <a:endParaRPr lang="ru-RU" sz="2000" i="1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ln/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60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Важливо знати!!!</a:t>
            </a:r>
            <a:endParaRPr lang="uk-UA" sz="6000" b="1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5364" name="Rectangle 3"/>
          <p:cNvSpPr txBox="1">
            <a:spLocks noChangeArrowheads="1"/>
          </p:cNvSpPr>
          <p:nvPr/>
        </p:nvSpPr>
        <p:spPr bwMode="auto">
          <a:xfrm>
            <a:off x="0" y="1285875"/>
            <a:ext cx="8964613" cy="538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v"/>
            </a:pPr>
            <a:r>
              <a:rPr lang="uk-UA" sz="2800">
                <a:solidFill>
                  <a:srgbClr val="002060"/>
                </a:solidFill>
                <a:latin typeface="Calibri" pitchFamily="34" charset="0"/>
              </a:rPr>
              <a:t>мати та батько мають рівні права та обов'язки щодо дитини, незалежно від того, чи перебували вони у шлюбі між собою;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v"/>
            </a:pPr>
            <a:r>
              <a:rPr lang="uk-UA" sz="2800">
                <a:solidFill>
                  <a:srgbClr val="002060"/>
                </a:solidFill>
                <a:latin typeface="Calibri" pitchFamily="34" charset="0"/>
              </a:rPr>
              <a:t>розірвання шлюбу між батьками, проживання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uk-UA" sz="2800">
                <a:solidFill>
                  <a:srgbClr val="002060"/>
                </a:solidFill>
                <a:latin typeface="Calibri" pitchFamily="34" charset="0"/>
              </a:rPr>
              <a:t>їх окремо від дитини не впливає на обсяг їхніх прав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v"/>
            </a:pPr>
            <a:r>
              <a:rPr lang="uk-UA" sz="2800">
                <a:solidFill>
                  <a:srgbClr val="002060"/>
                </a:solidFill>
                <a:latin typeface="Calibri" pitchFamily="34" charset="0"/>
              </a:rPr>
              <a:t>і не звільняє від обов'язків щодо дитини;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v"/>
            </a:pPr>
            <a:r>
              <a:rPr lang="uk-UA" sz="2800">
                <a:solidFill>
                  <a:srgbClr val="002060"/>
                </a:solidFill>
                <a:latin typeface="Calibri" pitchFamily="34" charset="0"/>
              </a:rPr>
              <a:t>здійснення батьками своїх прав та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uk-UA" sz="2800">
                <a:solidFill>
                  <a:srgbClr val="002060"/>
                </a:solidFill>
                <a:latin typeface="Calibri" pitchFamily="34" charset="0"/>
              </a:rPr>
              <a:t>виконання обов'язків мають ґрунтуватися на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uk-UA" sz="2800">
                <a:solidFill>
                  <a:srgbClr val="002060"/>
                </a:solidFill>
                <a:latin typeface="Calibri" pitchFamily="34" charset="0"/>
              </a:rPr>
              <a:t>повазі до прав дитини та її людської гідності;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v"/>
            </a:pPr>
            <a:r>
              <a:rPr lang="uk-UA" sz="2800">
                <a:solidFill>
                  <a:srgbClr val="002060"/>
                </a:solidFill>
                <a:latin typeface="Calibri" pitchFamily="34" charset="0"/>
              </a:rPr>
              <a:t>Діти мають рівні права та обовязки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uk-UA" sz="2800">
                <a:solidFill>
                  <a:srgbClr val="002060"/>
                </a:solidFill>
                <a:latin typeface="Calibri" pitchFamily="34" charset="0"/>
              </a:rPr>
              <a:t>щодо батьків, незалежно від того,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uk-UA" sz="2800">
                <a:solidFill>
                  <a:srgbClr val="002060"/>
                </a:solidFill>
                <a:latin typeface="Calibri" pitchFamily="34" charset="0"/>
              </a:rPr>
              <a:t>чи перебували їхні батьки у шлюбі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uk-UA" sz="2800">
                <a:solidFill>
                  <a:srgbClr val="002060"/>
                </a:solidFill>
                <a:latin typeface="Calibri" pitchFamily="34" charset="0"/>
              </a:rPr>
              <a:t>між собою.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9742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4800" b="1" dirty="0" smtClean="0">
                <a:solidFill>
                  <a:schemeClr val="accent2">
                    <a:lumMod val="50000"/>
                  </a:schemeClr>
                </a:solidFill>
              </a:rPr>
              <a:t>Права та обов'язки батьків і дітей можуть бути особистого немайнового та майнового характеру</a:t>
            </a:r>
            <a:endParaRPr lang="ru-RU" sz="4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28625" y="142875"/>
            <a:ext cx="8229600" cy="868363"/>
          </a:xfrm>
          <a:prstGeom prst="rect">
            <a:avLst/>
          </a:prstGeom>
          <a:ln/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5400" b="1" i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Батьки мають право</a:t>
            </a:r>
            <a:endParaRPr lang="uk-UA" sz="5400" b="1" i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7412" name="Rectangle 3"/>
          <p:cNvSpPr txBox="1">
            <a:spLocks noChangeArrowheads="1"/>
          </p:cNvSpPr>
          <p:nvPr/>
        </p:nvSpPr>
        <p:spPr bwMode="auto">
          <a:xfrm>
            <a:off x="0" y="1214438"/>
            <a:ext cx="8893175" cy="545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uk-UA" sz="2800">
                <a:solidFill>
                  <a:srgbClr val="002060"/>
                </a:solidFill>
                <a:latin typeface="Calibri" pitchFamily="34" charset="0"/>
              </a:rPr>
              <a:t>на визначення прізвища, імені та по батькові дитини;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uk-UA" sz="2800">
                <a:solidFill>
                  <a:srgbClr val="002060"/>
                </a:solidFill>
                <a:latin typeface="Calibri" pitchFamily="34" charset="0"/>
              </a:rPr>
              <a:t>на зміну прізвища дитини (до досягнення дитиною 7 років);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uk-UA" sz="2800">
                <a:solidFill>
                  <a:srgbClr val="002060"/>
                </a:solidFill>
                <a:latin typeface="Calibri" pitchFamily="34" charset="0"/>
              </a:rPr>
              <a:t>на зміну по батькові дитини (якщо батько змінив своє ім'я) до досягнення нею 14 років;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uk-UA" sz="2800">
                <a:solidFill>
                  <a:srgbClr val="002060"/>
                </a:solidFill>
                <a:latin typeface="Calibri" pitchFamily="34" charset="0"/>
              </a:rPr>
              <a:t>пріоритетне право перед іншими особами на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uk-UA" sz="2800">
                <a:solidFill>
                  <a:srgbClr val="002060"/>
                </a:solidFill>
                <a:latin typeface="Calibri" pitchFamily="34" charset="0"/>
              </a:rPr>
              <a:t>особисте виховання дитини;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uk-UA" sz="2800">
                <a:solidFill>
                  <a:srgbClr val="002060"/>
                </a:solidFill>
                <a:latin typeface="Calibri" pitchFamily="34" charset="0"/>
              </a:rPr>
              <a:t>залучати до виховання дитини інших осіб,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uk-UA" sz="2800">
                <a:solidFill>
                  <a:srgbClr val="002060"/>
                </a:solidFill>
                <a:latin typeface="Calibri" pitchFamily="34" charset="0"/>
              </a:rPr>
              <a:t>передавати її на виховання фізичним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uk-UA" sz="2800">
                <a:solidFill>
                  <a:srgbClr val="002060"/>
                </a:solidFill>
                <a:latin typeface="Calibri" pitchFamily="34" charset="0"/>
              </a:rPr>
              <a:t>та юридичним особам;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uk-UA" sz="2800">
                <a:solidFill>
                  <a:srgbClr val="002060"/>
                </a:solidFill>
                <a:latin typeface="Calibri" pitchFamily="34" charset="0"/>
              </a:rPr>
              <a:t>обирати форми та метоли виховання,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uk-UA" sz="2800">
                <a:solidFill>
                  <a:srgbClr val="002060"/>
                </a:solidFill>
                <a:latin typeface="Calibri" pitchFamily="34" charset="0"/>
              </a:rPr>
              <a:t>крім тих, які суперечать закону,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uk-UA" sz="2800">
                <a:solidFill>
                  <a:srgbClr val="002060"/>
                </a:solidFill>
                <a:latin typeface="Calibri" pitchFamily="34" charset="0"/>
              </a:rPr>
              <a:t>моральним засадам суспільства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sp>
        <p:nvSpPr>
          <p:cNvPr id="18435" name="Прямоугольник 5"/>
          <p:cNvSpPr>
            <a:spLocks noChangeArrowheads="1"/>
          </p:cNvSpPr>
          <p:nvPr/>
        </p:nvSpPr>
        <p:spPr bwMode="auto">
          <a:xfrm>
            <a:off x="0" y="500063"/>
            <a:ext cx="8572500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uk-UA" sz="2800">
                <a:solidFill>
                  <a:srgbClr val="002060"/>
                </a:solidFill>
                <a:latin typeface="Calibri" pitchFamily="34" charset="0"/>
              </a:rPr>
              <a:t>на безперешкодне спілкування з дітьми, зокрема якщо хтось із них перебуває у надзвичайній ситуації (лікарні, місцях позбавлення волі тощо);</a:t>
            </a:r>
          </a:p>
          <a:p>
            <a:pPr>
              <a:lnSpc>
                <a:spcPct val="80000"/>
              </a:lnSpc>
            </a:pPr>
            <a:r>
              <a:rPr lang="uk-UA" sz="2800">
                <a:solidFill>
                  <a:srgbClr val="002060"/>
                </a:solidFill>
                <a:latin typeface="Calibri" pitchFamily="34" charset="0"/>
              </a:rPr>
              <a:t>на самозахист своєї дитини, повнолітніх дочки та сина;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uk-UA" sz="2800">
                <a:solidFill>
                  <a:srgbClr val="002060"/>
                </a:solidFill>
                <a:latin typeface="Calibri" pitchFamily="34" charset="0"/>
              </a:rPr>
              <a:t>звергатися до суду, органів державної влади, органів місцевого самоврядування та громадських організацій за захистом прав та інтересів дитини, а також непрацездатних сина, дочки як їх законні представники без спеціальних на те повноважень;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uk-UA" sz="2800">
                <a:solidFill>
                  <a:srgbClr val="002060"/>
                </a:solidFill>
                <a:latin typeface="Calibri" pitchFamily="34" charset="0"/>
              </a:rPr>
              <a:t>звернутися за захистом прав та інтересів дітей </a:t>
            </a:r>
          </a:p>
          <a:p>
            <a:pPr>
              <a:lnSpc>
                <a:spcPct val="80000"/>
              </a:lnSpc>
            </a:pPr>
            <a:r>
              <a:rPr lang="uk-UA" sz="2800">
                <a:solidFill>
                  <a:srgbClr val="002060"/>
                </a:solidFill>
                <a:latin typeface="Calibri" pitchFamily="34" charset="0"/>
              </a:rPr>
              <a:t>і тоді, коли відповідно до закону вони самі мають право звернутися за таким захистом;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ln/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6000" b="1" i="1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Батьки зобов'язані </a:t>
            </a:r>
            <a:endParaRPr lang="uk-UA" sz="6000" b="1" i="1" dirty="0">
              <a:solidFill>
                <a:schemeClr val="accent2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0" y="1428750"/>
            <a:ext cx="8893175" cy="524033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2800" dirty="0">
                <a:solidFill>
                  <a:srgbClr val="002060"/>
                </a:solidFill>
                <a:latin typeface="+mn-lt"/>
                <a:cs typeface="+mn-cs"/>
              </a:rPr>
              <a:t>забрати дитину із пологового будинку або з іншого закладу охорони здоров'я;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2800" dirty="0">
                <a:solidFill>
                  <a:srgbClr val="002060"/>
                </a:solidFill>
                <a:latin typeface="+mn-lt"/>
                <a:cs typeface="+mn-cs"/>
              </a:rPr>
              <a:t>невідкладно, але не пізніше 1 місяця від дня народження дитини, зареєструвати народження дитини в ДОРАЦС;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2800" dirty="0">
                <a:solidFill>
                  <a:srgbClr val="002060"/>
                </a:solidFill>
                <a:latin typeface="+mn-lt"/>
                <a:cs typeface="+mn-cs"/>
              </a:rPr>
              <a:t>виховувати дитину в дусі поваги до прав та свобод інших людей, любові до своєї сім'ї та родини, свого народу, своєї Батьківщини;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2800" dirty="0">
                <a:solidFill>
                  <a:srgbClr val="002060"/>
                </a:solidFill>
                <a:latin typeface="+mn-lt"/>
                <a:cs typeface="+mn-cs"/>
              </a:rPr>
              <a:t>піклуватися про здоров'я дитини, її фізичний,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uk-UA" sz="2800" dirty="0">
                <a:solidFill>
                  <a:srgbClr val="002060"/>
                </a:solidFill>
                <a:latin typeface="+mn-lt"/>
                <a:cs typeface="+mn-cs"/>
              </a:rPr>
              <a:t> духовний та моральний розвиток;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2800" dirty="0">
                <a:solidFill>
                  <a:srgbClr val="002060"/>
                </a:solidFill>
                <a:latin typeface="+mn-lt"/>
                <a:cs typeface="+mn-cs"/>
              </a:rPr>
              <a:t>забезпечити здобуття дитиною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uk-UA" sz="2800" dirty="0">
                <a:solidFill>
                  <a:srgbClr val="002060"/>
                </a:solidFill>
                <a:latin typeface="+mn-lt"/>
                <a:cs typeface="+mn-cs"/>
              </a:rPr>
              <a:t>повної загальної середньої освіти,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uk-UA" sz="2800" dirty="0">
                <a:solidFill>
                  <a:srgbClr val="002060"/>
                </a:solidFill>
                <a:latin typeface="+mn-lt"/>
                <a:cs typeface="+mn-cs"/>
              </a:rPr>
              <a:t>готувати її до самостійного життя;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2800" dirty="0">
                <a:solidFill>
                  <a:srgbClr val="002060"/>
                </a:solidFill>
                <a:latin typeface="+mn-lt"/>
                <a:cs typeface="+mn-cs"/>
              </a:rPr>
              <a:t>поважати дитину.</a:t>
            </a:r>
            <a:endParaRPr lang="uk-UA" sz="2800" dirty="0">
              <a:solidFill>
                <a:srgbClr val="00206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00125"/>
            <a:ext cx="7772400" cy="15716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4900" b="1" i="1" u="sng" dirty="0" smtClean="0"/>
              <a:t>Завдання:</a:t>
            </a:r>
            <a:br>
              <a:rPr lang="uk-UA" sz="4900" b="1" i="1" u="sng" dirty="0" smtClean="0"/>
            </a:br>
            <a:r>
              <a:rPr lang="uk-UA" dirty="0" smtClean="0"/>
              <a:t> </a:t>
            </a:r>
            <a:br>
              <a:rPr lang="uk-UA" dirty="0" smtClean="0"/>
            </a:br>
            <a:r>
              <a:rPr lang="uk-UA" sz="4900" dirty="0" smtClean="0">
                <a:solidFill>
                  <a:schemeClr val="accent4">
                    <a:lumMod val="50000"/>
                  </a:schemeClr>
                </a:solidFill>
              </a:rPr>
              <a:t>Згадайте визначення понять: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38" y="3000375"/>
            <a:ext cx="7286625" cy="1785938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800" b="1" i="1" dirty="0" smtClean="0">
                <a:solidFill>
                  <a:schemeClr val="tx2">
                    <a:lumMod val="50000"/>
                  </a:schemeClr>
                </a:solidFill>
              </a:rPr>
              <a:t>Особисті немайнові права -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800" b="1" i="1" dirty="0">
              <a:solidFill>
                <a:schemeClr val="tx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800" b="1" i="1" dirty="0" smtClean="0">
                <a:solidFill>
                  <a:schemeClr val="tx2">
                    <a:lumMod val="50000"/>
                  </a:schemeClr>
                </a:solidFill>
              </a:rPr>
              <a:t>Майнові права -</a:t>
            </a:r>
            <a:endParaRPr lang="ru-RU" sz="28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1214438"/>
            <a:ext cx="8572500" cy="52720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батьки і діти, зокрема ті, які спільно проживають, можуть бути самостійними власниками майна;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при вирішенні спору між батьками та малолітніми, неповнолітніми дітьми, які спільно проживають, щодо належності їм майна вважається, що воно є власністю батьків;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майно, придбане батьками або одним із них для забезпечення розвитку, навчання та виховання дитини (одяг, інші речі особистого вжитку, іграшки, книги, музичні інструменти, спортивне обладнання тощо), є власністю дитини;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майно, набуте батьками і дітьми за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рахунок їхньої спільної праці чи 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спільних коштів, належить їм на 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праві спільної сумісної власності.</a:t>
            </a:r>
            <a:endParaRPr lang="uk-UA" sz="2800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785813" y="428625"/>
            <a:ext cx="75723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3600" b="1" i="1" u="sng">
                <a:latin typeface="Calibri" pitchFamily="34" charset="0"/>
              </a:rPr>
              <a:t>Майнові права батьків і дітей</a:t>
            </a:r>
            <a:endParaRPr lang="ru-RU" sz="3600" b="1" i="1" u="sng">
              <a:latin typeface="Calibri" pitchFamily="34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860</Words>
  <Application>Microsoft Office PowerPoint</Application>
  <PresentationFormat>Экран (4:3)</PresentationFormat>
  <Paragraphs>106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Calibri</vt:lpstr>
      <vt:lpstr>Arial</vt:lpstr>
      <vt:lpstr>Ampir Deco</vt:lpstr>
      <vt:lpstr>Arial Black</vt:lpstr>
      <vt:lpstr>Wingdings</vt:lpstr>
      <vt:lpstr>Corbel</vt:lpstr>
      <vt:lpstr>Тема Office</vt:lpstr>
      <vt:lpstr> Тема: Взаємні права та обов'язки батьків і дітей</vt:lpstr>
      <vt:lpstr>Після засвоєння змісту цієї теми ви зможете: </vt:lpstr>
      <vt:lpstr>Слайд 3</vt:lpstr>
      <vt:lpstr>Права та обов'язки батьків і дітей можуть бути особистого немайнового та майнового характеру</vt:lpstr>
      <vt:lpstr>Слайд 5</vt:lpstr>
      <vt:lpstr>Слайд 6</vt:lpstr>
      <vt:lpstr>Слайд 7</vt:lpstr>
      <vt:lpstr>Завдання:   Згадайте визначення понять:</vt:lpstr>
      <vt:lpstr>Слайд 9</vt:lpstr>
      <vt:lpstr>Слайд 10</vt:lpstr>
      <vt:lpstr>Слайд 11</vt:lpstr>
      <vt:lpstr>Слайд 12</vt:lpstr>
      <vt:lpstr>Слайд 13</vt:lpstr>
      <vt:lpstr>Слайд 14</vt:lpstr>
      <vt:lpstr>Дайте відповідь на запитання: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Взаємні права та обов'язки батьків і дітей</dc:title>
  <dc:creator>Admin</dc:creator>
  <cp:lastModifiedBy>админ</cp:lastModifiedBy>
  <cp:revision>11</cp:revision>
  <dcterms:created xsi:type="dcterms:W3CDTF">2014-02-19T12:56:33Z</dcterms:created>
  <dcterms:modified xsi:type="dcterms:W3CDTF">2014-02-23T08:50:12Z</dcterms:modified>
</cp:coreProperties>
</file>