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5" r:id="rId2"/>
    <p:sldMasterId id="2147483769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6" r:id="rId13"/>
    <p:sldId id="271" r:id="rId14"/>
    <p:sldId id="272" r:id="rId15"/>
    <p:sldId id="273" r:id="rId16"/>
    <p:sldId id="275" r:id="rId17"/>
    <p:sldId id="274" r:id="rId18"/>
    <p:sldId id="277" r:id="rId19"/>
    <p:sldId id="276" r:id="rId20"/>
    <p:sldId id="278" r:id="rId21"/>
    <p:sldId id="279" r:id="rId22"/>
    <p:sldId id="268" r:id="rId23"/>
    <p:sldId id="27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AF757-716D-44EB-AAFF-F14341DBED02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24BED-6168-4446-98A1-474F343C4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212B-CCC6-4C9C-8F05-B5507BF9F91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F0D7-69C2-45CD-B9EE-31D0D44E8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0D69-869D-4EE5-8169-ED3FF53BA44D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BF5F-191F-4566-9202-6ED1E6E80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673B1-B9CA-4CEE-BDFE-3CAA59908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5A026-5333-4426-B756-8E3485DA6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66487-1D4F-4545-8425-8CD4AF2A7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EDA95-DBF0-4B94-991F-8396A0C68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3AC93-52B9-42C9-8E10-072C04E8B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30437-2E91-48FE-BFFE-12E461B30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4F03B-3655-434E-AFBA-FD61C7281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37CE-352E-4CC2-A055-F083ECA2E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99734-0165-4B2D-8FFF-4344A840EB66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BD81-2A7B-4A19-AE7B-57069811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35C8-AF49-4658-A53E-318EA9CB8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7040-57A6-4351-9D1D-67AA0C23C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06AF-2760-4F50-B04B-CD7FF8C52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286676" cy="1470025"/>
          </a:xfrm>
        </p:spPr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0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A967D-D224-40AA-9A86-59C869818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B5D8-E45A-4951-8F66-A9603D43E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FF7E-D818-4D2C-AB04-19D745586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B12A-30A6-4A15-971F-98F9094DC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7A46-E5E6-446E-9E98-46727F7CA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2821-1896-476B-A799-6EE7C0AB4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73301-6227-4F15-89FF-152C066AC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9987-9AF6-40CD-A804-3EA7E5A6D968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94451-2503-479E-9F35-F7FC73F5B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42378-4384-42FA-B1E2-973CC211D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9841-6DDF-4834-A7DF-0A6E876FB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F2F4-A3FD-46E1-94A4-EFDF3C178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F016-AE24-4EC7-9CAA-07EF43955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4BF0-D952-475B-B516-491213D99A1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D41B-2C59-427C-9AC9-4E1E5BADB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11EDA-1FD1-4775-9064-CB1FD7F3781B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F449-02D7-44EE-9F64-4B4E55D7D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EF723-5893-4070-B0C8-58711B0FC0F7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77F1-2E67-4097-959C-30E4B2078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991B4-6383-4C7E-AC30-A8C2DE3ABF4A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47FA-607B-4AE1-9113-EAE35342F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58848-491E-45B3-8D14-08F8213B01C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154D-8830-47A2-9BD6-6D11E6E2D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887E-EB09-4EBD-A3DA-CC0383D6A3B5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9211-D8F2-4B45-95D8-A35DDEEB5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3B1ED87-2F35-4470-AF60-1942F9039AB9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670BCBC-AA44-4430-B510-2861A5476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23AEC25-AC44-45F5-80EC-B1560C41D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1" r:id="rId2"/>
    <p:sldLayoutId id="2147483800" r:id="rId3"/>
    <p:sldLayoutId id="2147483799" r:id="rId4"/>
    <p:sldLayoutId id="2147483798" r:id="rId5"/>
    <p:sldLayoutId id="2147483797" r:id="rId6"/>
    <p:sldLayoutId id="2147483796" r:id="rId7"/>
    <p:sldLayoutId id="2147483795" r:id="rId8"/>
    <p:sldLayoutId id="2147483794" r:id="rId9"/>
    <p:sldLayoutId id="2147483793" r:id="rId10"/>
    <p:sldLayoutId id="2147483792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E51F2E-AB6F-4445-A0D6-5420AF36BBB8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5F9CBC-F3D6-4EC0-9FD2-E8A51E3DE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1430"/>
          <a:solidFill>
            <a:srgbClr val="660033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709" y="1204897"/>
            <a:ext cx="5663621" cy="3510722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dirty="0" smtClean="0"/>
              <a:t>Тема: Захист прав дитини в сім</a:t>
            </a:r>
            <a:r>
              <a:rPr lang="en-US" sz="4800" dirty="0" smtClean="0"/>
              <a:t>’</a:t>
            </a:r>
            <a:r>
              <a:rPr lang="uk-UA" sz="4800" dirty="0" smtClean="0"/>
              <a:t>ї</a:t>
            </a:r>
            <a:endParaRPr lang="ru-RU" sz="4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5288" y="620713"/>
            <a:ext cx="8497887" cy="7110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70C0"/>
                </a:solidFill>
                <a:latin typeface="+mn-lt"/>
                <a:cs typeface="+mn-cs"/>
              </a:rPr>
              <a:t>Задання</a:t>
            </a:r>
            <a:endParaRPr lang="ru-RU" sz="28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• 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вкажіть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, на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яких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принципах повинна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базуватись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діяльність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держави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щодо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врегулювання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сімейних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відносин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                          </a:t>
            </a:r>
            <a:r>
              <a:rPr lang="uk-UA" sz="2800" b="1" dirty="0">
                <a:solidFill>
                  <a:srgbClr val="002060"/>
                </a:solidFill>
                <a:latin typeface="+mn-lt"/>
                <a:cs typeface="+mn-cs"/>
              </a:rPr>
              <a:t>Сімейний кодекс України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Стаття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3. Держава забезпечує пріоритет сімейного виховання дитини.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4. Держава бере під свою охорону кожну дитину, позбавлену належної батьківської опіки.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Стаття 150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1. Забороняються будь-які види експлуатації своєї дитини.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2. Забороняються фізичні покарання дитини батьками, а також застосування ними інших видів покарань, які принижують людську гідність.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7106" name="Picture 5" descr="C:\Users\Надюшка\Desktop\шаблон презентацій\вв\книги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868863"/>
            <a:ext cx="3311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dirty="0" smtClean="0">
                <a:solidFill>
                  <a:srgbClr val="7030A0"/>
                </a:solidFill>
              </a:rPr>
              <a:t>Закон України </a:t>
            </a:r>
            <a:br>
              <a:rPr lang="uk-UA" sz="3600" dirty="0" smtClean="0">
                <a:solidFill>
                  <a:srgbClr val="7030A0"/>
                </a:solidFill>
              </a:rPr>
            </a:br>
            <a:r>
              <a:rPr lang="uk-UA" sz="3600" dirty="0" smtClean="0">
                <a:solidFill>
                  <a:srgbClr val="7030A0"/>
                </a:solidFill>
              </a:rPr>
              <a:t>«Про охорону дитинства»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400" smtClean="0">
                <a:latin typeface="Arial" charset="0"/>
                <a:cs typeface="Arial" charset="0"/>
              </a:rPr>
              <a:t>Стаття 10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2400" smtClean="0">
                <a:latin typeface="Arial" charset="0"/>
                <a:cs typeface="Arial" charset="0"/>
              </a:rPr>
              <a:t>…Держава здійснює захист дитини від: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1800" smtClean="0">
                <a:latin typeface="Arial" charset="0"/>
                <a:cs typeface="Arial" charset="0"/>
              </a:rPr>
              <a:t>…усіх форм фізичного і психічного насильства, образи, недбалого і жорстокого поводження з нею, експлуатації, включаючи сексуальні зловживання…;</a:t>
            </a:r>
          </a:p>
          <a:p>
            <a:pPr marL="0" indent="0" eaLnBrk="1" hangingPunct="1">
              <a:buFont typeface="Arial" charset="0"/>
              <a:buNone/>
            </a:pPr>
            <a:endParaRPr lang="uk-UA" sz="1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uk-UA" sz="1800" smtClean="0">
                <a:latin typeface="Arial" charset="0"/>
                <a:cs typeface="Arial" charset="0"/>
              </a:rPr>
              <a:t>…втягнення у злочинну діяльність, залучення до вживання алкоголю, наркотичних речовин…;</a:t>
            </a:r>
          </a:p>
          <a:p>
            <a:pPr marL="0" indent="0" eaLnBrk="1" hangingPunct="1">
              <a:buFont typeface="Arial" charset="0"/>
              <a:buNone/>
            </a:pPr>
            <a:endParaRPr lang="uk-UA" sz="1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uk-UA" sz="1800" smtClean="0">
                <a:latin typeface="Arial" charset="0"/>
                <a:cs typeface="Arial" charset="0"/>
              </a:rPr>
              <a:t>…залучення до екстремістських релігійних психокультових угрупувань та течій, використання її для створення та поширення порнографічних матеріалів, примушення до проституції, жебрацтва, бродяжництва, втягнення до азартних ігор тощо…</a:t>
            </a:r>
            <a:endParaRPr lang="ru-RU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2211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7030A0"/>
                </a:solidFill>
              </a:rPr>
              <a:t>Практична робота в групах</a:t>
            </a:r>
            <a:br>
              <a:rPr lang="uk-UA" sz="4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9154" name="Объект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4721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000" smtClean="0">
                <a:latin typeface="Arial" charset="0"/>
                <a:cs typeface="Arial" charset="0"/>
              </a:rPr>
              <a:t>І група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1800" smtClean="0">
                <a:latin typeface="Arial" charset="0"/>
                <a:cs typeface="Arial" charset="0"/>
              </a:rPr>
              <a:t>Батьки 10-річного Андрія постійно пиячать. Удома часто трапляються бійки. Щоб убезпечити себе, Андрій повинен вечорами йти з дому, тому хлопчик не завжди виконує домашні завдання, що позначається на результатах його навчання.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2000" smtClean="0">
                <a:latin typeface="Arial" charset="0"/>
                <a:cs typeface="Arial" charset="0"/>
              </a:rPr>
              <a:t>ІІ група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1800" smtClean="0">
                <a:latin typeface="Arial" charset="0"/>
                <a:cs typeface="Arial" charset="0"/>
              </a:rPr>
              <a:t>Батьки 8-річної Оксани ніде не працюють. Вони примушують дівчинку щоденно жебрачити. Практично всі зароблені нею гроші відбирають, використовуючи їх для придбання спиртного.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49155" name="Объект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4721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000" smtClean="0">
                <a:latin typeface="Arial" charset="0"/>
                <a:cs typeface="Arial" charset="0"/>
              </a:rPr>
              <a:t>ІІІ група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1800" smtClean="0">
                <a:latin typeface="Arial" charset="0"/>
                <a:cs typeface="Arial" charset="0"/>
              </a:rPr>
              <a:t>Батько 13-річного Олега має невеличку авторемонтну майстерню. Він примушує сина працювати навіть у той час, коли хлопець повинен бути у школі. Батько аргументує це тим, що хлопець повинен допомагати сім</a:t>
            </a:r>
            <a:r>
              <a:rPr lang="en-US" sz="1800" smtClean="0">
                <a:latin typeface="Arial" charset="0"/>
                <a:cs typeface="Arial" charset="0"/>
              </a:rPr>
              <a:t>’</a:t>
            </a:r>
            <a:r>
              <a:rPr lang="uk-UA" sz="1800" smtClean="0">
                <a:latin typeface="Arial" charset="0"/>
                <a:cs typeface="Arial" charset="0"/>
              </a:rPr>
              <a:t>ї та отримати професію авторемонтника.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2000" smtClean="0">
                <a:latin typeface="Arial" charset="0"/>
                <a:cs typeface="Arial" charset="0"/>
              </a:rPr>
              <a:t>І</a:t>
            </a:r>
            <a:r>
              <a:rPr lang="en-US" sz="2000" smtClean="0">
                <a:latin typeface="Arial" charset="0"/>
                <a:cs typeface="Arial" charset="0"/>
              </a:rPr>
              <a:t>V</a:t>
            </a:r>
            <a:r>
              <a:rPr lang="uk-UA" sz="2000" smtClean="0">
                <a:latin typeface="Arial" charset="0"/>
                <a:cs typeface="Arial" charset="0"/>
              </a:rPr>
              <a:t> група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1800" smtClean="0">
                <a:latin typeface="Arial" charset="0"/>
                <a:cs typeface="Arial" charset="0"/>
              </a:rPr>
              <a:t>Батьки забороняють 16-річній Вікторії гуляти увечері з друзями, ходити на дискотеки тощо,  не дають їй грошей на дрібні витрати, вечорами зачиняють у кімнаті, аргументуючи свої дії тим, що їхня дочка повинна успішно закінчити школу.</a:t>
            </a:r>
            <a:endParaRPr lang="ru-RU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00B0F0"/>
                </a:solidFill>
              </a:rPr>
              <a:t>Словарна робота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3527425"/>
          </a:xfrm>
        </p:spPr>
        <p:txBody>
          <a:bodyPr/>
          <a:lstStyle/>
          <a:p>
            <a:pPr eaLnBrk="1" hangingPunct="1"/>
            <a:r>
              <a:rPr lang="uk-UA" smtClean="0">
                <a:latin typeface="Arial" charset="0"/>
                <a:cs typeface="Arial" charset="0"/>
              </a:rPr>
              <a:t>Діти</a:t>
            </a:r>
          </a:p>
          <a:p>
            <a:pPr eaLnBrk="1" hangingPunct="1"/>
            <a:r>
              <a:rPr lang="uk-UA" smtClean="0">
                <a:latin typeface="Arial" charset="0"/>
                <a:cs typeface="Arial" charset="0"/>
              </a:rPr>
              <a:t>Сироти</a:t>
            </a:r>
          </a:p>
          <a:p>
            <a:pPr eaLnBrk="1" hangingPunct="1"/>
            <a:r>
              <a:rPr lang="uk-UA" smtClean="0">
                <a:latin typeface="Arial" charset="0"/>
                <a:cs typeface="Arial" charset="0"/>
              </a:rPr>
              <a:t>Дитячий будинок</a:t>
            </a:r>
          </a:p>
          <a:p>
            <a:pPr eaLnBrk="1" hangingPunct="1"/>
            <a:r>
              <a:rPr lang="uk-UA" smtClean="0">
                <a:latin typeface="Arial" charset="0"/>
                <a:cs typeface="Arial" charset="0"/>
              </a:rPr>
              <a:t>Усиновлення</a:t>
            </a:r>
          </a:p>
          <a:p>
            <a:pPr eaLnBrk="1" hangingPunct="1"/>
            <a:r>
              <a:rPr lang="uk-UA" smtClean="0">
                <a:latin typeface="Arial" charset="0"/>
                <a:cs typeface="Arial" charset="0"/>
              </a:rPr>
              <a:t>Інваліди</a:t>
            </a:r>
          </a:p>
          <a:p>
            <a:pPr eaLnBrk="1" hangingPunct="1"/>
            <a:r>
              <a:rPr lang="uk-UA" smtClean="0">
                <a:latin typeface="Arial" charset="0"/>
                <a:cs typeface="Arial" charset="0"/>
              </a:rPr>
              <a:t>Біженці 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360045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Турбота</a:t>
            </a:r>
          </a:p>
          <a:p>
            <a:pPr eaLnBrk="1" hangingPunct="1">
              <a:defRPr/>
            </a:pPr>
            <a:r>
              <a:rPr lang="uk-UA" dirty="0" smtClean="0"/>
              <a:t>Милосердя</a:t>
            </a:r>
          </a:p>
          <a:p>
            <a:pPr eaLnBrk="1" hangingPunct="1">
              <a:defRPr/>
            </a:pPr>
            <a:r>
              <a:rPr lang="uk-UA" dirty="0" smtClean="0"/>
              <a:t>Увага</a:t>
            </a:r>
          </a:p>
          <a:p>
            <a:pPr eaLnBrk="1" hangingPunct="1">
              <a:defRPr/>
            </a:pPr>
            <a:r>
              <a:rPr lang="uk-UA" dirty="0" smtClean="0"/>
              <a:t>Доброта</a:t>
            </a:r>
          </a:p>
          <a:p>
            <a:pPr eaLnBrk="1" hangingPunct="1">
              <a:defRPr/>
            </a:pPr>
            <a:r>
              <a:rPr lang="uk-UA" dirty="0" smtClean="0"/>
              <a:t>Допомога</a:t>
            </a:r>
          </a:p>
          <a:p>
            <a:pPr eaLnBrk="1" hangingPunct="1">
              <a:defRPr/>
            </a:pPr>
            <a:r>
              <a:rPr lang="uk-UA" dirty="0" smtClean="0"/>
              <a:t>Ласка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468313" y="4365625"/>
            <a:ext cx="80645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1. </a:t>
            </a:r>
            <a:r>
              <a:rPr lang="uk-UA">
                <a:solidFill>
                  <a:srgbClr val="0070C0"/>
                </a:solidFill>
              </a:rPr>
              <a:t>Що об</a:t>
            </a:r>
            <a:r>
              <a:rPr lang="en-US">
                <a:solidFill>
                  <a:srgbClr val="0070C0"/>
                </a:solidFill>
              </a:rPr>
              <a:t>’</a:t>
            </a:r>
            <a:r>
              <a:rPr lang="uk-UA">
                <a:solidFill>
                  <a:srgbClr val="0070C0"/>
                </a:solidFill>
              </a:rPr>
              <a:t>єднує слова, записані в першому стовпчику</a:t>
            </a:r>
          </a:p>
          <a:p>
            <a:endParaRPr lang="en-US">
              <a:solidFill>
                <a:srgbClr val="0070C0"/>
              </a:solidFill>
            </a:endParaRPr>
          </a:p>
          <a:p>
            <a:r>
              <a:rPr lang="uk-UA">
                <a:solidFill>
                  <a:srgbClr val="0070C0"/>
                </a:solidFill>
              </a:rPr>
              <a:t>2. Що об'єднує слова, записані в другому стовпчику</a:t>
            </a:r>
          </a:p>
          <a:p>
            <a:endParaRPr lang="uk-UA">
              <a:solidFill>
                <a:srgbClr val="0070C0"/>
              </a:solidFill>
            </a:endParaRPr>
          </a:p>
          <a:p>
            <a:r>
              <a:rPr lang="uk-UA">
                <a:solidFill>
                  <a:srgbClr val="0070C0"/>
                </a:solidFill>
              </a:rPr>
              <a:t>3. Що потрібно цим дітям</a:t>
            </a:r>
          </a:p>
          <a:p>
            <a:endParaRPr lang="uk-UA">
              <a:solidFill>
                <a:srgbClr val="0070C0"/>
              </a:solidFill>
            </a:endParaRPr>
          </a:p>
          <a:p>
            <a:r>
              <a:rPr lang="uk-UA">
                <a:solidFill>
                  <a:srgbClr val="0070C0"/>
                </a:solidFill>
              </a:rPr>
              <a:t>4. Записати правові визначення до понять, записаних у лівому стовпчику</a:t>
            </a:r>
            <a:r>
              <a:rPr lang="uk-UA"/>
              <a:t>.</a:t>
            </a: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507413" cy="1143000"/>
          </a:xfrm>
          <a:prstGeom prst="rect">
            <a:avLst/>
          </a:prstGeom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2000" dirty="0" smtClean="0">
                <a:solidFill>
                  <a:srgbClr val="0070C0"/>
                </a:solidFill>
              </a:rPr>
              <a:t>Опіка і піклування над дітьми - </a:t>
            </a:r>
            <a:r>
              <a:rPr lang="uk-UA" sz="2000" b="0" dirty="0" smtClean="0">
                <a:solidFill>
                  <a:srgbClr val="0070C0"/>
                </a:solidFill>
              </a:rPr>
              <a:t>це правова форма захисту </a:t>
            </a:r>
            <a:br>
              <a:rPr lang="uk-UA" sz="2000" b="0" dirty="0" smtClean="0">
                <a:solidFill>
                  <a:srgbClr val="0070C0"/>
                </a:solidFill>
              </a:rPr>
            </a:br>
            <a:r>
              <a:rPr lang="uk-UA" sz="2000" dirty="0" smtClean="0">
                <a:solidFill>
                  <a:srgbClr val="0070C0"/>
                </a:solidFill>
              </a:rPr>
              <a:t>особистих і майнових прав та інтересів дітей</a:t>
            </a:r>
            <a:r>
              <a:rPr lang="uk-UA" sz="2000" b="0" dirty="0" smtClean="0">
                <a:solidFill>
                  <a:srgbClr val="0070C0"/>
                </a:solidFill>
              </a:rPr>
              <a:t>, </a:t>
            </a:r>
            <a:br>
              <a:rPr lang="uk-UA" sz="2000" b="0" dirty="0" smtClean="0">
                <a:solidFill>
                  <a:srgbClr val="0070C0"/>
                </a:solidFill>
              </a:rPr>
            </a:br>
            <a:r>
              <a:rPr lang="uk-UA" sz="2000" b="0" dirty="0" smtClean="0">
                <a:solidFill>
                  <a:srgbClr val="0070C0"/>
                </a:solidFill>
              </a:rPr>
              <a:t>які внаслідок певних обставин не можуть здійснювати їх самостійно</a:t>
            </a:r>
            <a:endParaRPr lang="uk-UA" sz="4000" dirty="0">
              <a:solidFill>
                <a:srgbClr val="0070C0"/>
              </a:solidFill>
            </a:endParaRPr>
          </a:p>
        </p:txBody>
      </p:sp>
      <p:sp>
        <p:nvSpPr>
          <p:cNvPr id="51202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629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uk-UA" sz="2400">
                <a:solidFill>
                  <a:srgbClr val="660033"/>
                </a:solidFill>
              </a:rPr>
              <a:t>встановлюється над дітьми, які залишилися</a:t>
            </a:r>
          </a:p>
          <a:p>
            <a:pPr marL="342900" indent="-342900">
              <a:spcBef>
                <a:spcPct val="20000"/>
              </a:spcBef>
            </a:pPr>
            <a:r>
              <a:rPr lang="uk-UA" sz="2400">
                <a:solidFill>
                  <a:srgbClr val="660033"/>
                </a:solidFill>
              </a:rPr>
              <a:t>   без батьківського піклування;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uk-UA" sz="2400">
                <a:solidFill>
                  <a:srgbClr val="660033"/>
                </a:solidFill>
              </a:rPr>
              <a:t> </a:t>
            </a:r>
            <a:r>
              <a:rPr lang="uk-UA" sz="2400" b="1">
                <a:solidFill>
                  <a:srgbClr val="660033"/>
                </a:solidFill>
              </a:rPr>
              <a:t>опіка </a:t>
            </a:r>
            <a:r>
              <a:rPr lang="uk-UA" sz="2400">
                <a:solidFill>
                  <a:srgbClr val="660033"/>
                </a:solidFill>
              </a:rPr>
              <a:t>встановлюється над малолітньою дитиною, яка не досягла </a:t>
            </a:r>
            <a:r>
              <a:rPr lang="uk-UA" sz="2400" b="1">
                <a:solidFill>
                  <a:srgbClr val="660033"/>
                </a:solidFill>
              </a:rPr>
              <a:t>14 </a:t>
            </a:r>
            <a:r>
              <a:rPr lang="uk-UA" sz="2400">
                <a:solidFill>
                  <a:srgbClr val="660033"/>
                </a:solidFill>
              </a:rPr>
              <a:t>років;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uk-UA" sz="2400" b="1">
                <a:solidFill>
                  <a:srgbClr val="660033"/>
                </a:solidFill>
              </a:rPr>
              <a:t>піклування </a:t>
            </a:r>
            <a:r>
              <a:rPr lang="uk-UA" sz="2400">
                <a:solidFill>
                  <a:srgbClr val="660033"/>
                </a:solidFill>
              </a:rPr>
              <a:t>встановлюється над неповнолітньою дитиною у віці від </a:t>
            </a:r>
            <a:r>
              <a:rPr lang="uk-UA" sz="2400" b="1">
                <a:solidFill>
                  <a:srgbClr val="660033"/>
                </a:solidFill>
              </a:rPr>
              <a:t>14 до 18</a:t>
            </a:r>
            <a:r>
              <a:rPr lang="uk-UA" sz="2400">
                <a:solidFill>
                  <a:srgbClr val="660033"/>
                </a:solidFill>
              </a:rPr>
              <a:t> років;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uk-UA" sz="2400">
                <a:solidFill>
                  <a:srgbClr val="660033"/>
                </a:solidFill>
              </a:rPr>
              <a:t> встановлюється над дитиною органом опіки і піклування, які ведуть справи опіки та піклування, зокрема контролюють умови утримання, виконання, навчання дитини тощо.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71575"/>
          </a:xfrm>
          <a:prstGeom prst="rect">
            <a:avLst/>
          </a:prstGeom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5400" dirty="0" smtClean="0">
                <a:solidFill>
                  <a:srgbClr val="0070C0"/>
                </a:solidFill>
              </a:rPr>
              <a:t>Опікун (піклувальник)</a:t>
            </a:r>
            <a:endParaRPr lang="uk-UA" sz="5400" dirty="0">
              <a:solidFill>
                <a:srgbClr val="0070C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125538"/>
            <a:ext cx="8229600" cy="51117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6600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6600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66003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66003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66003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endParaRPr lang="uk-UA" sz="2400" dirty="0" smtClean="0"/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uk-UA" sz="2400" b="1" dirty="0" smtClean="0"/>
              <a:t>1) зобов'язаний виховувати дитину, піклуватися про її здоров'я, фізичний, психічний, духовний розвиток, забезпечити  одержання  нею  повної загальної середньої освіти; 	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uk-UA" sz="2400" b="1" dirty="0" smtClean="0"/>
              <a:t>2) має право самостійно визначати способи виховання дитини з урахуванням думки дитини; 	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uk-UA" sz="2400" b="1" dirty="0" smtClean="0"/>
              <a:t>3) має право вимагати  повернення дитини  від будь-якої особи, яка тримає її у себе не на підставі закону або рішення суду 	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uk-UA" sz="2400" b="1" dirty="0" smtClean="0"/>
              <a:t>4) не має права перешкоджати спілкуванню дитини з її батьками та іншими родичам</a:t>
            </a:r>
            <a:endParaRPr lang="uk-UA" sz="2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6"/>
          <p:cNvGraphicFramePr>
            <a:graphicFrameLocks/>
          </p:cNvGraphicFramePr>
          <p:nvPr/>
        </p:nvGraphicFramePr>
        <p:xfrm>
          <a:off x="457200" y="168275"/>
          <a:ext cx="8229600" cy="5637213"/>
        </p:xfrm>
        <a:graphic>
          <a:graphicData uri="http://schemas.openxmlformats.org/drawingml/2006/table">
            <a:tbl>
              <a:tblPr/>
              <a:tblGrid>
                <a:gridCol w="3898900"/>
                <a:gridCol w="4330700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Опіка припиняється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Піклування припиняється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4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1) у разі передачі малолітньої особи батькам (усиновлювачам) 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2) у разі досягнення підопічним 14 років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3) у разі смерті підопічного 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у разі досягнення фізичною особою повноліття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у разі реєстрації шлюбу неповнолітньої особи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у разі надання неповнолітній особі повної цивільної дієздатності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4) у разі смерті підопічного 	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435975" cy="1143000"/>
          </a:xfrm>
          <a:prstGeom prst="rect">
            <a:avLst/>
          </a:prstGeom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2400" dirty="0" smtClean="0">
                <a:solidFill>
                  <a:srgbClr val="00B0F0"/>
                </a:solidFill>
              </a:rPr>
              <a:t>Усиновлення – це прийняття </a:t>
            </a:r>
            <a:r>
              <a:rPr lang="uk-UA" sz="2400" dirty="0" err="1" smtClean="0">
                <a:solidFill>
                  <a:srgbClr val="00B0F0"/>
                </a:solidFill>
              </a:rPr>
              <a:t>усиновлювачем</a:t>
            </a:r>
            <a:r>
              <a:rPr lang="uk-UA" sz="2400" dirty="0" smtClean="0">
                <a:solidFill>
                  <a:srgbClr val="00B0F0"/>
                </a:solidFill>
              </a:rPr>
              <a:t> у свою сім'ю особи на правах дочки чи сина, </a:t>
            </a:r>
            <a:br>
              <a:rPr lang="uk-UA" sz="2400" dirty="0" smtClean="0">
                <a:solidFill>
                  <a:srgbClr val="00B0F0"/>
                </a:solidFill>
              </a:rPr>
            </a:br>
            <a:r>
              <a:rPr lang="uk-UA" sz="2400" dirty="0" smtClean="0">
                <a:solidFill>
                  <a:srgbClr val="00B0F0"/>
                </a:solidFill>
              </a:rPr>
              <a:t>що здійснене на підставі рішення суду</a:t>
            </a:r>
            <a:endParaRPr lang="uk-UA" sz="4000" dirty="0">
              <a:solidFill>
                <a:srgbClr val="00B0F0"/>
              </a:solidFill>
            </a:endParaRPr>
          </a:p>
        </p:txBody>
      </p:sp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50741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800" b="1" i="1" u="sng">
                <a:solidFill>
                  <a:srgbClr val="660033"/>
                </a:solidFill>
              </a:rPr>
              <a:t>Усиновленим :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uk-UA" sz="2400">
                <a:solidFill>
                  <a:srgbClr val="660033"/>
                </a:solidFill>
              </a:rPr>
              <a:t>може бути дитина (кількість дітей, яку може усиновити один усиновлювач, не обмежується);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uk-UA" sz="2400">
                <a:solidFill>
                  <a:srgbClr val="660033"/>
                </a:solidFill>
              </a:rPr>
              <a:t>може бути повнолітня особа, яка не має матері, батька або була позбавлена їхнього піклування, але лише у виняткових випадках і за рішенням суду;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uk-UA" sz="2400">
                <a:solidFill>
                  <a:srgbClr val="660033"/>
                </a:solidFill>
              </a:rPr>
              <a:t>дитина, покинута в пологовому будинку (іншому закладі охорони здоров'я) або яку відмовилися забрати з них батьки, інші родичі, може бути усиновлена після досягнення нею 2-місячного віку, а дитина, яку було підкинуто чи знайдено - після спливу 2 місяців з часу її знайдення;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uk-UA" sz="2400">
                <a:solidFill>
                  <a:srgbClr val="660033"/>
                </a:solidFill>
              </a:rPr>
              <a:t>якщо на обліку для можливого усиновлення перебувають рідні брати та сестри, вони не можуть бути роз'єднані при їх усиновленні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4000" dirty="0" err="1" smtClean="0">
                <a:solidFill>
                  <a:srgbClr val="00B0F0"/>
                </a:solidFill>
              </a:rPr>
              <a:t>Усиновлювачем</a:t>
            </a:r>
            <a:r>
              <a:rPr lang="uk-UA" sz="4000" dirty="0" smtClean="0">
                <a:solidFill>
                  <a:srgbClr val="00B0F0"/>
                </a:solidFill>
              </a:rPr>
              <a:t> дитини може бути:</a:t>
            </a:r>
            <a:endParaRPr lang="uk-UA" sz="4000" dirty="0">
              <a:solidFill>
                <a:srgbClr val="00B0F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9244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6600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6600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66003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66003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66003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dirty="0" smtClean="0"/>
              <a:t>1) дієздатна особа віком не молодша 21 року, за винятком, коли </a:t>
            </a:r>
            <a:r>
              <a:rPr lang="uk-UA" sz="2000" dirty="0" err="1" smtClean="0"/>
              <a:t>усиновлювач</a:t>
            </a:r>
            <a:r>
              <a:rPr lang="uk-UA" sz="2000" dirty="0" smtClean="0"/>
              <a:t> є родичем дитини;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dirty="0" smtClean="0"/>
              <a:t>2) старша за дитину не менше як 15 років: різниця у віці між </a:t>
            </a:r>
            <a:r>
              <a:rPr lang="uk-UA" sz="2000" dirty="0" err="1" smtClean="0"/>
              <a:t>усиновлювачем</a:t>
            </a:r>
            <a:r>
              <a:rPr lang="uk-UA" sz="2000" dirty="0" smtClean="0"/>
              <a:t> та дитиною не може бути більшою, ніж 45 років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dirty="0" smtClean="0"/>
              <a:t>3) </a:t>
            </a:r>
            <a:r>
              <a:rPr lang="uk-UA" sz="2000" dirty="0" err="1" smtClean="0"/>
              <a:t>усиновлювачем</a:t>
            </a:r>
            <a:r>
              <a:rPr lang="uk-UA" sz="2000" dirty="0" smtClean="0"/>
              <a:t> повнолітньої особи може бути повнолітня дієздатна особа (різниця у віці не може бути меншою </a:t>
            </a:r>
            <a:r>
              <a:rPr lang="uk-UA" sz="2000" u="sng" dirty="0" smtClean="0"/>
              <a:t>18 років);</a:t>
            </a:r>
            <a:endParaRPr lang="uk-UA" sz="2000" dirty="0" smtClean="0"/>
          </a:p>
          <a:p>
            <a:pPr marL="0" indent="0" algn="just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dirty="0" smtClean="0"/>
              <a:t>4)</a:t>
            </a:r>
            <a:r>
              <a:rPr lang="uk-UA" sz="2000" dirty="0" err="1" smtClean="0"/>
              <a:t>усиновлювачами</a:t>
            </a:r>
            <a:r>
              <a:rPr lang="uk-UA" sz="2000" dirty="0" smtClean="0"/>
              <a:t> можуть бути подружжя (має переважне право на усиновлення), а також особи, зазначені в СКУ;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dirty="0" smtClean="0"/>
              <a:t>5)</a:t>
            </a:r>
            <a:r>
              <a:rPr lang="uk-UA" sz="2000" dirty="0" err="1" smtClean="0"/>
              <a:t>усиновлювачами</a:t>
            </a:r>
            <a:r>
              <a:rPr lang="uk-UA" sz="2000" dirty="0" smtClean="0"/>
              <a:t> не можуть бути особи однієї статі;</a:t>
            </a:r>
          </a:p>
          <a:p>
            <a:pPr marL="0" indent="0" algn="just">
              <a:lnSpc>
                <a:spcPct val="80000"/>
              </a:lnSpc>
              <a:buFont typeface="Arial" charset="0"/>
              <a:buNone/>
              <a:defRPr/>
            </a:pPr>
            <a:endParaRPr lang="uk-UA" sz="2000" dirty="0" smtClean="0"/>
          </a:p>
          <a:p>
            <a:pPr marL="0" indent="0" algn="just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Переважне перед іншими особами право на усиновлення однієї і тієї ж дитини має громадянин України: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dirty="0" smtClean="0"/>
              <a:t>1) в сім'ї якого виховується дитина;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dirty="0" smtClean="0"/>
              <a:t>2) який є чоловіком матері, дружиною батька дитини, яка </a:t>
            </a:r>
            <a:r>
              <a:rPr lang="uk-UA" sz="2000" dirty="0" err="1" smtClean="0"/>
              <a:t>усиновлюється</a:t>
            </a:r>
            <a:r>
              <a:rPr lang="uk-UA" sz="2000" dirty="0" smtClean="0"/>
              <a:t>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dirty="0" smtClean="0"/>
              <a:t>3) який </a:t>
            </a:r>
            <a:r>
              <a:rPr lang="uk-UA" sz="2000" dirty="0" err="1" smtClean="0"/>
              <a:t>усиновлює</a:t>
            </a:r>
            <a:r>
              <a:rPr lang="uk-UA" sz="2000" dirty="0" smtClean="0"/>
              <a:t> кількох дітей, які є братами, сестрами;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uk-UA" sz="2000" dirty="0" smtClean="0"/>
              <a:t>4) який є родичем дитини.</a:t>
            </a:r>
            <a:endParaRPr lang="uk-UA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0033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3600" u="sng" dirty="0" smtClean="0">
                <a:solidFill>
                  <a:srgbClr val="00B0F0"/>
                </a:solidFill>
              </a:rPr>
              <a:t>ПРАВОВІ   НАСЛІДКИ   УСИНОВЛЕННЯ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56322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000">
                <a:solidFill>
                  <a:srgbClr val="660033"/>
                </a:solidFill>
              </a:rPr>
              <a:t>з моменту усиновлення припиняються особисті та майнові права і обов'язки між батьками та особою, яка усиновлена, а також між нею та іншими її родичами за походженням;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000">
                <a:solidFill>
                  <a:srgbClr val="660033"/>
                </a:solidFill>
              </a:rPr>
              <a:t>при усиновленні дитини однією особою особисті та майнові права та обов'язки можуть бути збережені за бажанням матері, якщо усиновлювачем є чоловік, або за бажанням батька, якщо усиновлювачем є жінка;                                              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000">
                <a:solidFill>
                  <a:srgbClr val="660033"/>
                </a:solidFill>
              </a:rPr>
              <a:t>з моменту усиновлення виникають взаємні особисті немайнові та майнові права та обов'язки між особою, яка усиновлена (а в майбутньому між її дітьми, внуками), та усиновлювачем і його родичами за походженням;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000">
                <a:solidFill>
                  <a:srgbClr val="660033"/>
                </a:solidFill>
              </a:rPr>
              <a:t>усиновлення надає усиновлювачеві права і накладає на нього обов'язки щодо дитини, яку він усиновив, у такому ж обсязі, який мають батьки щодо дитини;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uk-UA" sz="2000">
                <a:solidFill>
                  <a:srgbClr val="660033"/>
                </a:solidFill>
              </a:rPr>
              <a:t>усиновлення надає особі, яку усиновлено, права і накладає на неї обов'язки щодо усиновлювача </a:t>
            </a:r>
            <a:r>
              <a:rPr lang="uk-UA" sz="2000" u="sng">
                <a:solidFill>
                  <a:srgbClr val="660033"/>
                </a:solidFill>
              </a:rPr>
              <a:t>у такому ж обсязі, який має дитина щодо своїх батьків.</a:t>
            </a:r>
            <a:r>
              <a:rPr lang="uk-UA" sz="2000">
                <a:solidFill>
                  <a:srgbClr val="660033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dirty="0" smtClean="0"/>
              <a:t>Після засвоєння змісту цієї теми ви зможете: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4221163"/>
            <a:ext cx="7772400" cy="15001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називати державні органи та установи, що опікуються правами дитини;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оцінювати ситуації порушення прав дитини в сім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ї;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розповідати про підстави і процедури позбавлення батьківських прав;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розрізняти усиновлення та опіку і піклування;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моделювати та розв'язувати правові ситуації;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висловлювати судження щодо важливості і значення виховання дитини в сім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ї.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8064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</a:rPr>
              <a:t>   </a:t>
            </a:r>
            <a:r>
              <a:rPr lang="ru-RU" sz="3200" b="1">
                <a:latin typeface="Calibri" pitchFamily="34" charset="0"/>
              </a:rPr>
              <a:t>Рефлексія</a:t>
            </a:r>
          </a:p>
          <a:p>
            <a:pPr algn="ctr"/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Поясніть, як ви розумієте зміст українських народних казок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1.  Не та мати, що народила, а та, яка виховала й вигодувала.</a:t>
            </a:r>
          </a:p>
          <a:p>
            <a:r>
              <a:rPr lang="ru-RU" sz="2400">
                <a:latin typeface="Calibri" pitchFamily="34" charset="0"/>
              </a:rPr>
              <a:t>2.  З хати по нитці – сиротині свитина.</a:t>
            </a:r>
          </a:p>
          <a:p>
            <a:r>
              <a:rPr lang="ru-RU" sz="2400">
                <a:latin typeface="Calibri" pitchFamily="34" charset="0"/>
              </a:rPr>
              <a:t>3.  Не той батько, що зродив, а той, що до ума довів.</a:t>
            </a:r>
          </a:p>
          <a:p>
            <a:r>
              <a:rPr lang="ru-RU" sz="2400">
                <a:latin typeface="Calibri" pitchFamily="34" charset="0"/>
              </a:rPr>
              <a:t>4.  Сирітська сльоза не капає дарма.</a:t>
            </a:r>
          </a:p>
          <a:p>
            <a:r>
              <a:rPr lang="ru-RU" sz="2400">
                <a:latin typeface="Calibri" pitchFamily="34" charset="0"/>
              </a:rPr>
              <a:t>5.  Ніхто не бачить і не чує, як сирота плаче і горює.</a:t>
            </a: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57346" name="Picture 2" descr="C:\Users\Usert\Pictures\038fa774b9a3t.jpg"/>
          <p:cNvPicPr>
            <a:picLocks noChangeAspect="1" noChangeArrowheads="1"/>
          </p:cNvPicPr>
          <p:nvPr/>
        </p:nvPicPr>
        <p:blipFill>
          <a:blip r:embed="rId2"/>
          <a:srcRect l="3703" b="17137"/>
          <a:stretch>
            <a:fillRect/>
          </a:stretch>
        </p:blipFill>
        <p:spPr bwMode="auto">
          <a:xfrm>
            <a:off x="5940425" y="4724400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1"/>
          <p:cNvSpPr>
            <a:spLocks noChangeArrowheads="1"/>
          </p:cNvSpPr>
          <p:nvPr/>
        </p:nvSpPr>
        <p:spPr bwMode="auto">
          <a:xfrm>
            <a:off x="684213" y="1773238"/>
            <a:ext cx="792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400">
                <a:solidFill>
                  <a:srgbClr val="0070C0"/>
                </a:solidFill>
                <a:latin typeface="Calibri" pitchFamily="34" charset="0"/>
              </a:rPr>
              <a:t>Опрацювати матеріал підручника;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>
                <a:solidFill>
                  <a:srgbClr val="0070C0"/>
                </a:solidFill>
                <a:latin typeface="Calibri" pitchFamily="34" charset="0"/>
              </a:rPr>
              <a:t>Підготувати інформацію про благодійні акції, які проводяться у школі і в яких ти особисто брав участь.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4138" y="765175"/>
            <a:ext cx="61007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  <a:cs typeface="+mn-cs"/>
              </a:rPr>
              <a:t>ДОМАШНЄ ЗАВДАННЯ</a:t>
            </a:r>
          </a:p>
        </p:txBody>
      </p:sp>
      <p:pic>
        <p:nvPicPr>
          <p:cNvPr id="4" name="Picture 7" descr="C:\Users\Пользователь\Pictures\смайл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041650"/>
            <a:ext cx="3744913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/>
              <a:t>План уроку</a:t>
            </a:r>
            <a:endParaRPr lang="ru-RU" dirty="0"/>
          </a:p>
        </p:txBody>
      </p:sp>
      <p:sp>
        <p:nvSpPr>
          <p:cNvPr id="39938" name="Текст 2"/>
          <p:cNvSpPr>
            <a:spLocks noGrp="1"/>
          </p:cNvSpPr>
          <p:nvPr>
            <p:ph type="body" idx="1"/>
          </p:nvPr>
        </p:nvSpPr>
        <p:spPr>
          <a:xfrm>
            <a:off x="755650" y="2214563"/>
            <a:ext cx="7772400" cy="22860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Calibri" pitchFamily="34" charset="0"/>
              <a:buAutoNum type="arabicParenR"/>
            </a:pPr>
            <a:r>
              <a:rPr lang="uk-UA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Як держава захищає права дитини в сім</a:t>
            </a:r>
            <a:r>
              <a:rPr lang="en-US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’</a:t>
            </a:r>
            <a:r>
              <a:rPr lang="uk-UA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ї.</a:t>
            </a:r>
          </a:p>
          <a:p>
            <a:pPr marL="457200" indent="-457200" eaLnBrk="1" hangingPunct="1">
              <a:lnSpc>
                <a:spcPct val="150000"/>
              </a:lnSpc>
              <a:buFont typeface="Calibri" pitchFamily="34" charset="0"/>
              <a:buAutoNum type="arabicParenR"/>
            </a:pPr>
            <a:r>
              <a:rPr lang="uk-UA" sz="2400" smtClean="0">
                <a:solidFill>
                  <a:srgbClr val="0070C0"/>
                </a:solidFill>
                <a:latin typeface="Arial" charset="0"/>
                <a:cs typeface="Arial" charset="0"/>
              </a:rPr>
              <a:t> Що таке опіка, піклування, усиновлення.</a:t>
            </a:r>
          </a:p>
          <a:p>
            <a:pPr marL="457200" indent="-457200" eaLnBrk="1" hangingPunct="1">
              <a:lnSpc>
                <a:spcPct val="150000"/>
              </a:lnSpc>
            </a:pPr>
            <a:endParaRPr lang="ru-RU" sz="240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Проблемне питання.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2214563"/>
            <a:ext cx="74295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Особливу увагу держава приділяє захисту прав дитини в сім</a:t>
            </a:r>
            <a:r>
              <a:rPr lang="en-US" sz="2000"/>
              <a:t>’</a:t>
            </a:r>
            <a:r>
              <a:rPr lang="uk-UA" sz="2000"/>
              <a:t>ї.</a:t>
            </a:r>
          </a:p>
          <a:p>
            <a:endParaRPr lang="uk-UA"/>
          </a:p>
          <a:p>
            <a:pPr algn="ctr"/>
            <a:r>
              <a:rPr lang="uk-UA" sz="2800" b="1">
                <a:solidFill>
                  <a:srgbClr val="0070C0"/>
                </a:solidFill>
              </a:rPr>
              <a:t>Чому саме цій проблемі приділяється особлива увага?</a:t>
            </a:r>
            <a:endParaRPr lang="ru-RU" sz="2800" b="1">
              <a:solidFill>
                <a:srgbClr val="0070C0"/>
              </a:solidFill>
            </a:endParaRPr>
          </a:p>
        </p:txBody>
      </p:sp>
      <p:pic>
        <p:nvPicPr>
          <p:cNvPr id="40963" name="Picture 3" descr="C:\Users\Надюшка\Desktop\ДЕТИ\children_003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23850" y="3933825"/>
            <a:ext cx="24653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Book Antiqua" pitchFamily="18" charset="0"/>
              </a:rPr>
              <a:t>Статистичні дані:</a:t>
            </a:r>
            <a:endParaRPr lang="ru-RU" dirty="0" smtClean="0">
              <a:latin typeface="Book Antiqua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100 мільйонів дітей у всьому світі жебракують;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50 мільйонів дітей працюють в небезпечних умовах;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120 мільйонів дітей не відвідують школу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3,5 мільйона дітей помирають від таких хвороб, які можна вилікувати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7929563" cy="24304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Була прийнята Конвенція ООН про права дитини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800" dirty="0" smtClean="0">
                <a:latin typeface="Book Antiqua" pitchFamily="18" charset="0"/>
                <a:cs typeface="Arial" charset="0"/>
              </a:rPr>
              <a:t>  2. Чи Україна приєдналася до підписання цього документа?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uk-UA" sz="2800" dirty="0" smtClean="0">
                <a:latin typeface="Book Antiqua" pitchFamily="18" charset="0"/>
                <a:cs typeface="Arial" charset="0"/>
              </a:rPr>
              <a:t>  </a:t>
            </a:r>
            <a:r>
              <a:rPr lang="uk-UA" sz="2800" dirty="0" smtClean="0">
                <a:solidFill>
                  <a:schemeClr val="tx1"/>
                </a:solidFill>
                <a:latin typeface="Book Antiqua" pitchFamily="18" charset="0"/>
                <a:cs typeface="Arial" charset="0"/>
              </a:rPr>
              <a:t>Так</a:t>
            </a:r>
            <a:endParaRPr lang="ru-RU" sz="2800" dirty="0" smtClean="0">
              <a:solidFill>
                <a:schemeClr val="tx1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43010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357188"/>
            <a:ext cx="8001000" cy="922337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Запитання</a:t>
            </a:r>
            <a:r>
              <a:rPr lang="uk-UA" sz="2800" smtClean="0">
                <a:solidFill>
                  <a:srgbClr val="002060"/>
                </a:solidFill>
                <a:latin typeface="Book Antiqua" pitchFamily="18" charset="0"/>
                <a:cs typeface="Arial" charset="0"/>
              </a:rPr>
              <a:t>: </a:t>
            </a:r>
          </a:p>
          <a:p>
            <a:pPr eaLnBrk="1" hangingPunct="1"/>
            <a:r>
              <a:rPr lang="uk-UA" sz="2800" smtClean="0">
                <a:latin typeface="Book Antiqua" pitchFamily="18" charset="0"/>
                <a:cs typeface="Arial" charset="0"/>
              </a:rPr>
              <a:t>1. Яка подія відбулася 20 листопада 1989 року</a:t>
            </a:r>
            <a:endParaRPr lang="ru-RU" sz="2800" smtClean="0">
              <a:latin typeface="Book Antiqua" pitchFamily="18" charset="0"/>
              <a:cs typeface="Arial" charset="0"/>
            </a:endParaRP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398463" y="3071813"/>
            <a:ext cx="7993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0070C0"/>
                </a:solidFill>
              </a:rPr>
              <a:t>День захисту прав дитини</a:t>
            </a:r>
            <a:endParaRPr lang="ru-RU" sz="4000" b="1">
              <a:solidFill>
                <a:srgbClr val="0070C0"/>
              </a:solidFill>
            </a:endParaRPr>
          </a:p>
        </p:txBody>
      </p:sp>
      <p:pic>
        <p:nvPicPr>
          <p:cNvPr id="43012" name="Picture 2" descr="C:\Users\Usert\Pictures\1303195596_prevyupr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779838"/>
            <a:ext cx="446405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596" y="285729"/>
            <a:ext cx="8501122" cy="98303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u="sng" dirty="0" smtClean="0">
                <a:latin typeface="Book Antiqua" pitchFamily="18" charset="0"/>
              </a:rPr>
              <a:t>Робота з словником</a:t>
            </a:r>
            <a:endParaRPr lang="ru-RU" sz="2800" u="sng" dirty="0" smtClean="0">
              <a:latin typeface="Book Antiqu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75" y="3786188"/>
            <a:ext cx="8786813" cy="2786062"/>
          </a:xfrm>
        </p:spPr>
        <p:txBody>
          <a:bodyPr/>
          <a:lstStyle/>
          <a:p>
            <a:pPr eaLnBrk="1" hangingPunct="1">
              <a:defRPr/>
            </a:pPr>
            <a:endParaRPr lang="uk-UA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uk-UA" sz="2800" b="1" u="sng" cap="all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ea typeface="+mj-ea"/>
            </a:endParaRPr>
          </a:p>
          <a:p>
            <a:pPr eaLnBrk="1" hangingPunct="1">
              <a:defRPr/>
            </a:pPr>
            <a:endParaRPr lang="uk-UA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4213" y="1412875"/>
            <a:ext cx="7920037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uk-UA" sz="2800" b="1" u="sng" cap="all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uk-UA" sz="2800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Декларація</a:t>
            </a:r>
            <a:r>
              <a:rPr lang="uk-UA" sz="2800" b="1" dirty="0">
                <a:solidFill>
                  <a:srgbClr val="C00000"/>
                </a:solidFill>
              </a:rPr>
              <a:t> – це проголошення намірів урядів країн зробити щось у своїй країні, аби всім добре жилося, і в першу чергу дітям.</a:t>
            </a:r>
          </a:p>
          <a:p>
            <a:pPr algn="ctr">
              <a:defRPr/>
            </a:pPr>
            <a:r>
              <a:rPr lang="uk-UA" sz="2800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Конвенція </a:t>
            </a:r>
            <a:r>
              <a:rPr lang="uk-UA" sz="2800" b="1" dirty="0">
                <a:solidFill>
                  <a:srgbClr val="C00000"/>
                </a:solidFill>
              </a:rPr>
              <a:t>– це міжнародний         документ з якогось дуже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</a:rPr>
              <a:t>важливого питання.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4036" name="Picture 3" descr="C:\Users\Надюшка\Desktop\ДЕТИ\children_003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23850" y="3789363"/>
            <a:ext cx="246538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714357"/>
            <a:ext cx="7772400" cy="9864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Робота з правовими джерелами: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625" y="1557338"/>
            <a:ext cx="8358188" cy="3024187"/>
          </a:xfrm>
        </p:spPr>
        <p:txBody>
          <a:bodyPr/>
          <a:lstStyle/>
          <a:p>
            <a:pPr algn="ctr" eaLnBrk="1" hangingPunct="1">
              <a:defRPr/>
            </a:pPr>
            <a:endParaRPr lang="uk-UA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uk-UA" sz="4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uk-UA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uk-UA" sz="4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Конституція України</a:t>
            </a:r>
          </a:p>
          <a:p>
            <a:pPr eaLnBrk="1" hangingPunct="1">
              <a:defRPr/>
            </a:pPr>
            <a:r>
              <a:rPr lang="uk-UA" dirty="0" smtClean="0">
                <a:solidFill>
                  <a:srgbClr val="00B0F0"/>
                </a:solidFill>
              </a:rPr>
              <a:t>   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Стаття 32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dirty="0" smtClean="0">
                <a:solidFill>
                  <a:srgbClr val="00B050"/>
                </a:solidFill>
              </a:rPr>
              <a:t>  Ніхто не може зазнавати втручання в його особисте життя.</a:t>
            </a:r>
          </a:p>
          <a:p>
            <a:pPr eaLnBrk="1" hangingPunct="1">
              <a:defRPr/>
            </a:pPr>
            <a:r>
              <a:rPr lang="uk-UA" dirty="0">
                <a:solidFill>
                  <a:srgbClr val="00B0F0"/>
                </a:solidFill>
              </a:rPr>
              <a:t> </a:t>
            </a:r>
            <a:r>
              <a:rPr lang="uk-UA" dirty="0" smtClean="0">
                <a:solidFill>
                  <a:srgbClr val="00B0F0"/>
                </a:solidFill>
              </a:rPr>
              <a:t>  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Стаття 51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uk-UA" dirty="0" smtClean="0">
                <a:solidFill>
                  <a:srgbClr val="00B050"/>
                </a:solidFill>
              </a:rPr>
              <a:t>Сім</a:t>
            </a:r>
            <a:r>
              <a:rPr lang="en-US" dirty="0" smtClean="0">
                <a:solidFill>
                  <a:srgbClr val="00B050"/>
                </a:solidFill>
              </a:rPr>
              <a:t>’</a:t>
            </a:r>
            <a:r>
              <a:rPr lang="uk-UA" dirty="0" smtClean="0">
                <a:solidFill>
                  <a:srgbClr val="00B050"/>
                </a:solidFill>
              </a:rPr>
              <a:t>я, дитинство, материнство й батьківство охороняються державою.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uk-UA" dirty="0" smtClean="0">
              <a:solidFill>
                <a:srgbClr val="00B0F0"/>
              </a:solidFill>
            </a:endParaRPr>
          </a:p>
          <a:p>
            <a:pPr eaLnBrk="1" hangingPunct="1"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50" y="4437063"/>
            <a:ext cx="7272338" cy="103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Запитання</a:t>
            </a:r>
            <a:endParaRPr lang="uk-UA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 не суперечать ці статті одна одній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285750"/>
            <a:ext cx="8351838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u="sng" dirty="0">
                <a:solidFill>
                  <a:srgbClr val="002060"/>
                </a:solidFill>
              </a:rPr>
              <a:t>Сімейний кодекс України</a:t>
            </a:r>
          </a:p>
          <a:p>
            <a:pPr>
              <a:defRPr/>
            </a:pPr>
            <a:r>
              <a:rPr lang="uk-UA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Стаття 5</a:t>
            </a:r>
          </a:p>
          <a:p>
            <a:pPr marL="457200" indent="-457200">
              <a:buFontTx/>
              <a:buAutoNum type="arabicPeriod"/>
              <a:defRPr/>
            </a:pPr>
            <a:r>
              <a:rPr lang="uk-UA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Держава охороняє сім</a:t>
            </a:r>
            <a:r>
              <a:rPr lang="en-US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’</a:t>
            </a:r>
            <a:r>
              <a:rPr lang="uk-UA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ю, дитинство, материнство, батьківство, створює умови для зміцнення сім</a:t>
            </a:r>
            <a:r>
              <a:rPr lang="en-US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’</a:t>
            </a:r>
            <a:r>
              <a:rPr lang="uk-UA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ї.</a:t>
            </a:r>
          </a:p>
          <a:p>
            <a:pPr>
              <a:defRPr/>
            </a:pPr>
            <a:r>
              <a:rPr lang="uk-UA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2</a:t>
            </a:r>
            <a:r>
              <a:rPr lang="uk-UA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. Держава створює людині умови для материнства та     батьківства, забезпечує охорону прав матері та батька, матеріально та морально заохочує материнство та батьківство…</a:t>
            </a:r>
          </a:p>
          <a:p>
            <a:pPr>
              <a:defRPr/>
            </a:pPr>
            <a:r>
              <a:rPr lang="uk-UA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5. Ніхто не може піддаватись втручанню в його особисте сімейне життя, окрім випадків, передбачених Конституцією України.</a:t>
            </a:r>
          </a:p>
          <a:p>
            <a:pPr>
              <a:defRPr/>
            </a:pPr>
            <a:r>
              <a:rPr lang="uk-UA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Стаття 7</a:t>
            </a:r>
          </a:p>
          <a:p>
            <a:pPr marL="457200" indent="-457200">
              <a:buFontTx/>
              <a:buAutoNum type="arabicPeriod"/>
              <a:defRPr/>
            </a:pPr>
            <a:r>
              <a:rPr lang="uk-UA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Сімейні відносини регулюються лише в тій частині, в якій це може бути допустимим та можливим з точки зору інтересів їх учасників та інтересів суспільства…</a:t>
            </a:r>
          </a:p>
          <a:p>
            <a:pPr>
              <a:defRPr/>
            </a:pPr>
            <a:r>
              <a:rPr lang="uk-UA" b="1" u="sng" cap="all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Arial" pitchFamily="34" charset="0"/>
              </a:rPr>
              <a:t>4. Регулювання сімейних відносин відбувається з урахуванням права на таємницю особистого життя їх учасників, їх права на особисту свободу та недопущення вільного втручання в сімейне життя.</a:t>
            </a:r>
            <a:endParaRPr lang="ru-RU" b="1" u="sng" cap="all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стор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езентация РОЗОВАЯ 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История</Template>
  <TotalTime>365</TotalTime>
  <Words>1259</Words>
  <Application>Microsoft Office PowerPoint</Application>
  <PresentationFormat>Экран (4:3)</PresentationFormat>
  <Paragraphs>149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21</vt:i4>
      </vt:variant>
    </vt:vector>
  </HeadingPairs>
  <TitlesOfParts>
    <vt:vector size="40" baseType="lpstr">
      <vt:lpstr>Arial</vt:lpstr>
      <vt:lpstr>Calibri</vt:lpstr>
      <vt:lpstr>Wingdings</vt:lpstr>
      <vt:lpstr>Book Antiqua</vt:lpstr>
      <vt:lpstr>Segoe Script</vt:lpstr>
      <vt:lpstr>Презентация История</vt:lpstr>
      <vt:lpstr>1_Оформление по умолчанию</vt:lpstr>
      <vt:lpstr>Презентация РОЗОВАЯ РАМКА</vt:lpstr>
      <vt:lpstr>Презентация РОЗОВАЯ РАМКА</vt:lpstr>
      <vt:lpstr>Презентация РОЗОВАЯ РАМКА</vt:lpstr>
      <vt:lpstr>Презентация РОЗОВАЯ РАМКА</vt:lpstr>
      <vt:lpstr>Презентация РОЗОВАЯ РАМКА</vt:lpstr>
      <vt:lpstr>Презентация РОЗОВАЯ РАМКА</vt:lpstr>
      <vt:lpstr>Презентация РОЗОВАЯ РАМКА</vt:lpstr>
      <vt:lpstr>Презентация РОЗОВАЯ РАМКА</vt:lpstr>
      <vt:lpstr>Презентация РОЗОВАЯ РАМКА</vt:lpstr>
      <vt:lpstr>Презентация РОЗОВАЯ РАМКА</vt:lpstr>
      <vt:lpstr>Презентация РОЗОВАЯ РАМКА</vt:lpstr>
      <vt:lpstr>Презентация РОЗОВАЯ РАМКА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Що таке права і свободи людини</dc:title>
  <dc:creator>Usert</dc:creator>
  <cp:lastModifiedBy>админ</cp:lastModifiedBy>
  <cp:revision>42</cp:revision>
  <dcterms:created xsi:type="dcterms:W3CDTF">2013-03-12T18:56:37Z</dcterms:created>
  <dcterms:modified xsi:type="dcterms:W3CDTF">2014-02-23T08:48:49Z</dcterms:modified>
</cp:coreProperties>
</file>