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6" r:id="rId8"/>
    <p:sldId id="267" r:id="rId9"/>
    <p:sldId id="269" r:id="rId10"/>
    <p:sldId id="270" r:id="rId11"/>
    <p:sldId id="27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52A91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645D0-97C4-48D0-8EF0-C5D6137F0217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38F8A-BC14-457E-8AD9-F7F3F7AC3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BE717-6B58-4297-9A75-BF92D452E233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86263-3828-4431-ADCC-775E5B61F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68381-DE88-4833-80CB-C3644BD17362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AE4CC-9761-48F8-A3A6-0FFB700C1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CBF3D-B267-46E6-A1FD-5576F80B101E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9E89F-B181-452E-917C-C7B690527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2E889-54BD-475B-9443-D6D6796F5C5A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53153-A6EE-46E6-B8B7-6A1E95E2C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58293-1A5B-4719-BF6E-E1E01644031D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5D553-6FB0-4C72-969D-775C55B66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28D8C-BA66-40A1-8A06-17BFDBE42723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34FE4-ABB2-4E14-9BD9-B510B25D0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E880D-C526-4184-91FB-0AB20F5D03E6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E6F3-EF71-406B-AFE6-29A0CEB31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7243-1348-406F-8F98-8E09B5801BBD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63A52-9B62-45BC-9385-BE655DD39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3076-8818-4749-81FD-E400E7C11A76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300AC-7FB6-4144-BF71-3D3718FAC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2C80C-7F3D-4446-BD46-7A49E8C45766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625CA-F91F-4CF0-B2C7-77EDA0059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3555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355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8ECAA91-F336-407D-8CE4-B49F225381F8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059EF30-DC3C-4729-958F-5AD95A6C6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5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1" r:id="rId2"/>
    <p:sldLayoutId id="2147483763" r:id="rId3"/>
    <p:sldLayoutId id="2147483760" r:id="rId4"/>
    <p:sldLayoutId id="2147483759" r:id="rId5"/>
    <p:sldLayoutId id="2147483758" r:id="rId6"/>
    <p:sldLayoutId id="2147483764" r:id="rId7"/>
    <p:sldLayoutId id="2147483765" r:id="rId8"/>
    <p:sldLayoutId id="2147483766" r:id="rId9"/>
    <p:sldLayoutId id="2147483757" r:id="rId10"/>
    <p:sldLayoutId id="2147483767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7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714488"/>
            <a:ext cx="6400800" cy="1643074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Духовні цінності в системі профілактики негативних явищ серед учнівської молоді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314" name="Рисунок 2" descr="D:\2013-03 (мар)\сканирование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3429000"/>
            <a:ext cx="21717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250825" y="4279900"/>
            <a:ext cx="5768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solidFill>
                  <a:srgbClr val="FF0000"/>
                </a:solidFill>
              </a:rPr>
              <a:t>Соціальний педагог  </a:t>
            </a:r>
          </a:p>
          <a:p>
            <a:r>
              <a:rPr lang="uk-UA" sz="2400" b="1">
                <a:solidFill>
                  <a:srgbClr val="FF0000"/>
                </a:solidFill>
              </a:rPr>
              <a:t>Чорнокам</a:t>
            </a:r>
            <a:r>
              <a:rPr lang="en-US" sz="2400" b="1">
                <a:solidFill>
                  <a:srgbClr val="FF0000"/>
                </a:solidFill>
              </a:rPr>
              <a:t>’</a:t>
            </a:r>
            <a:r>
              <a:rPr lang="uk-UA" sz="2400" b="1">
                <a:solidFill>
                  <a:srgbClr val="FF0000"/>
                </a:solidFill>
              </a:rPr>
              <a:t>янської ЗОШ І – ІІІ ступенів </a:t>
            </a:r>
          </a:p>
          <a:p>
            <a:r>
              <a:rPr lang="uk-UA" sz="2400" b="1">
                <a:solidFill>
                  <a:srgbClr val="FF0000"/>
                </a:solidFill>
              </a:rPr>
              <a:t>Безклепченко Наталія Василівна</a:t>
            </a:r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857250"/>
            <a:ext cx="1901825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0338" y="349250"/>
            <a:ext cx="6119812" cy="1363663"/>
          </a:xfrm>
        </p:spPr>
        <p:txBody>
          <a:bodyPr/>
          <a:lstStyle/>
          <a:p>
            <a:r>
              <a:rPr lang="uk-UA" sz="1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СХЕМА ОРГАНІЗАЦІЇ РОБОТИ З БАТЬКАМИ УЧНІВ</a:t>
            </a:r>
            <a:r>
              <a:rPr lang="ru-RU" sz="700" b="1" smtClean="0">
                <a:solidFill>
                  <a:srgbClr val="FFFF00"/>
                </a:solidFill>
              </a:rPr>
              <a:t/>
            </a:r>
            <a:br>
              <a:rPr lang="ru-RU" sz="700" b="1" smtClean="0">
                <a:solidFill>
                  <a:srgbClr val="FFFF00"/>
                </a:solidFill>
              </a:rPr>
            </a:br>
            <a:r>
              <a:rPr lang="uk-UA" sz="1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 метою профілактики правопорушень серед школярів</a:t>
            </a:r>
            <a:r>
              <a:rPr lang="uk-UA" sz="1800" b="1" smtClean="0">
                <a:solidFill>
                  <a:srgbClr val="FFFF00"/>
                </a:solidFill>
                <a:latin typeface="Constantia" pitchFamily="18" charset="0"/>
              </a:rPr>
              <a:t/>
            </a:r>
            <a:br>
              <a:rPr lang="uk-UA" sz="1800" b="1" smtClean="0">
                <a:solidFill>
                  <a:srgbClr val="FFFF00"/>
                </a:solidFill>
                <a:latin typeface="Constantia" pitchFamily="18" charset="0"/>
              </a:rPr>
            </a:br>
            <a:endParaRPr lang="ru-RU" sz="1800" b="1" smtClean="0">
              <a:solidFill>
                <a:srgbClr val="FFFF00"/>
              </a:solidFill>
            </a:endParaRPr>
          </a:p>
        </p:txBody>
      </p:sp>
      <p:pic>
        <p:nvPicPr>
          <p:cNvPr id="1032" name="Picture 38" descr="image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714750"/>
            <a:ext cx="4095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AutoShape 37"/>
          <p:cNvSpPr>
            <a:spLocks noChangeArrowheads="1"/>
          </p:cNvSpPr>
          <p:nvPr/>
        </p:nvSpPr>
        <p:spPr bwMode="auto">
          <a:xfrm>
            <a:off x="3571875" y="3214688"/>
            <a:ext cx="1928813" cy="1443037"/>
          </a:xfrm>
          <a:prstGeom prst="plus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400">
                <a:solidFill>
                  <a:srgbClr val="FFFF00"/>
                </a:solidFill>
              </a:rPr>
              <a:t>Психолого-педагогічна </a:t>
            </a:r>
          </a:p>
          <a:p>
            <a:r>
              <a:rPr lang="uk-UA" sz="1400">
                <a:solidFill>
                  <a:srgbClr val="FFFF00"/>
                </a:solidFill>
              </a:rPr>
              <a:t>допомога батькам + МО класних керівників</a:t>
            </a:r>
            <a:endParaRPr lang="ru-RU" sz="1400">
              <a:solidFill>
                <a:srgbClr val="FFFF00"/>
              </a:solidFill>
            </a:endParaRPr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785813" y="3357563"/>
            <a:ext cx="2395537" cy="16430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uk-UA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uk-UA" sz="2000" b="1" dirty="0">
                <a:solidFill>
                  <a:srgbClr val="7030A0"/>
                </a:solidFill>
              </a:rPr>
              <a:t>Робота Ради профілактики</a:t>
            </a:r>
            <a:endParaRPr lang="ru-RU" sz="2000" dirty="0">
              <a:solidFill>
                <a:srgbClr val="7030A0"/>
              </a:solidFill>
            </a:endParaRPr>
          </a:p>
          <a:p>
            <a:pPr algn="ctr" eaLnBrk="0" hangingPunct="0">
              <a:defRPr/>
            </a:pPr>
            <a:endParaRPr lang="uk-UA" sz="1000" dirty="0">
              <a:latin typeface="Constantia" pitchFamily="18" charset="0"/>
            </a:endParaRPr>
          </a:p>
          <a:p>
            <a:pPr eaLnBrk="0" hangingPunct="0">
              <a:defRPr/>
            </a:pPr>
            <a:endParaRPr lang="ru-RU" dirty="0">
              <a:latin typeface="Constantia" pitchFamily="18" charset="0"/>
            </a:endParaRPr>
          </a:p>
        </p:txBody>
      </p:sp>
      <p:sp>
        <p:nvSpPr>
          <p:cNvPr id="1034" name="Text Box 33"/>
          <p:cNvSpPr txBox="1">
            <a:spLocks noChangeArrowheads="1"/>
          </p:cNvSpPr>
          <p:nvPr/>
        </p:nvSpPr>
        <p:spPr bwMode="auto">
          <a:xfrm>
            <a:off x="3429000" y="4929188"/>
            <a:ext cx="2643188" cy="1163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sz="1600" b="1" dirty="0">
                <a:solidFill>
                  <a:srgbClr val="7030A0"/>
                </a:solidFill>
                <a:latin typeface="Constantia" pitchFamily="18" charset="0"/>
                <a:cs typeface="Times New Roman" pitchFamily="18" charset="0"/>
              </a:rPr>
              <a:t>День школи, традиційні сімейні свята.</a:t>
            </a:r>
            <a:endParaRPr lang="uk-UA" sz="24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035" name="Text Box 44"/>
          <p:cNvSpPr txBox="1">
            <a:spLocks noChangeArrowheads="1"/>
          </p:cNvSpPr>
          <p:nvPr/>
        </p:nvSpPr>
        <p:spPr bwMode="auto">
          <a:xfrm>
            <a:off x="5929313" y="3357563"/>
            <a:ext cx="2357437" cy="1428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Загальношкільна </a:t>
            </a: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газета, сайт</a:t>
            </a: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ятки </a:t>
            </a:r>
            <a:r>
              <a:rPr lang="uk-UA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 питань виховання)</a:t>
            </a:r>
            <a:endParaRPr lang="ru-RU" sz="800" dirty="0">
              <a:solidFill>
                <a:srgbClr val="7030A0"/>
              </a:solidFill>
            </a:endParaRPr>
          </a:p>
          <a:p>
            <a:pPr eaLnBrk="0" hangingPunct="0">
              <a:defRPr/>
            </a:pPr>
            <a:endParaRPr lang="ru-RU" sz="24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036" name="Text Box 42"/>
          <p:cNvSpPr txBox="1">
            <a:spLocks noChangeArrowheads="1"/>
          </p:cNvSpPr>
          <p:nvPr/>
        </p:nvSpPr>
        <p:spPr bwMode="auto">
          <a:xfrm>
            <a:off x="3286125" y="1916113"/>
            <a:ext cx="2857500" cy="1150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uk-UA">
              <a:latin typeface="Constantia" pitchFamily="18" charset="0"/>
            </a:endParaRPr>
          </a:p>
        </p:txBody>
      </p:sp>
      <p:sp>
        <p:nvSpPr>
          <p:cNvPr id="1038" name="AutoShape 34"/>
          <p:cNvSpPr>
            <a:spLocks noChangeArrowheads="1"/>
          </p:cNvSpPr>
          <p:nvPr/>
        </p:nvSpPr>
        <p:spPr bwMode="auto">
          <a:xfrm>
            <a:off x="3143250" y="3786188"/>
            <a:ext cx="552450" cy="165100"/>
          </a:xfrm>
          <a:prstGeom prst="leftArrow">
            <a:avLst>
              <a:gd name="adj1" fmla="val 50000"/>
              <a:gd name="adj2" fmla="val 836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AutoShape 40"/>
          <p:cNvSpPr>
            <a:spLocks noChangeArrowheads="1"/>
          </p:cNvSpPr>
          <p:nvPr/>
        </p:nvSpPr>
        <p:spPr bwMode="auto">
          <a:xfrm rot="5400000" flipH="1" flipV="1">
            <a:off x="4235450" y="3051175"/>
            <a:ext cx="552450" cy="165100"/>
          </a:xfrm>
          <a:prstGeom prst="leftArrow">
            <a:avLst>
              <a:gd name="adj1" fmla="val 50000"/>
              <a:gd name="adj2" fmla="val 836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AutoShape 35"/>
          <p:cNvSpPr>
            <a:spLocks noChangeArrowheads="1"/>
          </p:cNvSpPr>
          <p:nvPr/>
        </p:nvSpPr>
        <p:spPr bwMode="auto">
          <a:xfrm flipH="1">
            <a:off x="5500688" y="3714750"/>
            <a:ext cx="552450" cy="165100"/>
          </a:xfrm>
          <a:prstGeom prst="leftArrow">
            <a:avLst>
              <a:gd name="adj1" fmla="val 50000"/>
              <a:gd name="adj2" fmla="val 836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1" name="AutoShape 43"/>
          <p:cNvSpPr>
            <a:spLocks noChangeArrowheads="1"/>
          </p:cNvSpPr>
          <p:nvPr/>
        </p:nvSpPr>
        <p:spPr bwMode="auto">
          <a:xfrm rot="5400000" flipH="1">
            <a:off x="4306888" y="4622800"/>
            <a:ext cx="552450" cy="165100"/>
          </a:xfrm>
          <a:prstGeom prst="leftArrow">
            <a:avLst>
              <a:gd name="adj1" fmla="val 50000"/>
              <a:gd name="adj2" fmla="val 836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763713" y="4349750"/>
          <a:ext cx="823912" cy="631825"/>
        </p:xfrm>
        <a:graphic>
          <a:graphicData uri="http://schemas.openxmlformats.org/presentationml/2006/ole">
            <p:oleObj spid="_x0000_s1029" r:id="rId5" imgW="4519613" imgH="3467100" progId="">
              <p:embed/>
            </p:oleObj>
          </a:graphicData>
        </a:graphic>
      </p:graphicFrame>
      <p:pic>
        <p:nvPicPr>
          <p:cNvPr id="1042" name="Picture 41"/>
          <p:cNvPicPr>
            <a:picLocks noChangeAspect="1" noChangeArrowheads="1"/>
          </p:cNvPicPr>
          <p:nvPr/>
        </p:nvPicPr>
        <p:blipFill>
          <a:blip r:embed="rId6"/>
          <a:srcRect l="10324" r="20470" b="45189"/>
          <a:stretch>
            <a:fillRect/>
          </a:stretch>
        </p:blipFill>
        <p:spPr bwMode="auto">
          <a:xfrm>
            <a:off x="5516563" y="2335213"/>
            <a:ext cx="590550" cy="561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043" name="Picture 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67213" y="5445125"/>
            <a:ext cx="7239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" name="Rectangle 4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5" name="Rectangle 49"/>
          <p:cNvSpPr>
            <a:spLocks noChangeArrowheads="1"/>
          </p:cNvSpPr>
          <p:nvPr/>
        </p:nvSpPr>
        <p:spPr bwMode="auto">
          <a:xfrm>
            <a:off x="-714375" y="1279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  <a:p>
            <a:pPr eaLnBrk="0" hangingPunct="0"/>
            <a:endParaRPr lang="ru-RU">
              <a:latin typeface="Constantia" pitchFamily="18" charset="0"/>
            </a:endParaRPr>
          </a:p>
        </p:txBody>
      </p:sp>
      <p:sp>
        <p:nvSpPr>
          <p:cNvPr id="1046" name="Rectangle 53"/>
          <p:cNvSpPr>
            <a:spLocks noChangeArrowheads="1"/>
          </p:cNvSpPr>
          <p:nvPr/>
        </p:nvSpPr>
        <p:spPr bwMode="auto">
          <a:xfrm>
            <a:off x="0" y="2876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nstantia" pitchFamily="18" charset="0"/>
            </a:endParaRPr>
          </a:p>
        </p:txBody>
      </p:sp>
      <p:pic>
        <p:nvPicPr>
          <p:cNvPr id="1047" name="Picture 4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4581525"/>
            <a:ext cx="3714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" name="Rectangle 62"/>
          <p:cNvSpPr>
            <a:spLocks noChangeArrowheads="1"/>
          </p:cNvSpPr>
          <p:nvPr/>
        </p:nvSpPr>
        <p:spPr bwMode="auto">
          <a:xfrm>
            <a:off x="-71438" y="628650"/>
            <a:ext cx="91440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49" name="Rectangle 6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nstantia" pitchFamily="18" charset="0"/>
            </a:endParaRPr>
          </a:p>
        </p:txBody>
      </p:sp>
      <p:sp>
        <p:nvSpPr>
          <p:cNvPr id="1050" name="Rectangle 64"/>
          <p:cNvSpPr>
            <a:spLocks noChangeArrowheads="1"/>
          </p:cNvSpPr>
          <p:nvPr/>
        </p:nvSpPr>
        <p:spPr bwMode="auto">
          <a:xfrm>
            <a:off x="3857625" y="2030413"/>
            <a:ext cx="1651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600" b="1">
                <a:solidFill>
                  <a:srgbClr val="7030A0"/>
                </a:solidFill>
                <a:latin typeface="Constantia" pitchFamily="18" charset="0"/>
              </a:rPr>
              <a:t>Індивідуальні </a:t>
            </a:r>
          </a:p>
          <a:p>
            <a:r>
              <a:rPr lang="uk-UA" sz="1600" b="1">
                <a:solidFill>
                  <a:srgbClr val="7030A0"/>
                </a:solidFill>
                <a:latin typeface="Constantia" pitchFamily="18" charset="0"/>
              </a:rPr>
              <a:t>консультації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857375"/>
            <a:ext cx="3544887" cy="15255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7704138" cy="12239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2200" b="1" dirty="0" smtClean="0">
                <a:solidFill>
                  <a:srgbClr val="FFFF00"/>
                </a:solidFill>
              </a:rPr>
              <a:t/>
            </a:r>
            <a:br>
              <a:rPr lang="uk-UA" sz="2200" b="1" dirty="0" smtClean="0">
                <a:solidFill>
                  <a:srgbClr val="FFFF00"/>
                </a:solidFill>
              </a:rPr>
            </a:br>
            <a:r>
              <a:rPr lang="uk-UA" sz="2200" b="1" dirty="0" smtClean="0">
                <a:solidFill>
                  <a:srgbClr val="FFFF00"/>
                </a:solidFill>
              </a:rPr>
              <a:t>Результатом превентивного виховання є поведінка учнів, що визначається основними показниками вихованості:</a:t>
            </a:r>
            <a:r>
              <a:rPr lang="ru-RU" sz="5300" dirty="0" smtClean="0">
                <a:solidFill>
                  <a:srgbClr val="FFFF00"/>
                </a:solidFill>
              </a:rPr>
              <a:t/>
            </a:r>
            <a:br>
              <a:rPr lang="ru-RU" sz="5300" dirty="0" smtClean="0">
                <a:solidFill>
                  <a:srgbClr val="FFFF00"/>
                </a:solidFill>
              </a:rPr>
            </a:br>
            <a:endParaRPr lang="ru-RU" sz="5300" dirty="0">
              <a:solidFill>
                <a:srgbClr val="FFFF00"/>
              </a:solidFill>
            </a:endParaRP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3071813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143250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85938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4500563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4500563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Прямоугольник 9"/>
          <p:cNvSpPr>
            <a:spLocks noChangeArrowheads="1"/>
          </p:cNvSpPr>
          <p:nvPr/>
        </p:nvSpPr>
        <p:spPr bwMode="auto">
          <a:xfrm>
            <a:off x="1357313" y="2071688"/>
            <a:ext cx="2357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/>
              <a:t>Поведінка в сім'ї:</a:t>
            </a:r>
            <a:r>
              <a:rPr lang="uk-UA" sz="1200"/>
              <a:t> чи виявляє дитина інтерес до сімейних справ, проблем у родині, чи переживає разом з іншим членами родини радощі й негаразди</a:t>
            </a:r>
            <a:endParaRPr lang="ru-RU" sz="1200"/>
          </a:p>
        </p:txBody>
      </p:sp>
      <p:sp>
        <p:nvSpPr>
          <p:cNvPr id="24585" name="Прямоугольник 10"/>
          <p:cNvSpPr>
            <a:spLocks noChangeArrowheads="1"/>
          </p:cNvSpPr>
          <p:nvPr/>
        </p:nvSpPr>
        <p:spPr bwMode="auto">
          <a:xfrm>
            <a:off x="4929188" y="1928813"/>
            <a:ext cx="307181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/>
              <a:t>Поведінка в школі:</a:t>
            </a:r>
            <a:r>
              <a:rPr lang="uk-UA" sz="1000"/>
              <a:t> уважність на уроках, старанність у виконанні завдань учителів. Вияв почуття відповідальності за доручені справи, бережливе ставлення до шкільного майна, дотримання правил для учнів і режиму закладу.</a:t>
            </a:r>
            <a:endParaRPr lang="ru-RU" sz="1000"/>
          </a:p>
        </p:txBody>
      </p:sp>
      <p:sp>
        <p:nvSpPr>
          <p:cNvPr id="24586" name="Прямоугольник 11"/>
          <p:cNvSpPr>
            <a:spLocks noChangeArrowheads="1"/>
          </p:cNvSpPr>
          <p:nvPr/>
        </p:nvSpPr>
        <p:spPr bwMode="auto">
          <a:xfrm>
            <a:off x="928688" y="3429000"/>
            <a:ext cx="2928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/>
              <a:t>Ставлення до старших:</a:t>
            </a:r>
            <a:r>
              <a:rPr lang="uk-UA" sz="1200"/>
              <a:t> ввічливість у спілкуванні, надання посильної допомоги тим, хто її потребує.</a:t>
            </a:r>
            <a:endParaRPr lang="ru-RU" sz="1200"/>
          </a:p>
        </p:txBody>
      </p:sp>
      <p:sp>
        <p:nvSpPr>
          <p:cNvPr id="24587" name="Прямоугольник 12"/>
          <p:cNvSpPr>
            <a:spLocks noChangeArrowheads="1"/>
          </p:cNvSpPr>
          <p:nvPr/>
        </p:nvSpPr>
        <p:spPr bwMode="auto">
          <a:xfrm>
            <a:off x="5000625" y="3286125"/>
            <a:ext cx="27146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/>
              <a:t>Ставлення до ровесників:</a:t>
            </a:r>
            <a:r>
              <a:rPr lang="uk-UA" sz="1000"/>
              <a:t> активна участь у спільній діяльності. Прагнення поділитися своїми успіхами та невдачами з товаришами. Бажання безкорисливо допомагати друзям, прагнення не підводити клас, групу.</a:t>
            </a:r>
            <a:endParaRPr lang="ru-RU" sz="1000"/>
          </a:p>
        </p:txBody>
      </p:sp>
      <p:sp>
        <p:nvSpPr>
          <p:cNvPr id="24588" name="Прямоугольник 13"/>
          <p:cNvSpPr>
            <a:spLocks noChangeArrowheads="1"/>
          </p:cNvSpPr>
          <p:nvPr/>
        </p:nvSpPr>
        <p:spPr bwMode="auto">
          <a:xfrm>
            <a:off x="1214438" y="4786313"/>
            <a:ext cx="2643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/>
              <a:t>Поведінка на вулиці та в громадських місцях:</a:t>
            </a:r>
            <a:r>
              <a:rPr lang="uk-UA" sz="1000"/>
              <a:t> дотримання правил вуличного руху, збереження природи, дотримання чистоти в громадських місцях, у транспорті, на вулиці.</a:t>
            </a:r>
            <a:endParaRPr lang="ru-RU" sz="1000"/>
          </a:p>
        </p:txBody>
      </p:sp>
      <p:sp>
        <p:nvSpPr>
          <p:cNvPr id="24589" name="Прямоугольник 14"/>
          <p:cNvSpPr>
            <a:spLocks noChangeArrowheads="1"/>
          </p:cNvSpPr>
          <p:nvPr/>
        </p:nvSpPr>
        <p:spPr bwMode="auto">
          <a:xfrm>
            <a:off x="5072063" y="4714875"/>
            <a:ext cx="28575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000" b="1"/>
              <a:t>Ставлення до самого себе:</a:t>
            </a:r>
            <a:r>
              <a:rPr lang="uk-UA" sz="1000"/>
              <a:t> охайність і бережливість, дотримання правил особистої гігієни, виконання режиму дня, адекватна оцінка своєї поведінки та окремих вчинків, правдивість, принциповість. </a:t>
            </a:r>
            <a:endParaRPr lang="ru-RU" sz="100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>
          <a:xfrm>
            <a:off x="871538" y="2276475"/>
            <a:ext cx="7408862" cy="3849688"/>
          </a:xfrm>
        </p:spPr>
        <p:txBody>
          <a:bodyPr/>
          <a:lstStyle/>
          <a:p>
            <a:pPr algn="just"/>
            <a:r>
              <a:rPr lang="uk-UA" b="1" smtClean="0">
                <a:solidFill>
                  <a:srgbClr val="7030A0"/>
                </a:solidFill>
              </a:rPr>
              <a:t>Духовні цінності визначають мету життя людини, є характеристикою її внутрішнього світу. Духовно багата – це чесна, совісна, весела, урівноважена, доброзичлива і милосердна людина. </a:t>
            </a:r>
          </a:p>
          <a:p>
            <a:pPr algn="just">
              <a:buFont typeface="Symbol" pitchFamily="18" charset="2"/>
              <a:buNone/>
            </a:pPr>
            <a:r>
              <a:rPr lang="uk-UA" b="1" smtClean="0">
                <a:solidFill>
                  <a:srgbClr val="7030A0"/>
                </a:solidFill>
              </a:rPr>
              <a:t>     Духовне багатство – це умова духовного здоров</a:t>
            </a:r>
            <a:r>
              <a:rPr lang="en-US" b="1" smtClean="0">
                <a:solidFill>
                  <a:srgbClr val="7030A0"/>
                </a:solidFill>
              </a:rPr>
              <a:t>’</a:t>
            </a:r>
            <a:r>
              <a:rPr lang="uk-UA" b="1" smtClean="0">
                <a:solidFill>
                  <a:srgbClr val="7030A0"/>
                </a:solidFill>
              </a:rPr>
              <a:t>я і щастя людини.</a:t>
            </a:r>
            <a:endParaRPr lang="ru-RU" b="1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8" y="1776413"/>
            <a:ext cx="1854200" cy="18780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3325" y="549275"/>
            <a:ext cx="6130925" cy="1685925"/>
          </a:xfrm>
        </p:spPr>
        <p:txBody>
          <a:bodyPr/>
          <a:lstStyle/>
          <a:p>
            <a:r>
              <a:rPr lang="ru-RU" sz="2800" b="1" smtClean="0">
                <a:solidFill>
                  <a:srgbClr val="FFFF00"/>
                </a:solidFill>
              </a:rPr>
              <a:t>Організація  роботи соціального педагога з профілактики шкідливих звичок</a:t>
            </a:r>
            <a:r>
              <a:rPr lang="ru-RU" sz="1800" smtClean="0">
                <a:solidFill>
                  <a:srgbClr val="0070C0"/>
                </a:solidFill>
              </a:rPr>
              <a:t/>
            </a:r>
            <a:br>
              <a:rPr lang="ru-RU" sz="1800" smtClean="0">
                <a:solidFill>
                  <a:srgbClr val="0070C0"/>
                </a:solidFill>
              </a:rPr>
            </a:br>
            <a:r>
              <a:rPr lang="ru-RU" sz="1800" smtClean="0">
                <a:solidFill>
                  <a:srgbClr val="0070C0"/>
                </a:solidFill>
              </a:rPr>
              <a:t/>
            </a:r>
            <a:br>
              <a:rPr lang="ru-RU" sz="1800" smtClean="0">
                <a:solidFill>
                  <a:srgbClr val="0070C0"/>
                </a:solidFill>
              </a:rPr>
            </a:br>
            <a:endParaRPr lang="ru-RU" sz="1800" smtClean="0">
              <a:solidFill>
                <a:srgbClr val="0070C0"/>
              </a:solidFill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2388" y="-42863"/>
            <a:ext cx="2555876" cy="209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AutoShape 6"/>
          <p:cNvSpPr>
            <a:spLocks noChangeArrowheads="1"/>
          </p:cNvSpPr>
          <p:nvPr/>
        </p:nvSpPr>
        <p:spPr bwMode="auto">
          <a:xfrm flipH="1">
            <a:off x="6927850" y="3060700"/>
            <a:ext cx="1371600" cy="2927350"/>
          </a:xfrm>
          <a:prstGeom prst="curvedRightArrow">
            <a:avLst>
              <a:gd name="adj1" fmla="val 42685"/>
              <a:gd name="adj2" fmla="val 85370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onstantia" pitchFamily="18" charset="0"/>
            </a:endParaRP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827088" y="3100388"/>
            <a:ext cx="1371600" cy="2927350"/>
          </a:xfrm>
          <a:prstGeom prst="curvedRightArrow">
            <a:avLst>
              <a:gd name="adj1" fmla="val 42675"/>
              <a:gd name="adj2" fmla="val 85360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onstantia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789238" y="2825750"/>
            <a:ext cx="3654425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670050" y="2855913"/>
            <a:ext cx="1749425" cy="10683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uk-UA" sz="1400" dirty="0">
                <a:latin typeface="Times New Roman" pitchFamily="18" charset="0"/>
              </a:rPr>
              <a:t>Проведення тижнів правових </a:t>
            </a:r>
            <a:r>
              <a:rPr lang="uk-UA" sz="1400" dirty="0">
                <a:latin typeface="Times New Roman" pitchFamily="18" charset="0"/>
              </a:rPr>
              <a:t>знань</a:t>
            </a:r>
            <a:endParaRPr lang="ru-RU" sz="1400" dirty="0">
              <a:latin typeface="Arial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997075" y="4564063"/>
            <a:ext cx="1711325" cy="10255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uk-UA" sz="1400" dirty="0">
                <a:latin typeface="Times New Roman" pitchFamily="18" charset="0"/>
              </a:rPr>
              <a:t>Виступи </a:t>
            </a:r>
            <a:r>
              <a:rPr lang="uk-UA" sz="1400" dirty="0">
                <a:latin typeface="Times New Roman" pitchFamily="18" charset="0"/>
              </a:rPr>
              <a:t>            </a:t>
            </a:r>
          </a:p>
          <a:p>
            <a:pPr>
              <a:defRPr/>
            </a:pPr>
            <a:r>
              <a:rPr lang="uk-UA" sz="1400" dirty="0">
                <a:latin typeface="Times New Roman" pitchFamily="18" charset="0"/>
              </a:rPr>
              <a:t> агітбригади </a:t>
            </a:r>
            <a:r>
              <a:rPr lang="uk-UA" sz="1400" dirty="0" err="1">
                <a:latin typeface="Times New Roman" pitchFamily="18" charset="0"/>
              </a:rPr>
              <a:t>“Весна”</a:t>
            </a:r>
            <a:r>
              <a:rPr lang="uk-UA" sz="1400" dirty="0">
                <a:latin typeface="Times New Roman" pitchFamily="18" charset="0"/>
              </a:rPr>
              <a:t> </a:t>
            </a:r>
            <a:endParaRPr lang="ru-RU" sz="1400" dirty="0">
              <a:latin typeface="Arial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795963" y="2825750"/>
            <a:ext cx="1711325" cy="10985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uk-UA" sz="1200" dirty="0">
                <a:latin typeface="Arial" charset="0"/>
              </a:rPr>
              <a:t>Виступи на батьківських зборах</a:t>
            </a:r>
            <a:endParaRPr lang="ru-RU" sz="1200" dirty="0">
              <a:latin typeface="Arial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773488" y="3117850"/>
            <a:ext cx="1717675" cy="11033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uk-UA" sz="1400" dirty="0">
                <a:latin typeface="Times New Roman" pitchFamily="18" charset="0"/>
              </a:rPr>
              <a:t>Цикл </a:t>
            </a:r>
            <a:r>
              <a:rPr lang="uk-UA" sz="1400" dirty="0">
                <a:latin typeface="Times New Roman" pitchFamily="18" charset="0"/>
              </a:rPr>
              <a:t>виховних </a:t>
            </a:r>
            <a:r>
              <a:rPr lang="uk-UA" sz="1400" dirty="0">
                <a:latin typeface="Times New Roman" pitchFamily="18" charset="0"/>
              </a:rPr>
              <a:t>годин </a:t>
            </a:r>
            <a:r>
              <a:rPr lang="uk-UA" sz="1400" dirty="0">
                <a:latin typeface="Times New Roman" pitchFamily="18" charset="0"/>
              </a:rPr>
              <a:t>з правової тематики</a:t>
            </a:r>
            <a:endParaRPr lang="ru-RU" sz="1400" dirty="0">
              <a:latin typeface="Arial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011863" y="4724400"/>
            <a:ext cx="1495425" cy="10001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uk-UA" sz="1200" dirty="0">
                <a:latin typeface="Arial" charset="0"/>
              </a:rPr>
              <a:t>Робота волонтерського загону </a:t>
            </a:r>
            <a:r>
              <a:rPr lang="uk-UA" sz="1200" dirty="0" err="1">
                <a:latin typeface="Arial" charset="0"/>
              </a:rPr>
              <a:t>“Прометей”</a:t>
            </a:r>
            <a:endParaRPr lang="ru-RU" sz="1200" dirty="0">
              <a:latin typeface="Arial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4073525" y="4724400"/>
            <a:ext cx="1584325" cy="1017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rgbClr val="FFFF00"/>
            </a:solidFill>
            <a:miter lim="800000"/>
            <a:headEnd/>
            <a:tailEnd/>
          </a:ln>
          <a:effectLst>
            <a:outerShdw sy="50000" kx="-2453608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uk-UA" sz="1200" dirty="0">
                <a:latin typeface="Arial" charset="0"/>
              </a:rPr>
              <a:t>Проведення </a:t>
            </a:r>
            <a:r>
              <a:rPr lang="uk-UA" sz="1200" dirty="0" err="1">
                <a:latin typeface="Arial" charset="0"/>
              </a:rPr>
              <a:t>корекційних</a:t>
            </a:r>
            <a:r>
              <a:rPr lang="uk-UA" sz="1200" dirty="0">
                <a:latin typeface="Arial" charset="0"/>
              </a:rPr>
              <a:t> занять з профілактики шкідливих звичок</a:t>
            </a: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268413"/>
            <a:ext cx="5976938" cy="25257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476250"/>
            <a:ext cx="6400800" cy="144463"/>
          </a:xfrm>
        </p:spPr>
        <p:txBody>
          <a:bodyPr/>
          <a:lstStyle/>
          <a:p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400" b="1" smtClean="0">
                <a:solidFill>
                  <a:srgbClr val="FFFF00"/>
                </a:solidFill>
              </a:rPr>
              <a:t>Структура роботи з учнями з проблем формування культури поведінки </a:t>
            </a:r>
            <a:endParaRPr lang="ru-RU" sz="2000" b="1" smtClean="0">
              <a:solidFill>
                <a:srgbClr val="FFFF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4000500"/>
            <a:ext cx="65532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3513" y="2786063"/>
            <a:ext cx="37401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11513" y="2357438"/>
            <a:ext cx="2654300" cy="207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135938" cy="1655763"/>
          </a:xfrm>
        </p:spPr>
        <p:txBody>
          <a:bodyPr/>
          <a:lstStyle/>
          <a:p>
            <a:pPr algn="just"/>
            <a:r>
              <a:rPr lang="ru-RU" sz="1600" smtClean="0">
                <a:solidFill>
                  <a:srgbClr val="0070C0"/>
                </a:solidFill>
              </a:rPr>
              <a:t> </a:t>
            </a:r>
            <a:r>
              <a:rPr lang="ru-RU" sz="1800" b="1" smtClean="0">
                <a:solidFill>
                  <a:srgbClr val="FF0000"/>
                </a:solidFill>
              </a:rPr>
              <a:t>Вторинна профілактика </a:t>
            </a:r>
            <a:r>
              <a:rPr lang="ru-RU" sz="1800" smtClean="0">
                <a:solidFill>
                  <a:schemeClr val="tx1"/>
                </a:solidFill>
              </a:rPr>
              <a:t>– направлена на виявлення негативних змін у поведінці дитини, попередження подальшого їх розвитку.(Вторинна профілактика побудована на принципах вивчення та врахування особистості дитини, проектування та забезпечення її розвитку, самоврядування, самоорганізації та самовиховання.  </a:t>
            </a:r>
            <a:endParaRPr lang="ru-RU" sz="1000" smtClean="0">
              <a:solidFill>
                <a:schemeClr val="tx1"/>
              </a:solidFill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429000"/>
            <a:ext cx="36417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1938" y="3956050"/>
            <a:ext cx="36417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4572000"/>
            <a:ext cx="36417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5143500"/>
            <a:ext cx="357028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2133600"/>
            <a:ext cx="18764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688" y="2428875"/>
            <a:ext cx="17335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кутник 3"/>
          <p:cNvSpPr>
            <a:spLocks noChangeArrowheads="1"/>
          </p:cNvSpPr>
          <p:nvPr/>
        </p:nvSpPr>
        <p:spPr bwMode="auto">
          <a:xfrm>
            <a:off x="3786188" y="2857500"/>
            <a:ext cx="2586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latin typeface="Constantia" pitchFamily="18" charset="0"/>
              </a:rPr>
              <a:t>Картки вивчення підлітка,схильного до правопорушень, </a:t>
            </a:r>
          </a:p>
        </p:txBody>
      </p:sp>
      <p:sp>
        <p:nvSpPr>
          <p:cNvPr id="15373" name="Прямокутник 4"/>
          <p:cNvSpPr>
            <a:spLocks noChangeArrowheads="1"/>
          </p:cNvSpPr>
          <p:nvPr/>
        </p:nvSpPr>
        <p:spPr bwMode="auto">
          <a:xfrm>
            <a:off x="3500438" y="4714875"/>
            <a:ext cx="210343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050" dirty="0" err="1">
                <a:latin typeface="Constantia" pitchFamily="18" charset="0"/>
              </a:rPr>
              <a:t>Індивідуальна</a:t>
            </a:r>
            <a:r>
              <a:rPr lang="ru-RU" sz="1050" dirty="0">
                <a:latin typeface="Constantia" pitchFamily="18" charset="0"/>
              </a:rPr>
              <a:t> робота </a:t>
            </a:r>
            <a:r>
              <a:rPr lang="ru-RU" sz="1050" dirty="0" err="1">
                <a:latin typeface="Constantia" pitchFamily="18" charset="0"/>
              </a:rPr>
              <a:t>з</a:t>
            </a:r>
            <a:r>
              <a:rPr lang="ru-RU" sz="1050" dirty="0">
                <a:latin typeface="Constantia" pitchFamily="18" charset="0"/>
              </a:rPr>
              <a:t> </a:t>
            </a:r>
            <a:r>
              <a:rPr lang="ru-RU" sz="1050" dirty="0" err="1">
                <a:latin typeface="Constantia" pitchFamily="18" charset="0"/>
              </a:rPr>
              <a:t>учнями</a:t>
            </a:r>
            <a:endParaRPr lang="ru-RU" sz="1050" dirty="0">
              <a:latin typeface="Constantia" pitchFamily="18" charset="0"/>
            </a:endParaRPr>
          </a:p>
        </p:txBody>
      </p:sp>
      <p:sp>
        <p:nvSpPr>
          <p:cNvPr id="17420" name="Прямокутник 5"/>
          <p:cNvSpPr>
            <a:spLocks noChangeArrowheads="1"/>
          </p:cNvSpPr>
          <p:nvPr/>
        </p:nvSpPr>
        <p:spPr bwMode="auto">
          <a:xfrm>
            <a:off x="3286125" y="3571875"/>
            <a:ext cx="3657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latin typeface="Constantia" pitchFamily="18" charset="0"/>
              </a:rPr>
              <a:t>    Консультації </a:t>
            </a:r>
            <a:r>
              <a:rPr lang="ru-RU" sz="1000" b="1">
                <a:latin typeface="Constantia" pitchFamily="18" charset="0"/>
              </a:rPr>
              <a:t>спеціалістів</a:t>
            </a:r>
            <a:r>
              <a:rPr lang="ru-RU" sz="1000">
                <a:latin typeface="Constantia" pitchFamily="18" charset="0"/>
              </a:rPr>
              <a:t> з проблем виховання</a:t>
            </a:r>
          </a:p>
        </p:txBody>
      </p:sp>
      <p:sp>
        <p:nvSpPr>
          <p:cNvPr id="15375" name="Прямокутник 6"/>
          <p:cNvSpPr>
            <a:spLocks noChangeArrowheads="1"/>
          </p:cNvSpPr>
          <p:nvPr/>
        </p:nvSpPr>
        <p:spPr bwMode="auto">
          <a:xfrm>
            <a:off x="3857625" y="5286375"/>
            <a:ext cx="225901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050" dirty="0" err="1">
                <a:latin typeface="Constantia" pitchFamily="18" charset="0"/>
              </a:rPr>
              <a:t>Соціально-педагогічний</a:t>
            </a:r>
            <a:r>
              <a:rPr lang="ru-RU" sz="1050" dirty="0">
                <a:latin typeface="Constantia" pitchFamily="18" charset="0"/>
              </a:rPr>
              <a:t> </a:t>
            </a:r>
            <a:r>
              <a:rPr lang="ru-RU" sz="1050" dirty="0" err="1">
                <a:latin typeface="Constantia" pitchFamily="18" charset="0"/>
              </a:rPr>
              <a:t>супровід</a:t>
            </a:r>
            <a:endParaRPr lang="ru-RU" sz="1050" dirty="0">
              <a:latin typeface="Constantia" pitchFamily="18" charset="0"/>
            </a:endParaRPr>
          </a:p>
        </p:txBody>
      </p:sp>
      <p:pic>
        <p:nvPicPr>
          <p:cNvPr id="17422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81288" y="4143375"/>
            <a:ext cx="4941887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2928938"/>
            <a:ext cx="1390650" cy="29019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5675" y="1412875"/>
            <a:ext cx="6234113" cy="1008063"/>
          </a:xfrm>
        </p:spPr>
        <p:txBody>
          <a:bodyPr/>
          <a:lstStyle/>
          <a:p>
            <a:r>
              <a:rPr lang="ru-RU" sz="1600" smtClean="0">
                <a:solidFill>
                  <a:srgbClr val="0070C0"/>
                </a:solidFill>
              </a:rPr>
              <a:t/>
            </a:r>
            <a:br>
              <a:rPr lang="ru-RU" sz="1600" smtClean="0">
                <a:solidFill>
                  <a:srgbClr val="0070C0"/>
                </a:solidFill>
              </a:rPr>
            </a:br>
            <a:r>
              <a:rPr lang="ru-RU" sz="2000" smtClean="0">
                <a:solidFill>
                  <a:srgbClr val="FF0000"/>
                </a:solidFill>
              </a:rPr>
              <a:t/>
            </a:r>
            <a:br>
              <a:rPr lang="ru-RU" sz="2000" smtClean="0">
                <a:solidFill>
                  <a:srgbClr val="FF0000"/>
                </a:solidFill>
              </a:rPr>
            </a:br>
            <a:r>
              <a:rPr lang="ru-RU" sz="2000" smtClean="0">
                <a:solidFill>
                  <a:srgbClr val="FF0000"/>
                </a:solidFill>
              </a:rPr>
              <a:t>  Третинна профілактика – цілеспрямована робота з учнями, схильними до правопорушень, має цілком індивідуальний характер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2928938"/>
            <a:ext cx="13906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6538" y="3111500"/>
            <a:ext cx="35909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6538" y="3630613"/>
            <a:ext cx="35909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4214813"/>
            <a:ext cx="35909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Прямокутник 3"/>
          <p:cNvSpPr>
            <a:spLocks noChangeArrowheads="1"/>
          </p:cNvSpPr>
          <p:nvPr/>
        </p:nvSpPr>
        <p:spPr bwMode="auto">
          <a:xfrm>
            <a:off x="2928938" y="4143375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onstantia" pitchFamily="18" charset="0"/>
              </a:rPr>
              <a:t>корекційна робота</a:t>
            </a:r>
          </a:p>
        </p:txBody>
      </p:sp>
      <p:sp>
        <p:nvSpPr>
          <p:cNvPr id="18440" name="Прямокутник 4"/>
          <p:cNvSpPr>
            <a:spLocks noChangeArrowheads="1"/>
          </p:cNvSpPr>
          <p:nvPr/>
        </p:nvSpPr>
        <p:spPr bwMode="auto">
          <a:xfrm>
            <a:off x="2913063" y="2835275"/>
            <a:ext cx="30241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  <a:p>
            <a:r>
              <a:rPr lang="ru-RU" sz="1200">
                <a:latin typeface="Constantia" pitchFamily="18" charset="0"/>
              </a:rPr>
              <a:t>Зайнятість,учнівське самоврядування</a:t>
            </a:r>
          </a:p>
        </p:txBody>
      </p:sp>
      <p:pic>
        <p:nvPicPr>
          <p:cNvPr id="14347" name="Picture 12" descr="G:\Скановані документи\Презентация\Школярі_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3"/>
            <a:ext cx="2225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Rectangle 34"/>
          <p:cNvSpPr>
            <a:spLocks noChangeArrowheads="1"/>
          </p:cNvSpPr>
          <p:nvPr/>
        </p:nvSpPr>
        <p:spPr bwMode="auto">
          <a:xfrm>
            <a:off x="2049463" y="409575"/>
            <a:ext cx="5691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Психолого-педагогічний супровід  </a:t>
            </a:r>
            <a:endParaRPr lang="uk-UA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443" name="Прямоугольник 37"/>
          <p:cNvSpPr>
            <a:spLocks noChangeArrowheads="1"/>
          </p:cNvSpPr>
          <p:nvPr/>
        </p:nvSpPr>
        <p:spPr bwMode="auto">
          <a:xfrm>
            <a:off x="2857500" y="3643313"/>
            <a:ext cx="26241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latin typeface="Constantia" pitchFamily="18" charset="0"/>
              </a:rPr>
              <a:t>Психолого –педагогічний супровід</a:t>
            </a:r>
          </a:p>
        </p:txBody>
      </p:sp>
      <p:pic>
        <p:nvPicPr>
          <p:cNvPr id="18444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4857750"/>
            <a:ext cx="35909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5" name="Прямокутник 3"/>
          <p:cNvSpPr>
            <a:spLocks noChangeArrowheads="1"/>
          </p:cNvSpPr>
          <p:nvPr/>
        </p:nvSpPr>
        <p:spPr bwMode="auto">
          <a:xfrm>
            <a:off x="2857500" y="4929188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onstantia" pitchFamily="18" charset="0"/>
              </a:rPr>
              <a:t>Аналіз  діяльності.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Місце для вмісту 2"/>
          <p:cNvSpPr>
            <a:spLocks noGrp="1"/>
          </p:cNvSpPr>
          <p:nvPr>
            <p:ph idx="1"/>
          </p:nvPr>
        </p:nvSpPr>
        <p:spPr>
          <a:xfrm>
            <a:off x="476274" y="476672"/>
            <a:ext cx="7552109" cy="1224135"/>
          </a:xfrm>
        </p:spPr>
        <p:txBody>
          <a:bodyPr rtlCol="0">
            <a:normAutofit/>
          </a:bodyPr>
          <a:lstStyle/>
          <a:p>
            <a:pPr marL="2195830" lvl="8" indent="0" algn="ctr">
              <a:buFont typeface="Symbol" pitchFamily="18" charset="2"/>
              <a:buNone/>
              <a:defRPr/>
            </a:pPr>
            <a:r>
              <a:rPr lang="uk-UA" sz="2800" b="1" dirty="0" smtClean="0">
                <a:solidFill>
                  <a:srgbClr val="FF0000"/>
                </a:solidFill>
                <a:latin typeface="Georgia" pitchFamily="18" charset="0"/>
              </a:rPr>
              <a:t>Проведення єдиних днів профілактики</a:t>
            </a:r>
            <a:endParaRPr lang="ru-RU" sz="28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" name="Picture 19" descr="G:\Скановані документи\Презентация\Сонц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0" y="3195638"/>
            <a:ext cx="10937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2286000" y="11668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9460" name="Рисунок 2"/>
          <p:cNvPicPr>
            <a:picLocks noChangeAspect="1"/>
          </p:cNvPicPr>
          <p:nvPr/>
        </p:nvPicPr>
        <p:blipFill>
          <a:blip r:embed="rId3"/>
          <a:srcRect r="7272" b="23233"/>
          <a:stretch>
            <a:fillRect/>
          </a:stretch>
        </p:blipFill>
        <p:spPr bwMode="auto">
          <a:xfrm>
            <a:off x="688975" y="1536700"/>
            <a:ext cx="45418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8188" y="3400425"/>
            <a:ext cx="4010025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836613"/>
            <a:ext cx="6400800" cy="863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2200" dirty="0" smtClean="0"/>
              <a:t>Мета:</a:t>
            </a:r>
            <a:endParaRPr lang="ru-RU" sz="2200" dirty="0"/>
          </a:p>
        </p:txBody>
      </p:sp>
      <p:sp>
        <p:nvSpPr>
          <p:cNvPr id="20482" name="Прямокутник 3"/>
          <p:cNvSpPr>
            <a:spLocks noChangeArrowheads="1"/>
          </p:cNvSpPr>
          <p:nvPr/>
        </p:nvSpPr>
        <p:spPr bwMode="auto">
          <a:xfrm>
            <a:off x="1547813" y="1916113"/>
            <a:ext cx="619283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onstantia" pitchFamily="18" charset="0"/>
              </a:rPr>
              <a:t>Розвиток та формування навичок самоконтролю, саморегуляції, відповідальної поведінки, комунікації, позитивного образу «Я». </a:t>
            </a:r>
          </a:p>
          <a:p>
            <a:pPr algn="just"/>
            <a:r>
              <a:rPr lang="ru-RU">
                <a:latin typeface="Constantia" pitchFamily="18" charset="0"/>
              </a:rPr>
              <a:t>Формування засобів орієнтації підлітків у різноманітних сферах предметної діяльності.</a:t>
            </a:r>
          </a:p>
        </p:txBody>
      </p:sp>
      <p:pic>
        <p:nvPicPr>
          <p:cNvPr id="2048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00063"/>
            <a:ext cx="13573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88950" y="3522663"/>
            <a:ext cx="3422650" cy="2282825"/>
          </a:xfrm>
        </p:spPr>
      </p:pic>
      <p:pic>
        <p:nvPicPr>
          <p:cNvPr id="2048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1388" y="3500438"/>
            <a:ext cx="3276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989138"/>
            <a:ext cx="3543300" cy="152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620713"/>
            <a:ext cx="7510463" cy="1008062"/>
          </a:xfrm>
        </p:spPr>
        <p:txBody>
          <a:bodyPr/>
          <a:lstStyle/>
          <a:p>
            <a:r>
              <a:rPr lang="uk-UA" sz="2400" b="1" smtClean="0">
                <a:solidFill>
                  <a:srgbClr val="FF0000"/>
                </a:solidFill>
                <a:latin typeface="Arial" charset="0"/>
              </a:rPr>
              <a:t>Система</a:t>
            </a:r>
            <a:r>
              <a:rPr lang="uk-UA" sz="2400" b="1" smtClean="0">
                <a:solidFill>
                  <a:srgbClr val="FF0000"/>
                </a:solidFill>
              </a:rPr>
              <a:t> роботи з учнями «групи ризику</a:t>
            </a:r>
            <a:r>
              <a:rPr lang="uk-UA" sz="2000" smtClean="0">
                <a:solidFill>
                  <a:srgbClr val="FF0000"/>
                </a:solidFill>
              </a:rPr>
              <a:t>»</a:t>
            </a:r>
            <a:endParaRPr lang="ru-RU" sz="2000" smtClean="0">
              <a:solidFill>
                <a:srgbClr val="FF0000"/>
              </a:solidFill>
            </a:endParaRPr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2813" y="1803400"/>
            <a:ext cx="3543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4357688"/>
            <a:ext cx="35417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27400"/>
            <a:ext cx="35417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429125"/>
            <a:ext cx="35417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8125" y="3306763"/>
            <a:ext cx="35417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1738" y="3173413"/>
            <a:ext cx="35417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2390775"/>
            <a:ext cx="7199313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1738" y="2390775"/>
            <a:ext cx="719931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Прямокутник 6"/>
          <p:cNvSpPr>
            <a:spLocks noChangeArrowheads="1"/>
          </p:cNvSpPr>
          <p:nvPr/>
        </p:nvSpPr>
        <p:spPr bwMode="auto">
          <a:xfrm>
            <a:off x="558800" y="3879850"/>
            <a:ext cx="2454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latin typeface="Constantia" pitchFamily="18" charset="0"/>
              </a:rPr>
              <a:t>ІІІ  Шляхи подолання труднощів</a:t>
            </a:r>
          </a:p>
        </p:txBody>
      </p:sp>
      <p:sp>
        <p:nvSpPr>
          <p:cNvPr id="21516" name="Прямокутник 7"/>
          <p:cNvSpPr>
            <a:spLocks noChangeArrowheads="1"/>
          </p:cNvSpPr>
          <p:nvPr/>
        </p:nvSpPr>
        <p:spPr bwMode="auto">
          <a:xfrm>
            <a:off x="3013075" y="3694113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onstantia" pitchFamily="18" charset="0"/>
              </a:rPr>
              <a:t>ІV Консультації спеціалістів</a:t>
            </a:r>
          </a:p>
          <a:p>
            <a:r>
              <a:rPr lang="ru-RU" sz="1200">
                <a:latin typeface="Constantia" pitchFamily="18" charset="0"/>
              </a:rPr>
              <a:t> з проблем виховання </a:t>
            </a:r>
          </a:p>
        </p:txBody>
      </p:sp>
      <p:sp>
        <p:nvSpPr>
          <p:cNvPr id="21517" name="Прямокутник 8"/>
          <p:cNvSpPr>
            <a:spLocks noChangeArrowheads="1"/>
          </p:cNvSpPr>
          <p:nvPr/>
        </p:nvSpPr>
        <p:spPr bwMode="auto">
          <a:xfrm>
            <a:off x="5167313" y="3536950"/>
            <a:ext cx="23542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latin typeface="Constantia" pitchFamily="18" charset="0"/>
              </a:rPr>
              <a:t>V Корекційна робота з учнями </a:t>
            </a:r>
          </a:p>
        </p:txBody>
      </p:sp>
      <p:sp>
        <p:nvSpPr>
          <p:cNvPr id="21518" name="Прямокутник 9"/>
          <p:cNvSpPr>
            <a:spLocks noChangeArrowheads="1"/>
          </p:cNvSpPr>
          <p:nvPr/>
        </p:nvSpPr>
        <p:spPr bwMode="auto">
          <a:xfrm>
            <a:off x="971550" y="4916488"/>
            <a:ext cx="2493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latin typeface="Constantia" pitchFamily="18" charset="0"/>
              </a:rPr>
              <a:t>V І  Консультативно- корекційна </a:t>
            </a:r>
          </a:p>
          <a:p>
            <a:r>
              <a:rPr lang="ru-RU" sz="1200">
                <a:latin typeface="Constantia" pitchFamily="18" charset="0"/>
              </a:rPr>
              <a:t>робота з батьками </a:t>
            </a:r>
          </a:p>
        </p:txBody>
      </p:sp>
      <p:sp>
        <p:nvSpPr>
          <p:cNvPr id="21519" name="Прямокутник 10"/>
          <p:cNvSpPr>
            <a:spLocks noChangeArrowheads="1"/>
          </p:cNvSpPr>
          <p:nvPr/>
        </p:nvSpPr>
        <p:spPr bwMode="auto">
          <a:xfrm>
            <a:off x="5200650" y="4916488"/>
            <a:ext cx="2587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latin typeface="Constantia" pitchFamily="18" charset="0"/>
              </a:rPr>
              <a:t>VІ І Моніторинг вихованості учня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496</TotalTime>
  <Words>401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11</vt:i4>
      </vt:variant>
    </vt:vector>
  </HeadingPairs>
  <TitlesOfParts>
    <vt:vector size="25" baseType="lpstr">
      <vt:lpstr>Garamond</vt:lpstr>
      <vt:lpstr>Arial</vt:lpstr>
      <vt:lpstr>Candara</vt:lpstr>
      <vt:lpstr>Symbol</vt:lpstr>
      <vt:lpstr>Calibri</vt:lpstr>
      <vt:lpstr>Constantia</vt:lpstr>
      <vt:lpstr>Times New Roman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Слайд 1</vt:lpstr>
      <vt:lpstr>Слайд 2</vt:lpstr>
      <vt:lpstr>Організація  роботи соціального педагога з профілактики шкідливих звичок  </vt:lpstr>
      <vt:lpstr>   Структура роботи з учнями з проблем формування культури поведінки </vt:lpstr>
      <vt:lpstr> Вторинна профілактика – направлена на виявлення негативних змін у поведінці дитини, попередження подальшого їх розвитку.(Вторинна профілактика побудована на принципах вивчення та врахування особистості дитини, проектування та забезпечення її розвитку, самоврядування, самоорганізації та самовиховання.  </vt:lpstr>
      <vt:lpstr>    Третинна профілактика – цілеспрямована робота з учнями, схильними до правопорушень, має цілком індивідуальний характер</vt:lpstr>
      <vt:lpstr>Слайд 7</vt:lpstr>
      <vt:lpstr>          Мета:</vt:lpstr>
      <vt:lpstr>Система роботи з учнями «групи ризику»</vt:lpstr>
      <vt:lpstr>СХЕМА ОРГАНІЗАЦІЇ РОБОТИ З БАТЬКАМИ УЧНІВ з метою профілактики правопорушень серед школярів </vt:lpstr>
      <vt:lpstr>     Результатом превентивного виховання є поведінка учнів, що визначається основними показниками вихованості: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EMASH528</dc:creator>
  <cp:lastModifiedBy>Deafult User</cp:lastModifiedBy>
  <cp:revision>51</cp:revision>
  <dcterms:created xsi:type="dcterms:W3CDTF">2011-03-22T09:13:34Z</dcterms:created>
  <dcterms:modified xsi:type="dcterms:W3CDTF">2014-03-25T12:41:54Z</dcterms:modified>
</cp:coreProperties>
</file>