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8"/>
  </p:notesMasterIdLst>
  <p:sldIdLst>
    <p:sldId id="256" r:id="rId2"/>
    <p:sldId id="276" r:id="rId3"/>
    <p:sldId id="277" r:id="rId4"/>
    <p:sldId id="274" r:id="rId5"/>
    <p:sldId id="283" r:id="rId6"/>
    <p:sldId id="278" r:id="rId7"/>
    <p:sldId id="261" r:id="rId8"/>
    <p:sldId id="279" r:id="rId9"/>
    <p:sldId id="280" r:id="rId10"/>
    <p:sldId id="281" r:id="rId11"/>
    <p:sldId id="282" r:id="rId12"/>
    <p:sldId id="268" r:id="rId13"/>
    <p:sldId id="269" r:id="rId14"/>
    <p:sldId id="270" r:id="rId15"/>
    <p:sldId id="271" r:id="rId16"/>
    <p:sldId id="272" r:id="rId17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4400" kern="1200">
        <a:solidFill>
          <a:schemeClr val="tx2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4400" kern="1200">
        <a:solidFill>
          <a:schemeClr val="tx2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4400" kern="1200">
        <a:solidFill>
          <a:schemeClr val="tx2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4400" kern="1200">
        <a:solidFill>
          <a:schemeClr val="tx2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4400" kern="1200">
        <a:solidFill>
          <a:schemeClr val="tx2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4400" kern="1200">
        <a:solidFill>
          <a:schemeClr val="tx2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4400" kern="1200">
        <a:solidFill>
          <a:schemeClr val="tx2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4400" kern="1200">
        <a:solidFill>
          <a:schemeClr val="tx2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4400" kern="1200">
        <a:solidFill>
          <a:schemeClr val="tx2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15629" autoAdjust="0"/>
    <p:restoredTop sz="91337" autoAdjust="0"/>
  </p:normalViewPr>
  <p:slideViewPr>
    <p:cSldViewPr>
      <p:cViewPr varScale="1">
        <p:scale>
          <a:sx n="67" d="100"/>
          <a:sy n="67" d="100"/>
        </p:scale>
        <p:origin x="-1242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 smtClean="0"/>
            </a:lvl1pPr>
          </a:lstStyle>
          <a:p>
            <a:pPr>
              <a:defRPr/>
            </a:pPr>
            <a:fld id="{BB1F5172-4EB9-4AB5-82FF-F6404219D93D}" type="datetimeFigureOut">
              <a:rPr lang="ru-RU"/>
              <a:pPr>
                <a:defRPr/>
              </a:pPr>
              <a:t>18.02.2014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 smtClean="0"/>
            </a:lvl1pPr>
          </a:lstStyle>
          <a:p>
            <a:pPr>
              <a:defRPr/>
            </a:pPr>
            <a:fld id="{D5CF5B83-162E-44A3-B2B0-B7358810684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461232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D5CF5B83-162E-44A3-B2B0-B7358810684E}" type="slidenum">
              <a:rPr lang="ru-RU" smtClean="0"/>
              <a:pPr>
                <a:defRPr/>
              </a:pPr>
              <a:t>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7" descr="23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6634989">
            <a:off x="6834188" y="211138"/>
            <a:ext cx="2071687" cy="2071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4213" y="2133600"/>
            <a:ext cx="7772400" cy="1470025"/>
          </a:xfrm>
          <a:ln>
            <a:solidFill>
              <a:schemeClr val="folHlink"/>
            </a:solidFill>
          </a:ln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ln>
            <a:solidFill>
              <a:schemeClr val="folHlink"/>
            </a:solidFill>
          </a:ln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60AEFFF-CB90-4EA6-BD89-C2BF8A5B144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6CA7C86-F9C8-4AFA-AD49-2D25357A583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913563" y="274638"/>
            <a:ext cx="1979612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971550" y="274638"/>
            <a:ext cx="5789613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E5AE16E-02CB-4BF5-AF92-3925FE977CC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32EC017-5E47-4C58-B6FE-DBF4E2CE656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06698AD-88A7-4363-A9F1-9D19012B253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971550" y="1600200"/>
            <a:ext cx="3884613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008563" y="1600200"/>
            <a:ext cx="3884612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12391E7-16C3-4FFA-AF9B-2455A0137C7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B7079F0-B2BE-4880-AF64-516314C7A9C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53E602B-BFBE-4C9D-87ED-41BD27E2D31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79FD1D8-0A2F-4FA0-A243-9FA31C89B2A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CFF37FC-B189-4E4E-B442-D71F12AF8EA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2062B1-A12C-4627-954D-752769F96F9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17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3.pn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971550" y="274638"/>
            <a:ext cx="7921625" cy="1143000"/>
          </a:xfrm>
          <a:prstGeom prst="rect">
            <a:avLst/>
          </a:prstGeom>
          <a:solidFill>
            <a:schemeClr val="folHlink"/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276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71550" y="1600200"/>
            <a:ext cx="7921625" cy="4525963"/>
          </a:xfrm>
          <a:prstGeom prst="rect">
            <a:avLst/>
          </a:prstGeom>
          <a:solidFill>
            <a:schemeClr val="folHlink">
              <a:alpha val="50195"/>
            </a:schemeClr>
          </a:solidFill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71550" y="6245225"/>
            <a:ext cx="201612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 b="1">
                <a:solidFill>
                  <a:schemeClr val="tx1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203575" y="6245225"/>
            <a:ext cx="4256088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 b="1">
                <a:solidFill>
                  <a:schemeClr val="tx1"/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731125" y="6245225"/>
            <a:ext cx="116205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1">
                <a:solidFill>
                  <a:schemeClr val="tx1"/>
                </a:solidFill>
                <a:latin typeface="+mn-lt"/>
              </a:defRPr>
            </a:lvl1pPr>
          </a:lstStyle>
          <a:p>
            <a:pPr>
              <a:defRPr/>
            </a:pPr>
            <a:fld id="{0FCE3A80-F328-4413-838B-D2F7401381A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  <p:grpSp>
        <p:nvGrpSpPr>
          <p:cNvPr id="27655" name="Group 14"/>
          <p:cNvGrpSpPr>
            <a:grpSpLocks/>
          </p:cNvGrpSpPr>
          <p:nvPr/>
        </p:nvGrpSpPr>
        <p:grpSpPr bwMode="auto">
          <a:xfrm>
            <a:off x="-36513" y="2409825"/>
            <a:ext cx="1008063" cy="4448175"/>
            <a:chOff x="0" y="799"/>
            <a:chExt cx="852" cy="3392"/>
          </a:xfrm>
        </p:grpSpPr>
        <p:grpSp>
          <p:nvGrpSpPr>
            <p:cNvPr id="27663" name="Group 13"/>
            <p:cNvGrpSpPr>
              <a:grpSpLocks/>
            </p:cNvGrpSpPr>
            <p:nvPr userDrawn="1"/>
          </p:nvGrpSpPr>
          <p:grpSpPr bwMode="auto">
            <a:xfrm>
              <a:off x="0" y="1616"/>
              <a:ext cx="852" cy="2575"/>
              <a:chOff x="0" y="1616"/>
              <a:chExt cx="852" cy="2575"/>
            </a:xfrm>
          </p:grpSpPr>
          <p:pic>
            <p:nvPicPr>
              <p:cNvPr id="27665" name="Picture 8" descr="267"/>
              <p:cNvPicPr>
                <a:picLocks noChangeAspect="1" noChangeArrowheads="1"/>
              </p:cNvPicPr>
              <p:nvPr userDrawn="1"/>
            </p:nvPicPr>
            <p:blipFill>
              <a:blip r:embed="rId13"/>
              <a:srcRect/>
              <a:stretch>
                <a:fillRect/>
              </a:stretch>
            </p:blipFill>
            <p:spPr bwMode="auto">
              <a:xfrm>
                <a:off x="0" y="3339"/>
                <a:ext cx="852" cy="85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7666" name="Picture 9" descr="230"/>
              <p:cNvPicPr>
                <a:picLocks noChangeAspect="1" noChangeArrowheads="1"/>
              </p:cNvPicPr>
              <p:nvPr userDrawn="1"/>
            </p:nvPicPr>
            <p:blipFill>
              <a:blip r:embed="rId14"/>
              <a:srcRect/>
              <a:stretch>
                <a:fillRect/>
              </a:stretch>
            </p:blipFill>
            <p:spPr bwMode="auto">
              <a:xfrm>
                <a:off x="0" y="2205"/>
                <a:ext cx="852" cy="85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7667" name="Picture 10" descr="232"/>
              <p:cNvPicPr>
                <a:picLocks noChangeAspect="1" noChangeArrowheads="1"/>
              </p:cNvPicPr>
              <p:nvPr userDrawn="1"/>
            </p:nvPicPr>
            <p:blipFill>
              <a:blip r:embed="rId15"/>
              <a:srcRect/>
              <a:stretch>
                <a:fillRect/>
              </a:stretch>
            </p:blipFill>
            <p:spPr bwMode="auto">
              <a:xfrm>
                <a:off x="0" y="2704"/>
                <a:ext cx="852" cy="85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7668" name="Picture 11" descr="233"/>
              <p:cNvPicPr>
                <a:picLocks noChangeAspect="1" noChangeArrowheads="1"/>
              </p:cNvPicPr>
              <p:nvPr userDrawn="1"/>
            </p:nvPicPr>
            <p:blipFill>
              <a:blip r:embed="rId16"/>
              <a:srcRect/>
              <a:stretch>
                <a:fillRect/>
              </a:stretch>
            </p:blipFill>
            <p:spPr bwMode="auto">
              <a:xfrm>
                <a:off x="0" y="1616"/>
                <a:ext cx="852" cy="85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pic>
          <p:nvPicPr>
            <p:cNvPr id="27664" name="Picture 12" descr="266"/>
            <p:cNvPicPr>
              <a:picLocks noChangeAspect="1" noChangeArrowheads="1"/>
            </p:cNvPicPr>
            <p:nvPr userDrawn="1"/>
          </p:nvPicPr>
          <p:blipFill>
            <a:blip r:embed="rId17"/>
            <a:srcRect/>
            <a:stretch>
              <a:fillRect/>
            </a:stretch>
          </p:blipFill>
          <p:spPr bwMode="auto">
            <a:xfrm>
              <a:off x="0" y="799"/>
              <a:ext cx="852" cy="8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grpSp>
        <p:nvGrpSpPr>
          <p:cNvPr id="27656" name="Group 15"/>
          <p:cNvGrpSpPr>
            <a:grpSpLocks/>
          </p:cNvGrpSpPr>
          <p:nvPr/>
        </p:nvGrpSpPr>
        <p:grpSpPr bwMode="auto">
          <a:xfrm>
            <a:off x="0" y="0"/>
            <a:ext cx="1008063" cy="4448175"/>
            <a:chOff x="0" y="799"/>
            <a:chExt cx="852" cy="3392"/>
          </a:xfrm>
        </p:grpSpPr>
        <p:grpSp>
          <p:nvGrpSpPr>
            <p:cNvPr id="27657" name="Group 16"/>
            <p:cNvGrpSpPr>
              <a:grpSpLocks/>
            </p:cNvGrpSpPr>
            <p:nvPr userDrawn="1"/>
          </p:nvGrpSpPr>
          <p:grpSpPr bwMode="auto">
            <a:xfrm>
              <a:off x="0" y="1616"/>
              <a:ext cx="852" cy="2575"/>
              <a:chOff x="0" y="1616"/>
              <a:chExt cx="852" cy="2575"/>
            </a:xfrm>
          </p:grpSpPr>
          <p:pic>
            <p:nvPicPr>
              <p:cNvPr id="27659" name="Picture 17" descr="267"/>
              <p:cNvPicPr>
                <a:picLocks noChangeAspect="1" noChangeArrowheads="1"/>
              </p:cNvPicPr>
              <p:nvPr userDrawn="1"/>
            </p:nvPicPr>
            <p:blipFill>
              <a:blip r:embed="rId13"/>
              <a:srcRect/>
              <a:stretch>
                <a:fillRect/>
              </a:stretch>
            </p:blipFill>
            <p:spPr bwMode="auto">
              <a:xfrm>
                <a:off x="0" y="3339"/>
                <a:ext cx="852" cy="85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7660" name="Picture 18" descr="230"/>
              <p:cNvPicPr>
                <a:picLocks noChangeAspect="1" noChangeArrowheads="1"/>
              </p:cNvPicPr>
              <p:nvPr userDrawn="1"/>
            </p:nvPicPr>
            <p:blipFill>
              <a:blip r:embed="rId14"/>
              <a:srcRect/>
              <a:stretch>
                <a:fillRect/>
              </a:stretch>
            </p:blipFill>
            <p:spPr bwMode="auto">
              <a:xfrm>
                <a:off x="0" y="2205"/>
                <a:ext cx="852" cy="85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7661" name="Picture 19" descr="232"/>
              <p:cNvPicPr>
                <a:picLocks noChangeAspect="1" noChangeArrowheads="1"/>
              </p:cNvPicPr>
              <p:nvPr userDrawn="1"/>
            </p:nvPicPr>
            <p:blipFill>
              <a:blip r:embed="rId15"/>
              <a:srcRect/>
              <a:stretch>
                <a:fillRect/>
              </a:stretch>
            </p:blipFill>
            <p:spPr bwMode="auto">
              <a:xfrm>
                <a:off x="0" y="2704"/>
                <a:ext cx="852" cy="85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pic>
            <p:nvPicPr>
              <p:cNvPr id="27662" name="Picture 20" descr="233"/>
              <p:cNvPicPr>
                <a:picLocks noChangeAspect="1" noChangeArrowheads="1"/>
              </p:cNvPicPr>
              <p:nvPr userDrawn="1"/>
            </p:nvPicPr>
            <p:blipFill>
              <a:blip r:embed="rId16"/>
              <a:srcRect/>
              <a:stretch>
                <a:fillRect/>
              </a:stretch>
            </p:blipFill>
            <p:spPr bwMode="auto">
              <a:xfrm>
                <a:off x="0" y="1616"/>
                <a:ext cx="852" cy="852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</p:grpSp>
        <p:pic>
          <p:nvPicPr>
            <p:cNvPr id="27658" name="Picture 21" descr="266"/>
            <p:cNvPicPr>
              <a:picLocks noChangeAspect="1" noChangeArrowheads="1"/>
            </p:cNvPicPr>
            <p:nvPr userDrawn="1"/>
          </p:nvPicPr>
          <p:blipFill>
            <a:blip r:embed="rId17"/>
            <a:srcRect/>
            <a:stretch>
              <a:fillRect/>
            </a:stretch>
          </p:blipFill>
          <p:spPr bwMode="auto">
            <a:xfrm>
              <a:off x="0" y="799"/>
              <a:ext cx="852" cy="8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Garamond" pitchFamily="18" charset="0"/>
        </a:defRPr>
      </a:lvl2pPr>
      <a:lvl3pPr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Garamond" pitchFamily="18" charset="0"/>
        </a:defRPr>
      </a:lvl3pPr>
      <a:lvl4pPr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Garamond" pitchFamily="18" charset="0"/>
        </a:defRPr>
      </a:lvl4pPr>
      <a:lvl5pPr algn="ctr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Garamond" pitchFamily="18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Garamond" pitchFamily="18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Garamond" pitchFamily="18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Garamond" pitchFamily="18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 b="1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 b="1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 b="1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 b="1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 b="1">
          <a:solidFill>
            <a:schemeClr val="tx1"/>
          </a:solidFill>
          <a:latin typeface="+mn-lt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 b="1">
          <a:solidFill>
            <a:schemeClr val="tx1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 b="1">
          <a:solidFill>
            <a:schemeClr val="tx1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 b="1">
          <a:solidFill>
            <a:schemeClr val="tx1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 b="1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4213" y="1928813"/>
            <a:ext cx="7772400" cy="2428875"/>
          </a:xfrm>
        </p:spPr>
        <p:txBody>
          <a:bodyPr/>
          <a:lstStyle/>
          <a:p>
            <a:r>
              <a:rPr lang="en-US" sz="2800" dirty="0" smtClean="0"/>
              <a:t/>
            </a:r>
            <a:br>
              <a:rPr lang="en-US" sz="2800" dirty="0" smtClean="0"/>
            </a:br>
            <a:endParaRPr lang="ru-RU" sz="2800" dirty="0" smtClean="0"/>
          </a:p>
        </p:txBody>
      </p:sp>
      <p:pic>
        <p:nvPicPr>
          <p:cNvPr id="14338" name="Picture 4" descr="23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6472527">
            <a:off x="422275" y="279400"/>
            <a:ext cx="2159000" cy="215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9" name="Rectangle 5"/>
          <p:cNvSpPr>
            <a:spLocks noChangeArrowheads="1"/>
          </p:cNvSpPr>
          <p:nvPr/>
        </p:nvSpPr>
        <p:spPr bwMode="auto">
          <a:xfrm>
            <a:off x="0" y="4362450"/>
            <a:ext cx="9144000" cy="30777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r>
              <a:rPr lang="en-US" sz="1400" b="1" dirty="0">
                <a:solidFill>
                  <a:srgbClr val="333333"/>
                </a:solidFill>
                <a:cs typeface="Times New Roman" pitchFamily="18" charset="0"/>
              </a:rPr>
              <a:t>                                                                          </a:t>
            </a:r>
            <a:endParaRPr lang="uk-UA" sz="1800" b="1" dirty="0">
              <a:solidFill>
                <a:schemeClr val="tx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71538" y="2357430"/>
            <a:ext cx="7072362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600" b="1" dirty="0" smtClean="0">
                <a:solidFill>
                  <a:srgbClr val="C00000"/>
                </a:solidFill>
              </a:rPr>
              <a:t>Година </a:t>
            </a:r>
            <a:r>
              <a:rPr lang="ru-RU" sz="3600" b="1" dirty="0" err="1" smtClean="0">
                <a:solidFill>
                  <a:srgbClr val="C00000"/>
                </a:solidFill>
              </a:rPr>
              <a:t>сп</a:t>
            </a:r>
            <a:r>
              <a:rPr lang="uk-UA" sz="3600" b="1" dirty="0" smtClean="0">
                <a:solidFill>
                  <a:srgbClr val="C00000"/>
                </a:solidFill>
              </a:rPr>
              <a:t>і</a:t>
            </a:r>
            <a:r>
              <a:rPr lang="ru-RU" sz="3600" b="1" dirty="0" err="1" smtClean="0">
                <a:solidFill>
                  <a:srgbClr val="C00000"/>
                </a:solidFill>
              </a:rPr>
              <a:t>лкування</a:t>
            </a:r>
            <a:endParaRPr lang="ru-RU" sz="3600" b="1" dirty="0" smtClean="0">
              <a:solidFill>
                <a:srgbClr val="C00000"/>
              </a:solidFill>
            </a:endParaRPr>
          </a:p>
          <a:p>
            <a:endParaRPr lang="ru-RU" sz="2400" b="1" dirty="0" smtClean="0">
              <a:solidFill>
                <a:srgbClr val="FFFF00"/>
              </a:solidFill>
            </a:endParaRPr>
          </a:p>
          <a:p>
            <a:r>
              <a:rPr lang="ru-RU" sz="2800" b="1" dirty="0" smtClean="0">
                <a:solidFill>
                  <a:srgbClr val="FFFF00"/>
                </a:solidFill>
              </a:rPr>
              <a:t>«У </a:t>
            </a:r>
            <a:r>
              <a:rPr lang="ru-RU" sz="2800" b="1" dirty="0" err="1" smtClean="0">
                <a:solidFill>
                  <a:srgbClr val="FFFF00"/>
                </a:solidFill>
              </a:rPr>
              <a:t>кожн</a:t>
            </a:r>
            <a:r>
              <a:rPr lang="uk-UA" sz="2800" b="1" dirty="0" smtClean="0">
                <a:solidFill>
                  <a:srgbClr val="FFFF00"/>
                </a:solidFill>
              </a:rPr>
              <a:t>і</a:t>
            </a:r>
            <a:r>
              <a:rPr lang="ru-RU" sz="2800" b="1" dirty="0" err="1" smtClean="0">
                <a:solidFill>
                  <a:srgbClr val="FFFF00"/>
                </a:solidFill>
              </a:rPr>
              <a:t>й</a:t>
            </a:r>
            <a:r>
              <a:rPr lang="ru-RU" sz="2800" b="1" dirty="0" smtClean="0">
                <a:solidFill>
                  <a:srgbClr val="FFFF00"/>
                </a:solidFill>
              </a:rPr>
              <a:t> </a:t>
            </a:r>
            <a:r>
              <a:rPr lang="ru-RU" sz="2800" b="1" dirty="0" err="1" smtClean="0">
                <a:solidFill>
                  <a:srgbClr val="FFFF00"/>
                </a:solidFill>
              </a:rPr>
              <a:t>людині</a:t>
            </a:r>
            <a:r>
              <a:rPr lang="ru-RU" sz="2800" b="1" dirty="0" smtClean="0">
                <a:solidFill>
                  <a:srgbClr val="FFFF00"/>
                </a:solidFill>
              </a:rPr>
              <a:t> </a:t>
            </a:r>
            <a:r>
              <a:rPr lang="ru-RU" sz="2800" b="1" dirty="0" err="1" smtClean="0">
                <a:solidFill>
                  <a:srgbClr val="FFFF00"/>
                </a:solidFill>
              </a:rPr>
              <a:t>сонце</a:t>
            </a:r>
            <a:r>
              <a:rPr lang="ru-RU" sz="2800" b="1" dirty="0" smtClean="0">
                <a:solidFill>
                  <a:srgbClr val="FFFF00"/>
                </a:solidFill>
              </a:rPr>
              <a:t>, т</a:t>
            </a:r>
            <a:r>
              <a:rPr lang="uk-UA" sz="2800" b="1" dirty="0" smtClean="0">
                <a:solidFill>
                  <a:srgbClr val="FFFF00"/>
                </a:solidFill>
              </a:rPr>
              <a:t>і</a:t>
            </a:r>
            <a:r>
              <a:rPr lang="ru-RU" sz="2800" b="1" dirty="0" err="1" smtClean="0">
                <a:solidFill>
                  <a:srgbClr val="FFFF00"/>
                </a:solidFill>
              </a:rPr>
              <a:t>льки</a:t>
            </a:r>
            <a:r>
              <a:rPr lang="ru-RU" sz="2800" b="1" dirty="0" smtClean="0">
                <a:solidFill>
                  <a:srgbClr val="FFFF00"/>
                </a:solidFill>
              </a:rPr>
              <a:t> дай </a:t>
            </a:r>
            <a:r>
              <a:rPr lang="ru-RU" sz="2800" b="1" dirty="0" err="1" smtClean="0">
                <a:solidFill>
                  <a:srgbClr val="FFFF00"/>
                </a:solidFill>
              </a:rPr>
              <a:t>йому</a:t>
            </a:r>
            <a:r>
              <a:rPr lang="ru-RU" sz="2800" b="1" dirty="0" smtClean="0">
                <a:solidFill>
                  <a:srgbClr val="FFFF00"/>
                </a:solidFill>
              </a:rPr>
              <a:t> </a:t>
            </a:r>
            <a:r>
              <a:rPr lang="ru-RU" sz="2800" b="1" dirty="0" err="1" smtClean="0">
                <a:solidFill>
                  <a:srgbClr val="FFFF00"/>
                </a:solidFill>
              </a:rPr>
              <a:t>світити</a:t>
            </a:r>
            <a:r>
              <a:rPr lang="ru-RU" sz="2800" b="1" dirty="0" smtClean="0">
                <a:solidFill>
                  <a:srgbClr val="FFFF00"/>
                </a:solidFill>
              </a:rPr>
              <a:t>»</a:t>
            </a:r>
            <a:endParaRPr lang="ru-RU" sz="28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uk-UA" sz="3200" dirty="0" smtClean="0"/>
              <a:t>Асоціації зі словом </a:t>
            </a:r>
            <a:r>
              <a:rPr lang="uk-UA" sz="3200" dirty="0" err="1" smtClean="0"/>
              <a:t>“сонце”</a:t>
            </a:r>
            <a:r>
              <a:rPr lang="uk-UA" sz="3200" dirty="0" smtClean="0"/>
              <a:t> </a:t>
            </a:r>
            <a:endParaRPr lang="en-US" sz="3200" dirty="0" smtClean="0"/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uk-UA" sz="1600" dirty="0" smtClean="0">
                <a:latin typeface="Arial" charset="0"/>
              </a:rPr>
              <a:t>		</a:t>
            </a:r>
          </a:p>
          <a:p>
            <a:pPr>
              <a:lnSpc>
                <a:spcPct val="150000"/>
              </a:lnSpc>
              <a:buFontTx/>
              <a:buNone/>
            </a:pPr>
            <a:endParaRPr lang="uk-UA" sz="1600" dirty="0" smtClean="0">
              <a:latin typeface="Arial" charset="0"/>
            </a:endParaRPr>
          </a:p>
          <a:p>
            <a:pPr>
              <a:lnSpc>
                <a:spcPct val="150000"/>
              </a:lnSpc>
              <a:buFontTx/>
              <a:buNone/>
            </a:pPr>
            <a:r>
              <a:rPr lang="uk-UA" sz="1600" dirty="0" smtClean="0">
                <a:latin typeface="Arial" charset="0"/>
              </a:rPr>
              <a:t>       Завдяки сонцю існує наша планета і життя на ній. Якщо звернутися до слів Сократа, то що має на увазі філософ, про яке сонце у людині говорить він?</a:t>
            </a:r>
          </a:p>
          <a:p>
            <a:pPr>
              <a:lnSpc>
                <a:spcPct val="150000"/>
              </a:lnSpc>
              <a:buFontTx/>
              <a:buNone/>
            </a:pPr>
            <a:r>
              <a:rPr lang="uk-UA" sz="1600" dirty="0" smtClean="0">
                <a:latin typeface="Arial" charset="0"/>
              </a:rPr>
              <a:t>       Як може людина дарувати іншим тепло і світло?</a:t>
            </a:r>
            <a:endParaRPr lang="ru-RU" sz="1600" dirty="0" smtClean="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Вправа </a:t>
            </a:r>
            <a:r>
              <a:rPr lang="uk-UA" dirty="0" err="1" smtClean="0"/>
              <a:t>“Подаруй</a:t>
            </a:r>
            <a:r>
              <a:rPr lang="uk-UA" dirty="0" smtClean="0"/>
              <a:t> </a:t>
            </a:r>
            <a:r>
              <a:rPr lang="uk-UA" dirty="0" err="1" smtClean="0"/>
              <a:t>сонечко”</a:t>
            </a:r>
            <a:endParaRPr lang="en-US" dirty="0" smtClean="0"/>
          </a:p>
        </p:txBody>
      </p:sp>
      <p:sp>
        <p:nvSpPr>
          <p:cNvPr id="430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r>
              <a:rPr lang="uk-UA" sz="1400" dirty="0" smtClean="0">
                <a:latin typeface="Arial" charset="0"/>
              </a:rPr>
              <a:t>		</a:t>
            </a:r>
            <a:endParaRPr lang="ru-RU" sz="1400" dirty="0" smtClean="0">
              <a:latin typeface="Arial" charset="0"/>
            </a:endParaRPr>
          </a:p>
        </p:txBody>
      </p:sp>
      <p:pic>
        <p:nvPicPr>
          <p:cNvPr id="4097" name="Picture 1" descr="солнце смеется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28728" y="3071810"/>
            <a:ext cx="2066925" cy="1533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" descr="солнце смеется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714744" y="3071810"/>
            <a:ext cx="2066925" cy="1533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1" descr="солнце смеется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86446" y="3143248"/>
            <a:ext cx="2066925" cy="1533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1714481" y="2071678"/>
            <a:ext cx="6929486" cy="7853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ru-RU" sz="1600" b="1" dirty="0" smtClean="0"/>
              <a:t>Запиши на </a:t>
            </a:r>
            <a:r>
              <a:rPr lang="ru-RU" sz="1600" b="1" dirty="0" err="1" smtClean="0"/>
              <a:t>сонечку</a:t>
            </a:r>
            <a:r>
              <a:rPr lang="ru-RU" sz="1600" b="1" dirty="0" smtClean="0"/>
              <a:t> ту </a:t>
            </a:r>
            <a:r>
              <a:rPr lang="ru-RU" sz="1600" b="1" dirty="0" err="1" smtClean="0"/>
              <a:t>людську</a:t>
            </a:r>
            <a:r>
              <a:rPr lang="ru-RU" sz="1600" b="1" dirty="0" smtClean="0"/>
              <a:t> </a:t>
            </a:r>
            <a:r>
              <a:rPr lang="ru-RU" sz="1600" b="1" dirty="0" err="1" smtClean="0"/>
              <a:t>якість</a:t>
            </a:r>
            <a:r>
              <a:rPr lang="ru-RU" sz="1600" b="1" dirty="0" smtClean="0"/>
              <a:t>, </a:t>
            </a:r>
            <a:r>
              <a:rPr lang="ru-RU" sz="1600" b="1" dirty="0" err="1" smtClean="0"/>
              <a:t>що</a:t>
            </a:r>
            <a:r>
              <a:rPr lang="ru-RU" sz="1600" b="1" dirty="0" smtClean="0"/>
              <a:t> </a:t>
            </a:r>
            <a:r>
              <a:rPr lang="ru-RU" sz="1600" b="1" dirty="0" err="1" smtClean="0"/>
              <a:t>може</a:t>
            </a:r>
            <a:r>
              <a:rPr lang="ru-RU" sz="1600" b="1" dirty="0" smtClean="0"/>
              <a:t> </a:t>
            </a:r>
            <a:r>
              <a:rPr lang="ru-RU" sz="1600" b="1" dirty="0" err="1" smtClean="0"/>
              <a:t>зігріти</a:t>
            </a:r>
            <a:r>
              <a:rPr lang="ru-RU" sz="1600" b="1" dirty="0" smtClean="0"/>
              <a:t> теплом </a:t>
            </a:r>
            <a:r>
              <a:rPr lang="ru-RU" sz="1600" b="1" dirty="0" err="1" smtClean="0"/>
              <a:t>іншу</a:t>
            </a:r>
            <a:r>
              <a:rPr lang="ru-RU" sz="1600" b="1" dirty="0" smtClean="0"/>
              <a:t> душу </a:t>
            </a:r>
            <a:r>
              <a:rPr lang="ru-RU" sz="1600" b="1" dirty="0" err="1" smtClean="0"/>
              <a:t>і</a:t>
            </a:r>
            <a:r>
              <a:rPr lang="ru-RU" sz="1600" b="1" dirty="0" smtClean="0"/>
              <a:t> </a:t>
            </a:r>
            <a:r>
              <a:rPr lang="ru-RU" sz="1600" b="1" dirty="0" err="1" smtClean="0"/>
              <a:t>подаруй</a:t>
            </a:r>
            <a:r>
              <a:rPr lang="ru-RU" sz="1600" b="1" dirty="0" smtClean="0"/>
              <a:t> другу</a:t>
            </a:r>
            <a:endParaRPr lang="ru-RU" sz="1600" b="1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z="3600" dirty="0" smtClean="0"/>
              <a:t>Притча про художника</a:t>
            </a:r>
            <a:endParaRPr lang="ru-RU" sz="3600" dirty="0" smtClean="0"/>
          </a:p>
        </p:txBody>
      </p:sp>
      <p:sp>
        <p:nvSpPr>
          <p:cNvPr id="25602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  <a:buNone/>
            </a:pPr>
            <a:r>
              <a:rPr lang="uk-UA" sz="1600" dirty="0" smtClean="0"/>
              <a:t>          Жив на світі художник, який мав дар бачити і втілювати найпрекрасніше на </a:t>
            </a:r>
          </a:p>
          <a:p>
            <a:pPr>
              <a:lnSpc>
                <a:spcPct val="150000"/>
              </a:lnSpc>
              <a:buNone/>
            </a:pPr>
            <a:r>
              <a:rPr lang="uk-UA" sz="1600" dirty="0" smtClean="0"/>
              <a:t>       полотні. Якось він взявся за портрет худенької і непримітної дівчини, яку раніше ніхто не вважав красивою, і вона сама також соромилася своєї тендітності і ніжності. А на його картині ожили раптом і ніжність, і </a:t>
            </a:r>
            <a:r>
              <a:rPr lang="uk-UA" sz="1600" dirty="0" err="1" smtClean="0"/>
              <a:t>виточеність</a:t>
            </a:r>
            <a:r>
              <a:rPr lang="uk-UA" sz="1600" dirty="0" smtClean="0"/>
              <a:t>, і грація, і глибина ледь-ледь зніяковілих очей, створивши прекрасний образ.</a:t>
            </a:r>
          </a:p>
          <a:p>
            <a:pPr>
              <a:lnSpc>
                <a:spcPct val="150000"/>
              </a:lnSpc>
              <a:buNone/>
            </a:pPr>
            <a:r>
              <a:rPr lang="uk-UA" sz="1600" dirty="0" smtClean="0"/>
              <a:t>          І дівчина дивилася, ледь дихаючи: </a:t>
            </a:r>
            <a:r>
              <a:rPr lang="uk-UA" sz="1600" dirty="0" err="1" smtClean="0"/>
              <a:t>“Не</a:t>
            </a:r>
            <a:r>
              <a:rPr lang="uk-UA" sz="1600" dirty="0" smtClean="0"/>
              <a:t> </a:t>
            </a:r>
            <a:r>
              <a:rPr lang="uk-UA" sz="1600" dirty="0" err="1" smtClean="0"/>
              <a:t>млже</a:t>
            </a:r>
            <a:r>
              <a:rPr lang="uk-UA" sz="1600" dirty="0" smtClean="0"/>
              <a:t> бути, що це я… Така гарна картина!...”</a:t>
            </a:r>
          </a:p>
          <a:p>
            <a:pPr>
              <a:lnSpc>
                <a:spcPct val="150000"/>
              </a:lnSpc>
              <a:buNone/>
            </a:pPr>
            <a:r>
              <a:rPr lang="uk-UA" sz="1600" dirty="0" smtClean="0"/>
              <a:t>          “Я – лише дзеркало! – з посмішкою художник відповів. – Тобі я красу душі твоєї  всього лише показав!  Ти – як душа – схожа з красою зорі! І ніжністю твоєї любові – ти все, що бачиш, осяй!”</a:t>
            </a:r>
          </a:p>
          <a:p>
            <a:pPr>
              <a:lnSpc>
                <a:spcPct val="150000"/>
              </a:lnSpc>
              <a:buNone/>
            </a:pPr>
            <a:endParaRPr lang="ru-RU" sz="1600" dirty="0" smtClean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Вправа </a:t>
            </a:r>
            <a:r>
              <a:rPr lang="uk-UA" dirty="0" err="1" smtClean="0"/>
              <a:t>“Словесний</a:t>
            </a:r>
            <a:r>
              <a:rPr lang="uk-UA" dirty="0" smtClean="0"/>
              <a:t> </a:t>
            </a:r>
            <a:r>
              <a:rPr lang="uk-UA" dirty="0" err="1" smtClean="0"/>
              <a:t>малюнок”</a:t>
            </a:r>
            <a:endParaRPr lang="ru-RU" dirty="0" smtClean="0"/>
          </a:p>
        </p:txBody>
      </p:sp>
      <p:sp>
        <p:nvSpPr>
          <p:cNvPr id="12" name="TextBox 11"/>
          <p:cNvSpPr txBox="1"/>
          <p:nvPr/>
        </p:nvSpPr>
        <p:spPr>
          <a:xfrm>
            <a:off x="1214414" y="1857364"/>
            <a:ext cx="7556437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u="sng" dirty="0" smtClean="0"/>
              <a:t>Завдання</a:t>
            </a:r>
          </a:p>
          <a:p>
            <a:endParaRPr lang="uk-UA" sz="1600" dirty="0" smtClean="0"/>
          </a:p>
          <a:p>
            <a:pPr>
              <a:buFont typeface="Wingdings" pitchFamily="2" charset="2"/>
              <a:buChar char="ü"/>
            </a:pPr>
            <a:r>
              <a:rPr lang="uk-UA" sz="2000" dirty="0" smtClean="0"/>
              <a:t> Описати однокласника з найкращої сторони, звернути увагу на ті якості, які, можливо, не всі помічають.</a:t>
            </a:r>
          </a:p>
          <a:p>
            <a:endParaRPr lang="uk-UA" sz="2000" dirty="0" smtClean="0"/>
          </a:p>
          <a:p>
            <a:pPr>
              <a:buFont typeface="Wingdings" pitchFamily="2" charset="2"/>
              <a:buChar char="ü"/>
            </a:pPr>
            <a:endParaRPr lang="uk-UA" sz="2000" dirty="0" smtClean="0"/>
          </a:p>
          <a:p>
            <a:pPr>
              <a:buFont typeface="Wingdings" pitchFamily="2" charset="2"/>
              <a:buChar char="ü"/>
            </a:pPr>
            <a:r>
              <a:rPr lang="uk-UA" sz="2000" dirty="0" smtClean="0"/>
              <a:t>  Відгадати, про кого йде мова.</a:t>
            </a:r>
            <a:endParaRPr lang="ru-RU" sz="200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z="2800" dirty="0" smtClean="0"/>
              <a:t>Будьте добрими! На це є причини!</a:t>
            </a:r>
            <a:endParaRPr lang="ru-RU" sz="2800" dirty="0" smtClean="0"/>
          </a:p>
        </p:txBody>
      </p:sp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1071563" y="1584325"/>
          <a:ext cx="214312" cy="4337052"/>
        </p:xfrm>
        <a:graphic>
          <a:graphicData uri="http://schemas.openxmlformats.org/drawingml/2006/table">
            <a:tbl>
              <a:tblPr/>
              <a:tblGrid>
                <a:gridCol w="214312"/>
              </a:tblGrid>
              <a:tr h="2508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FF"/>
                        </a:solidFill>
                        <a:effectLst/>
                        <a:latin typeface="Garamond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accent1"/>
                    </a:solidFill>
                  </a:tcPr>
                </a:tc>
              </a:tr>
              <a:tr h="1206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Garamond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3127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Garamond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5222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Garamond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6270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Garamond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7318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Garamond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6270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Garamond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  <a:tr h="2555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Garamond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E7F3F4"/>
                    </a:solidFill>
                  </a:tcPr>
                </a:tc>
              </a:tr>
              <a:tr h="3127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Garamond" pitchFamily="18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3F9FA"/>
                    </a:solidFill>
                  </a:tcPr>
                </a:tc>
              </a:tr>
            </a:tbl>
          </a:graphicData>
        </a:graphic>
      </p:graphicFrame>
      <p:sp>
        <p:nvSpPr>
          <p:cNvPr id="4" name="TextBox 3"/>
          <p:cNvSpPr txBox="1"/>
          <p:nvPr/>
        </p:nvSpPr>
        <p:spPr>
          <a:xfrm>
            <a:off x="1785918" y="1928802"/>
            <a:ext cx="6858048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q"/>
            </a:pPr>
            <a:r>
              <a:rPr lang="uk-UA" sz="2400" dirty="0" smtClean="0"/>
              <a:t> Будучи добрішим до інших, ви стаєте добрішим до себе.</a:t>
            </a:r>
          </a:p>
          <a:p>
            <a:pPr>
              <a:buFont typeface="Wingdings" pitchFamily="2" charset="2"/>
              <a:buChar char="q"/>
            </a:pPr>
            <a:endParaRPr lang="uk-UA" sz="2400" dirty="0" smtClean="0"/>
          </a:p>
          <a:p>
            <a:pPr>
              <a:buFont typeface="Wingdings" pitchFamily="2" charset="2"/>
              <a:buChar char="q"/>
            </a:pPr>
            <a:r>
              <a:rPr lang="uk-UA" sz="2400" dirty="0" smtClean="0"/>
              <a:t> І добро, і зло завжди повертаються.</a:t>
            </a:r>
          </a:p>
          <a:p>
            <a:pPr>
              <a:buFont typeface="Wingdings" pitchFamily="2" charset="2"/>
              <a:buChar char="q"/>
            </a:pPr>
            <a:endParaRPr lang="uk-UA" sz="2400" dirty="0" smtClean="0"/>
          </a:p>
          <a:p>
            <a:pPr>
              <a:buFont typeface="Wingdings" pitchFamily="2" charset="2"/>
              <a:buChar char="q"/>
            </a:pPr>
            <a:r>
              <a:rPr lang="uk-UA" sz="2400" dirty="0" smtClean="0"/>
              <a:t> Доброта робить ваше життя і світ кращим!</a:t>
            </a:r>
          </a:p>
          <a:p>
            <a:pPr>
              <a:buFont typeface="Wingdings" pitchFamily="2" charset="2"/>
              <a:buChar char="q"/>
            </a:pPr>
            <a:endParaRPr lang="uk-UA" sz="2400" dirty="0" smtClean="0"/>
          </a:p>
          <a:p>
            <a:endParaRPr lang="ru-RU" sz="2400" dirty="0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Як же стати добрішим?</a:t>
            </a:r>
            <a:endParaRPr lang="ru-RU" dirty="0" smtClean="0"/>
          </a:p>
        </p:txBody>
      </p:sp>
      <p:sp>
        <p:nvSpPr>
          <p:cNvPr id="29698" name="Содержимое 2"/>
          <p:cNvSpPr>
            <a:spLocks noGrp="1"/>
          </p:cNvSpPr>
          <p:nvPr>
            <p:ph idx="1"/>
          </p:nvPr>
        </p:nvSpPr>
        <p:spPr>
          <a:xfrm>
            <a:off x="971550" y="1428750"/>
            <a:ext cx="7921625" cy="4697413"/>
          </a:xfrm>
        </p:spPr>
        <p:txBody>
          <a:bodyPr/>
          <a:lstStyle/>
          <a:p>
            <a:pPr>
              <a:buFontTx/>
              <a:buNone/>
            </a:pPr>
            <a:r>
              <a:rPr lang="uk-UA" sz="2000" dirty="0" smtClean="0"/>
              <a:t> </a:t>
            </a:r>
            <a:endParaRPr lang="ru-RU" sz="2000" dirty="0" smtClean="0"/>
          </a:p>
          <a:p>
            <a:r>
              <a:rPr lang="uk-UA" sz="2000" dirty="0" smtClean="0"/>
              <a:t>Будьте вдячні за те, що ви маєте. Знайдіть кілька хвилин у день, щоб подумати над тим, що ви маєте і кому чи чому ви повинні бути вдячні за це.</a:t>
            </a:r>
          </a:p>
          <a:p>
            <a:r>
              <a:rPr lang="uk-UA" sz="2000" dirty="0" smtClean="0"/>
              <a:t>Висловлюйте вдячність. Не тримайте подяку в собі. Не лінуйтесь сказати: </a:t>
            </a:r>
            <a:r>
              <a:rPr lang="uk-UA" sz="2000" dirty="0" err="1" smtClean="0"/>
              <a:t>“Спасибі”</a:t>
            </a:r>
            <a:r>
              <a:rPr lang="uk-UA" sz="2000" dirty="0" smtClean="0"/>
              <a:t>.</a:t>
            </a:r>
          </a:p>
          <a:p>
            <a:r>
              <a:rPr lang="uk-UA" sz="2000" dirty="0" smtClean="0"/>
              <a:t>Менше критикуйте. Конструктивні зауваження деколи необхідні, але в усьому потрібно знати міру.</a:t>
            </a:r>
          </a:p>
          <a:p>
            <a:r>
              <a:rPr lang="uk-UA" sz="2000" dirty="0" smtClean="0"/>
              <a:t>Ставтеся з розумінням. У кожної людини є своя думка, свій погляд на світ.</a:t>
            </a:r>
          </a:p>
          <a:p>
            <a:r>
              <a:rPr lang="uk-UA" sz="2000" dirty="0" smtClean="0"/>
              <a:t>Робіть маленькі добрі справи. Кращий засіб підняти собі настрій – це зробити приємне іншій людині.</a:t>
            </a:r>
            <a:endParaRPr lang="ru-RU" sz="2000" dirty="0" smtClean="0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</p:txBody>
      </p:sp>
      <p:sp>
        <p:nvSpPr>
          <p:cNvPr id="16" name="TextBox 15"/>
          <p:cNvSpPr txBox="1"/>
          <p:nvPr/>
        </p:nvSpPr>
        <p:spPr>
          <a:xfrm>
            <a:off x="2214546" y="500042"/>
            <a:ext cx="464347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 smtClean="0"/>
              <a:t>Слово вчителя</a:t>
            </a:r>
            <a:endParaRPr lang="ru-RU" dirty="0"/>
          </a:p>
        </p:txBody>
      </p:sp>
      <p:sp>
        <p:nvSpPr>
          <p:cNvPr id="18" name="TextBox 17"/>
          <p:cNvSpPr txBox="1"/>
          <p:nvPr/>
        </p:nvSpPr>
        <p:spPr>
          <a:xfrm>
            <a:off x="1071538" y="1714488"/>
            <a:ext cx="7500990" cy="38318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uk-UA" sz="1800" b="1" i="1" dirty="0" smtClean="0"/>
              <a:t>Сьогодні ми переконались, що кожен має сонце в душі. </a:t>
            </a:r>
          </a:p>
          <a:p>
            <a:pPr algn="just">
              <a:lnSpc>
                <a:spcPct val="150000"/>
              </a:lnSpc>
            </a:pPr>
            <a:r>
              <a:rPr lang="uk-UA" sz="1800" b="1" i="1" dirty="0" smtClean="0"/>
              <a:t>Ви можете приносити радість один одному, батькам, вчителям.</a:t>
            </a:r>
          </a:p>
          <a:p>
            <a:pPr algn="just">
              <a:lnSpc>
                <a:spcPct val="150000"/>
              </a:lnSpc>
            </a:pPr>
            <a:r>
              <a:rPr lang="uk-UA" sz="1800" b="1" i="1" dirty="0" smtClean="0"/>
              <a:t>Але сонце, яке є в кожному з вас, має світити не тільки </a:t>
            </a:r>
          </a:p>
          <a:p>
            <a:pPr algn="just">
              <a:lnSpc>
                <a:spcPct val="150000"/>
              </a:lnSpc>
            </a:pPr>
            <a:r>
              <a:rPr lang="uk-UA" sz="1800" b="1" i="1" dirty="0" smtClean="0"/>
              <a:t>словами, але й вчинками, добрими справами! Відчуйте,  як  добро входить у вас, як воно зігріває вашу душу, несе радість. У вас з</a:t>
            </a:r>
            <a:r>
              <a:rPr lang="en-US" sz="1800" b="1" i="1" dirty="0" smtClean="0"/>
              <a:t>’</a:t>
            </a:r>
            <a:r>
              <a:rPr lang="uk-UA" sz="1800" b="1" i="1" dirty="0" smtClean="0"/>
              <a:t>являються нові сили, здоров</a:t>
            </a:r>
            <a:r>
              <a:rPr lang="en-US" sz="1800" b="1" i="1" dirty="0" smtClean="0"/>
              <a:t>’</a:t>
            </a:r>
            <a:r>
              <a:rPr lang="uk-UA" sz="1800" b="1" i="1" dirty="0" smtClean="0"/>
              <a:t>я, щастя. Я хочу, щоб з такими щирими серцями ви йшли по життю. Хай завжди ваші серця і душі будуть відкриті для добрих справ! </a:t>
            </a:r>
            <a:endParaRPr lang="ru-RU" sz="1800" b="1" i="1" dirty="0"/>
          </a:p>
        </p:txBody>
      </p:sp>
      <p:sp>
        <p:nvSpPr>
          <p:cNvPr id="19" name="TextBox 18"/>
          <p:cNvSpPr txBox="1"/>
          <p:nvPr/>
        </p:nvSpPr>
        <p:spPr>
          <a:xfrm>
            <a:off x="8001024" y="3071810"/>
            <a:ext cx="34176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/>
              <a:t> </a:t>
            </a: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Заголовок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uk-UA" dirty="0" smtClean="0"/>
              <a:t>Мета</a:t>
            </a:r>
            <a:endParaRPr lang="ru-RU" dirty="0" smtClean="0"/>
          </a:p>
        </p:txBody>
      </p:sp>
      <p:sp>
        <p:nvSpPr>
          <p:cNvPr id="14337" name="Rectangle 1"/>
          <p:cNvSpPr>
            <a:spLocks noGrp="1" noChangeArrowheads="1"/>
          </p:cNvSpPr>
          <p:nvPr>
            <p:ph idx="4294967295"/>
          </p:nvPr>
        </p:nvSpPr>
        <p:spPr bwMode="auto">
          <a:xfrm>
            <a:off x="971551" y="1600200"/>
            <a:ext cx="7386664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indent="0">
              <a:spcBef>
                <a:spcPct val="0"/>
              </a:spcBef>
            </a:pPr>
            <a:r>
              <a:rPr kumimoji="0" lang="uk-UA" sz="1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  формувати</a:t>
            </a:r>
            <a:r>
              <a:rPr kumimoji="0" lang="uk-UA" sz="18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 в учнів розуміння значення в житті кожної людини таких людських цінностей як милосердя,турбота, доброта, глибини їхнього змісту;</a:t>
            </a:r>
          </a:p>
          <a:p>
            <a:pPr marL="0" indent="0">
              <a:spcBef>
                <a:spcPct val="0"/>
              </a:spcBef>
            </a:pPr>
            <a:endParaRPr kumimoji="0" lang="uk-UA" sz="1800" b="0" i="0" u="none" strike="noStrike" cap="none" normalizeH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indent="0">
              <a:spcBef>
                <a:spcPct val="0"/>
              </a:spcBef>
            </a:pPr>
            <a:r>
              <a:rPr lang="uk-UA" sz="1800" b="0" dirty="0" smtClean="0">
                <a:latin typeface="Arial" pitchFamily="34" charset="0"/>
              </a:rPr>
              <a:t>  досягти в учнів розуміння потреби постійної присутності при   спілкуванні з оточуючими названих якостей;</a:t>
            </a:r>
          </a:p>
          <a:p>
            <a:pPr marL="0" indent="0">
              <a:spcBef>
                <a:spcPct val="0"/>
              </a:spcBef>
            </a:pPr>
            <a:endParaRPr lang="uk-UA" sz="1800" b="0" dirty="0" smtClean="0">
              <a:latin typeface="Arial" pitchFamily="34" charset="0"/>
            </a:endParaRPr>
          </a:p>
          <a:p>
            <a:pPr marL="0" indent="0">
              <a:spcBef>
                <a:spcPct val="0"/>
              </a:spcBef>
            </a:pPr>
            <a:r>
              <a:rPr kumimoji="0" lang="uk-UA" sz="18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  сприяти розвитку комунікабельності, толерантності учнів, творчої активності, формуванню ключових </a:t>
            </a:r>
            <a:r>
              <a:rPr kumimoji="0" lang="uk-UA" sz="1800" b="0" i="0" u="none" strike="noStrike" cap="none" normalizeH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компетентностей</a:t>
            </a:r>
            <a:r>
              <a:rPr kumimoji="0" lang="uk-UA" sz="18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 в учнів;</a:t>
            </a:r>
          </a:p>
          <a:p>
            <a:pPr marL="0" indent="0">
              <a:spcBef>
                <a:spcPct val="0"/>
              </a:spcBef>
            </a:pPr>
            <a:endParaRPr kumimoji="0" lang="uk-UA" sz="1800" b="0" i="0" u="none" strike="noStrike" cap="none" normalizeH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indent="0">
              <a:spcBef>
                <a:spcPct val="0"/>
              </a:spcBef>
            </a:pPr>
            <a:r>
              <a:rPr lang="uk-UA" sz="1800" b="0" dirty="0" smtClean="0">
                <a:latin typeface="Arial" pitchFamily="34" charset="0"/>
              </a:rPr>
              <a:t>  виховувати повагу, взаєморозуміння, доброту.</a:t>
            </a:r>
            <a:r>
              <a:rPr kumimoji="0" lang="uk-UA" sz="1800" b="0" i="0" u="none" strike="noStrike" cap="none" normalizeH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 </a:t>
            </a: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Заголовок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uk-UA" dirty="0" smtClean="0"/>
              <a:t>Згадаємо дати</a:t>
            </a:r>
            <a:endParaRPr lang="ru-RU" dirty="0" smtClean="0"/>
          </a:p>
        </p:txBody>
      </p:sp>
      <p:sp>
        <p:nvSpPr>
          <p:cNvPr id="37891" name="Содержимое 2"/>
          <p:cNvSpPr>
            <a:spLocks noGrp="1"/>
          </p:cNvSpPr>
          <p:nvPr>
            <p:ph idx="4294967295"/>
          </p:nvPr>
        </p:nvSpPr>
        <p:spPr/>
        <p:txBody>
          <a:bodyPr/>
          <a:lstStyle/>
          <a:p>
            <a:pPr>
              <a:buFontTx/>
              <a:buNone/>
            </a:pPr>
            <a:endParaRPr lang="uk-UA" sz="1400" dirty="0" smtClean="0"/>
          </a:p>
          <a:p>
            <a:pPr>
              <a:buFontTx/>
              <a:buNone/>
            </a:pPr>
            <a:r>
              <a:rPr lang="uk-UA" sz="2800" dirty="0" smtClean="0">
                <a:solidFill>
                  <a:srgbClr val="0000FF"/>
                </a:solidFill>
              </a:rPr>
              <a:t>   13 листопада – Всесвітній день доброти</a:t>
            </a:r>
          </a:p>
          <a:p>
            <a:pPr>
              <a:buFontTx/>
              <a:buNone/>
            </a:pPr>
            <a:endParaRPr lang="uk-UA" sz="2800" dirty="0" smtClean="0">
              <a:solidFill>
                <a:srgbClr val="0000FF"/>
              </a:solidFill>
            </a:endParaRPr>
          </a:p>
          <a:p>
            <a:pPr>
              <a:buFontTx/>
              <a:buNone/>
            </a:pPr>
            <a:r>
              <a:rPr lang="uk-UA" sz="2800" dirty="0" smtClean="0">
                <a:solidFill>
                  <a:srgbClr val="0000FF"/>
                </a:solidFill>
              </a:rPr>
              <a:t>    3 – </a:t>
            </a:r>
            <a:r>
              <a:rPr lang="uk-UA" sz="2800" dirty="0" err="1" smtClean="0">
                <a:solidFill>
                  <a:srgbClr val="0000FF"/>
                </a:solidFill>
              </a:rPr>
              <a:t>ій</a:t>
            </a:r>
            <a:r>
              <a:rPr lang="uk-UA" sz="2800" dirty="0" smtClean="0">
                <a:solidFill>
                  <a:srgbClr val="0000FF"/>
                </a:solidFill>
              </a:rPr>
              <a:t> четвер листопада Міжнародний день</a:t>
            </a:r>
          </a:p>
          <a:p>
            <a:pPr>
              <a:buFontTx/>
              <a:buNone/>
            </a:pPr>
            <a:r>
              <a:rPr lang="uk-UA" sz="2800" dirty="0" smtClean="0">
                <a:solidFill>
                  <a:srgbClr val="0000FF"/>
                </a:solidFill>
              </a:rPr>
              <a:t>          філософії</a:t>
            </a:r>
          </a:p>
          <a:p>
            <a:pPr>
              <a:buFontTx/>
              <a:buNone/>
            </a:pPr>
            <a:endParaRPr lang="uk-UA" sz="2800" dirty="0" smtClean="0">
              <a:solidFill>
                <a:srgbClr val="0000FF"/>
              </a:solidFill>
            </a:endParaRPr>
          </a:p>
          <a:p>
            <a:pPr>
              <a:buFontTx/>
              <a:buNone/>
            </a:pPr>
            <a:r>
              <a:rPr lang="uk-UA" sz="2800" dirty="0" smtClean="0">
                <a:solidFill>
                  <a:srgbClr val="0000FF"/>
                </a:solidFill>
              </a:rPr>
              <a:t>      16 листопада – День толерантності</a:t>
            </a:r>
            <a:endParaRPr lang="ru-RU" sz="2800" dirty="0" smtClean="0">
              <a:solidFill>
                <a:srgbClr val="0000FF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611188" y="1785926"/>
            <a:ext cx="7772400" cy="4357717"/>
          </a:xfrm>
        </p:spPr>
        <p:txBody>
          <a:bodyPr/>
          <a:lstStyle/>
          <a:p>
            <a:pPr algn="l"/>
            <a:r>
              <a:rPr lang="uk-UA" sz="1600" dirty="0" smtClean="0">
                <a:latin typeface="Arial" charset="0"/>
              </a:rPr>
              <a:t>	</a:t>
            </a:r>
            <a:endParaRPr lang="ru-RU" sz="1600" dirty="0" smtClean="0">
              <a:latin typeface="Arial" charset="0"/>
            </a:endParaRPr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subTitle" idx="4294967295"/>
          </p:nvPr>
        </p:nvSpPr>
        <p:spPr>
          <a:xfrm flipV="1">
            <a:off x="1371600" y="5638800"/>
            <a:ext cx="6400800" cy="166688"/>
          </a:xfrm>
        </p:spPr>
        <p:txBody>
          <a:bodyPr>
            <a:noAutofit/>
          </a:bodyPr>
          <a:lstStyle/>
          <a:p>
            <a:pPr marL="0" indent="0" algn="ctr">
              <a:lnSpc>
                <a:spcPct val="80000"/>
              </a:lnSpc>
              <a:buFontTx/>
              <a:buNone/>
            </a:pPr>
            <a:endParaRPr lang="en-US" sz="800" dirty="0" smtClean="0"/>
          </a:p>
        </p:txBody>
      </p:sp>
      <p:sp>
        <p:nvSpPr>
          <p:cNvPr id="6" name="TextBox 5"/>
          <p:cNvSpPr txBox="1"/>
          <p:nvPr/>
        </p:nvSpPr>
        <p:spPr>
          <a:xfrm>
            <a:off x="928663" y="2928934"/>
            <a:ext cx="7000924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2800" dirty="0" smtClean="0"/>
              <a:t>Вітання в колі: пошлемо одне одному добрі думки і добрі відчуття, посміхніться один  одному.</a:t>
            </a:r>
          </a:p>
          <a:p>
            <a:endParaRPr lang="uk-UA" sz="2800" dirty="0" smtClean="0"/>
          </a:p>
          <a:p>
            <a:r>
              <a:rPr lang="uk-UA" sz="2800" dirty="0" smtClean="0"/>
              <a:t>Вправа </a:t>
            </a:r>
            <a:r>
              <a:rPr lang="uk-UA" sz="2800" dirty="0" err="1" smtClean="0"/>
              <a:t>“Подаруй</a:t>
            </a:r>
            <a:r>
              <a:rPr lang="uk-UA" sz="2800" dirty="0" smtClean="0"/>
              <a:t> </a:t>
            </a:r>
            <a:r>
              <a:rPr lang="uk-UA" sz="2800" dirty="0" err="1" smtClean="0"/>
              <a:t>посмішку”</a:t>
            </a: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Заголовок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uk-UA" sz="3600" dirty="0" smtClean="0"/>
              <a:t>День Доброти</a:t>
            </a:r>
            <a:endParaRPr lang="ru-RU" sz="3600" dirty="0" smtClean="0"/>
          </a:p>
        </p:txBody>
      </p:sp>
      <p:sp>
        <p:nvSpPr>
          <p:cNvPr id="44035" name="Содержимое 2"/>
          <p:cNvSpPr>
            <a:spLocks noGrp="1"/>
          </p:cNvSpPr>
          <p:nvPr>
            <p:ph idx="4294967295"/>
          </p:nvPr>
        </p:nvSpPr>
        <p:spPr/>
        <p:txBody>
          <a:bodyPr/>
          <a:lstStyle/>
          <a:p>
            <a:pPr algn="just">
              <a:buFontTx/>
              <a:buNone/>
            </a:pPr>
            <a:r>
              <a:rPr lang="uk-UA" sz="1600" dirty="0" smtClean="0">
                <a:latin typeface="Cambria" pitchFamily="18" charset="0"/>
              </a:rPr>
              <a:t>        Мета Всесвітнього Дня Доброти – озирнутись навколо себе, за межі своєї країни, культури, раси, релігії, і  усвідомити, що ми громадяни світу. Як громадяни світу ми представляємо спільність. І, якщо ми хочемо, щоб у людських відносинах сталися зміни, якщо хочемо жити у світі – ми повинні зосередитися на тому, що в нас спільного. Коли ми бачимо подібні негаразди, то починаємо співпереживати, співчувати, і таким чином, можемо проявити милосердя людям.</a:t>
            </a:r>
          </a:p>
          <a:p>
            <a:pPr algn="just">
              <a:buFontTx/>
              <a:buNone/>
            </a:pPr>
            <a:r>
              <a:rPr lang="uk-UA" sz="1600" dirty="0" smtClean="0">
                <a:latin typeface="Cambria" pitchFamily="18" charset="0"/>
              </a:rPr>
              <a:t>              Часто людей розділяють вчинені в минулому злочини, і вони не можуть цього простити. І ця гіркота може передаватися з покоління в покоління. </a:t>
            </a:r>
          </a:p>
          <a:p>
            <a:pPr algn="just">
              <a:buFontTx/>
              <a:buNone/>
            </a:pPr>
            <a:r>
              <a:rPr lang="uk-UA" sz="1600" dirty="0" smtClean="0">
                <a:latin typeface="Cambria" pitchFamily="18" charset="0"/>
              </a:rPr>
              <a:t>         Ненависть стає нормальною реакцією, через що люди не можуть об</a:t>
            </a:r>
            <a:r>
              <a:rPr lang="en-US" sz="1600" dirty="0" smtClean="0">
                <a:latin typeface="Cambria" pitchFamily="18" charset="0"/>
              </a:rPr>
              <a:t>’</a:t>
            </a:r>
            <a:r>
              <a:rPr lang="uk-UA" sz="1600" dirty="0" smtClean="0">
                <a:latin typeface="Cambria" pitchFamily="18" charset="0"/>
              </a:rPr>
              <a:t>єднатися. Наслідки геноциду в Європі – трагічний тому приклад.</a:t>
            </a:r>
          </a:p>
          <a:p>
            <a:pPr algn="just">
              <a:buFontTx/>
              <a:buNone/>
            </a:pPr>
            <a:r>
              <a:rPr lang="uk-UA" sz="1600" dirty="0" smtClean="0">
                <a:latin typeface="Cambria" pitchFamily="18" charset="0"/>
              </a:rPr>
              <a:t>                Хоча ми не можемо змінити минуле, але для того, щоб жити у світі, ми можемо зробити так, щоб подібного ніколи не повторювалось. У всіх людей є добра природа, яка при її прояві нас об</a:t>
            </a:r>
            <a:r>
              <a:rPr lang="en-US" sz="1600" dirty="0" smtClean="0">
                <a:latin typeface="Cambria" pitchFamily="18" charset="0"/>
              </a:rPr>
              <a:t>’</a:t>
            </a:r>
            <a:r>
              <a:rPr lang="uk-UA" sz="1600" dirty="0" err="1" smtClean="0">
                <a:latin typeface="Cambria" pitchFamily="18" charset="0"/>
              </a:rPr>
              <a:t>єднує</a:t>
            </a:r>
            <a:r>
              <a:rPr lang="uk-UA" sz="1600" dirty="0" smtClean="0">
                <a:latin typeface="Cambria" pitchFamily="18" charset="0"/>
              </a:rPr>
              <a:t> в сім</a:t>
            </a:r>
            <a:r>
              <a:rPr lang="en-US" sz="1600" dirty="0" smtClean="0">
                <a:latin typeface="Cambria" pitchFamily="18" charset="0"/>
              </a:rPr>
              <a:t>’</a:t>
            </a:r>
            <a:r>
              <a:rPr lang="uk-UA" sz="1600" dirty="0" smtClean="0">
                <a:latin typeface="Cambria" pitchFamily="18" charset="0"/>
              </a:rPr>
              <a:t>ї, в суспільстві, на роботі.</a:t>
            </a:r>
            <a:endParaRPr lang="ru-RU" sz="1600" dirty="0" smtClean="0">
              <a:latin typeface="Cambri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Заголовок 1"/>
          <p:cNvSpPr>
            <a:spLocks noGrp="1"/>
          </p:cNvSpPr>
          <p:nvPr>
            <p:ph type="title" idx="4294967295"/>
          </p:nvPr>
        </p:nvSpPr>
        <p:spPr>
          <a:xfrm>
            <a:off x="928662" y="214290"/>
            <a:ext cx="7921625" cy="1143000"/>
          </a:xfrm>
        </p:spPr>
        <p:txBody>
          <a:bodyPr/>
          <a:lstStyle/>
          <a:p>
            <a:r>
              <a:rPr lang="uk-UA" dirty="0" smtClean="0"/>
              <a:t>Вправа </a:t>
            </a:r>
            <a:r>
              <a:rPr lang="uk-UA" dirty="0" err="1" smtClean="0"/>
              <a:t>“Коло</a:t>
            </a:r>
            <a:r>
              <a:rPr lang="uk-UA" dirty="0" smtClean="0"/>
              <a:t> </a:t>
            </a:r>
            <a:r>
              <a:rPr lang="uk-UA" dirty="0" err="1" smtClean="0"/>
              <a:t>ідей”</a:t>
            </a:r>
            <a:endParaRPr lang="ru-RU" dirty="0" smtClean="0"/>
          </a:p>
        </p:txBody>
      </p:sp>
      <p:sp>
        <p:nvSpPr>
          <p:cNvPr id="38915" name="Содержимое 2"/>
          <p:cNvSpPr>
            <a:spLocks noGrp="1"/>
          </p:cNvSpPr>
          <p:nvPr>
            <p:ph idx="4294967295"/>
          </p:nvPr>
        </p:nvSpPr>
        <p:spPr/>
        <p:txBody>
          <a:bodyPr/>
          <a:lstStyle/>
          <a:p>
            <a:pPr>
              <a:buFontTx/>
              <a:buNone/>
            </a:pPr>
            <a:endParaRPr lang="uk-UA" sz="2000" dirty="0" smtClean="0"/>
          </a:p>
          <a:p>
            <a:pPr>
              <a:buFontTx/>
              <a:buNone/>
            </a:pPr>
            <a:r>
              <a:rPr lang="uk-UA" sz="2000" dirty="0" smtClean="0"/>
              <a:t>                            </a:t>
            </a:r>
            <a:r>
              <a:rPr lang="uk-UA" dirty="0" smtClean="0"/>
              <a:t>Запитання для обговорення:</a:t>
            </a:r>
          </a:p>
          <a:p>
            <a:pPr>
              <a:buFontTx/>
              <a:buNone/>
            </a:pPr>
            <a:endParaRPr lang="uk-UA" sz="2000" dirty="0" smtClean="0"/>
          </a:p>
          <a:p>
            <a:pPr>
              <a:buFontTx/>
              <a:buNone/>
            </a:pPr>
            <a:endParaRPr lang="uk-UA" sz="2800" dirty="0" smtClean="0"/>
          </a:p>
          <a:p>
            <a:pPr>
              <a:buFont typeface="Wingdings" pitchFamily="2" charset="2"/>
              <a:buChar char="Ø"/>
            </a:pPr>
            <a:r>
              <a:rPr lang="uk-UA" sz="2800" dirty="0" smtClean="0"/>
              <a:t> Що у нас спільного?</a:t>
            </a:r>
          </a:p>
          <a:p>
            <a:pPr>
              <a:buNone/>
            </a:pPr>
            <a:endParaRPr lang="uk-UA" sz="2800" dirty="0" smtClean="0"/>
          </a:p>
          <a:p>
            <a:pPr>
              <a:buFont typeface="Wingdings" pitchFamily="2" charset="2"/>
              <a:buChar char="Ø"/>
            </a:pPr>
            <a:r>
              <a:rPr lang="uk-UA" sz="2800" dirty="0" smtClean="0"/>
              <a:t> Яку добру справу ви вчинили вчора?</a:t>
            </a:r>
          </a:p>
          <a:p>
            <a:pPr>
              <a:buNone/>
            </a:pPr>
            <a:endParaRPr lang="uk-UA" sz="2000" dirty="0" smtClean="0"/>
          </a:p>
          <a:p>
            <a:pPr>
              <a:buNone/>
            </a:pPr>
            <a:r>
              <a:rPr lang="uk-UA" sz="2000" dirty="0" smtClean="0"/>
              <a:t>  </a:t>
            </a:r>
            <a:endParaRPr lang="ru-RU" sz="2000" dirty="0" smtClean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z="3600" dirty="0" smtClean="0"/>
              <a:t>Притча </a:t>
            </a:r>
            <a:r>
              <a:rPr lang="uk-UA" sz="3600" dirty="0" err="1" smtClean="0"/>
              <a:t>“Ланцюжок</a:t>
            </a:r>
            <a:r>
              <a:rPr lang="uk-UA" sz="3600" dirty="0" smtClean="0"/>
              <a:t> </a:t>
            </a:r>
            <a:r>
              <a:rPr lang="uk-UA" sz="3600" dirty="0" err="1" smtClean="0"/>
              <a:t>доброти”</a:t>
            </a:r>
            <a:endParaRPr lang="ru-RU" sz="3600" dirty="0" smtClean="0"/>
          </a:p>
        </p:txBody>
      </p:sp>
      <p:sp>
        <p:nvSpPr>
          <p:cNvPr id="18434" name="Содержимое 2"/>
          <p:cNvSpPr>
            <a:spLocks noGrp="1"/>
          </p:cNvSpPr>
          <p:nvPr>
            <p:ph idx="1"/>
          </p:nvPr>
        </p:nvSpPr>
        <p:spPr>
          <a:xfrm>
            <a:off x="971550" y="1412776"/>
            <a:ext cx="7921625" cy="5112568"/>
          </a:xfrm>
        </p:spPr>
        <p:txBody>
          <a:bodyPr/>
          <a:lstStyle/>
          <a:p>
            <a:pPr algn="just">
              <a:buFontTx/>
              <a:buNone/>
            </a:pPr>
            <a:r>
              <a:rPr lang="uk-UA" dirty="0" smtClean="0"/>
              <a:t>    </a:t>
            </a:r>
            <a:r>
              <a:rPr lang="uk-UA" sz="1800" dirty="0" smtClean="0"/>
              <a:t>Одного разу ввечері, автомобіль молодого чоловіка на </a:t>
            </a:r>
            <a:r>
              <a:rPr lang="uk-UA" sz="1800" dirty="0" err="1" smtClean="0"/>
              <a:t>імя</a:t>
            </a:r>
            <a:r>
              <a:rPr lang="uk-UA" sz="1800" dirty="0" smtClean="0"/>
              <a:t> </a:t>
            </a:r>
            <a:r>
              <a:rPr lang="uk-UA" sz="1800" dirty="0" err="1" smtClean="0"/>
              <a:t>Дейв</a:t>
            </a:r>
            <a:r>
              <a:rPr lang="uk-UA" sz="1800" dirty="0" smtClean="0"/>
              <a:t> застряг через сніжний шторм. Він став дуже нервувати, а в цей час повз нього проїжджав чоловік на коні. Вершник запропонував йому свою поміч і допоміг дотягнути автомобіль до міста. Коли </a:t>
            </a:r>
            <a:r>
              <a:rPr lang="uk-UA" sz="1800" dirty="0" err="1" smtClean="0"/>
              <a:t>Дейв</a:t>
            </a:r>
            <a:r>
              <a:rPr lang="uk-UA" sz="1800" dirty="0" smtClean="0"/>
              <a:t> хотів розрахуватися з чоловіком, той сказав: </a:t>
            </a:r>
            <a:r>
              <a:rPr lang="uk-UA" sz="1800" dirty="0" err="1" smtClean="0"/>
              <a:t>“Мені</a:t>
            </a:r>
            <a:r>
              <a:rPr lang="uk-UA" sz="1800" dirty="0" smtClean="0"/>
              <a:t> не потрібна плата, але я хочу, щоб Ви пообіцяли, що будете таким же чином допомагати тим, хто опиниться в </a:t>
            </a:r>
            <a:r>
              <a:rPr lang="uk-UA" sz="1800" dirty="0" err="1" smtClean="0"/>
              <a:t>біді”</a:t>
            </a:r>
            <a:endParaRPr lang="uk-UA" sz="1800" dirty="0" smtClean="0"/>
          </a:p>
          <a:p>
            <a:pPr algn="just">
              <a:buFontTx/>
              <a:buNone/>
            </a:pPr>
            <a:r>
              <a:rPr lang="uk-UA" sz="1800" dirty="0" smtClean="0"/>
              <a:t>            Протягом життя </a:t>
            </a:r>
            <a:r>
              <a:rPr lang="uk-UA" sz="1800" dirty="0" err="1" smtClean="0"/>
              <a:t>Дейв</a:t>
            </a:r>
            <a:r>
              <a:rPr lang="uk-UA" sz="1800" dirty="0" smtClean="0"/>
              <a:t> допомагав людям в різних життєвих ситуаціях, повторюючи ті самі слова, що сказав йому вершник.</a:t>
            </a:r>
          </a:p>
          <a:p>
            <a:pPr algn="just">
              <a:buFontTx/>
              <a:buNone/>
            </a:pPr>
            <a:r>
              <a:rPr lang="uk-UA" sz="1800" dirty="0" smtClean="0"/>
              <a:t>              Одного разу, через багато років, </a:t>
            </a:r>
            <a:r>
              <a:rPr lang="uk-UA" sz="1800" dirty="0" err="1" smtClean="0"/>
              <a:t>Дейв</a:t>
            </a:r>
            <a:r>
              <a:rPr lang="uk-UA" sz="1800" dirty="0" smtClean="0"/>
              <a:t> потрапив у повінь, і сміливий підліток врятував йому життя, ризикуючи своїм. Коли </a:t>
            </a:r>
            <a:r>
              <a:rPr lang="uk-UA" sz="1800" dirty="0" err="1" smtClean="0"/>
              <a:t>Дейв</a:t>
            </a:r>
            <a:r>
              <a:rPr lang="uk-UA" sz="1800" dirty="0" smtClean="0"/>
              <a:t> хотів заплатити йому в знак подяки, підліток сказав:Мені не потрібна плата, але я хочу щоб Ви пообіцяли…”</a:t>
            </a:r>
          </a:p>
          <a:p>
            <a:pPr algn="just">
              <a:buFontTx/>
              <a:buNone/>
            </a:pPr>
            <a:r>
              <a:rPr lang="uk-UA" sz="1800" dirty="0" smtClean="0"/>
              <a:t>               Почувши це, </a:t>
            </a:r>
            <a:r>
              <a:rPr lang="uk-UA" sz="1800" dirty="0" err="1" smtClean="0"/>
              <a:t>Дейв</a:t>
            </a:r>
            <a:r>
              <a:rPr lang="uk-UA" sz="1800" dirty="0" smtClean="0"/>
              <a:t> відчув, як тепла хвиля заливає йому серце: “ Це – ланцюжок доброти, що я допомагаю поширювати через багатьох людей, і, врешті-решт, він повернувся до мене. Насправді всі добрі справи,що я зробив у своєму житті, принесли користь мені ж </a:t>
            </a:r>
            <a:r>
              <a:rPr lang="uk-UA" sz="1800" dirty="0" err="1" smtClean="0"/>
              <a:t>самому”</a:t>
            </a:r>
            <a:r>
              <a:rPr lang="uk-UA" sz="1800" dirty="0" smtClean="0"/>
              <a:t>.</a:t>
            </a:r>
            <a:endParaRPr lang="ru-RU" sz="1800" dirty="0" smtClean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Чи легко бути добрим?</a:t>
            </a:r>
            <a:endParaRPr lang="en-US" dirty="0" smtClean="0"/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itchFamily="2" charset="2"/>
              <a:buChar char="q"/>
            </a:pPr>
            <a:endParaRPr lang="uk-UA" sz="1600" dirty="0" smtClean="0">
              <a:latin typeface="Arial" charset="0"/>
            </a:endParaRPr>
          </a:p>
          <a:p>
            <a:pPr>
              <a:buFont typeface="Wingdings" pitchFamily="2" charset="2"/>
              <a:buChar char="q"/>
            </a:pPr>
            <a:r>
              <a:rPr lang="uk-UA" sz="2000" dirty="0" smtClean="0">
                <a:latin typeface="Arial" charset="0"/>
              </a:rPr>
              <a:t> Чи легко бути добрим? Чому?</a:t>
            </a:r>
          </a:p>
          <a:p>
            <a:pPr>
              <a:buFont typeface="Wingdings" pitchFamily="2" charset="2"/>
              <a:buChar char="q"/>
            </a:pPr>
            <a:endParaRPr lang="uk-UA" sz="2000" dirty="0" smtClean="0">
              <a:latin typeface="Arial" charset="0"/>
            </a:endParaRPr>
          </a:p>
          <a:p>
            <a:pPr>
              <a:buFont typeface="Wingdings" pitchFamily="2" charset="2"/>
              <a:buChar char="q"/>
            </a:pPr>
            <a:r>
              <a:rPr lang="uk-UA" sz="2000" dirty="0" smtClean="0">
                <a:latin typeface="Arial" charset="0"/>
              </a:rPr>
              <a:t>Чи знаєте ви подібні притчі (</a:t>
            </a:r>
            <a:r>
              <a:rPr lang="uk-UA" sz="2000" dirty="0" err="1" smtClean="0">
                <a:latin typeface="Arial" charset="0"/>
              </a:rPr>
              <a:t>“Склянка</a:t>
            </a:r>
            <a:r>
              <a:rPr lang="uk-UA" sz="2000" dirty="0" smtClean="0">
                <a:latin typeface="Arial" charset="0"/>
              </a:rPr>
              <a:t> </a:t>
            </a:r>
            <a:r>
              <a:rPr lang="uk-UA" sz="2000" dirty="0" err="1" smtClean="0">
                <a:latin typeface="Arial" charset="0"/>
              </a:rPr>
              <a:t>молока”</a:t>
            </a:r>
            <a:r>
              <a:rPr lang="uk-UA" sz="2000" dirty="0" smtClean="0">
                <a:latin typeface="Arial" charset="0"/>
              </a:rPr>
              <a:t>, </a:t>
            </a:r>
            <a:r>
              <a:rPr lang="uk-UA" sz="2000" dirty="0" err="1" smtClean="0">
                <a:latin typeface="Arial" charset="0"/>
              </a:rPr>
              <a:t>“Новий</a:t>
            </a:r>
            <a:r>
              <a:rPr lang="uk-UA" sz="2000" dirty="0" smtClean="0">
                <a:latin typeface="Arial" charset="0"/>
              </a:rPr>
              <a:t> </a:t>
            </a:r>
            <a:r>
              <a:rPr lang="uk-UA" sz="2000" dirty="0" err="1" smtClean="0">
                <a:latin typeface="Arial" charset="0"/>
              </a:rPr>
              <a:t>будинок”</a:t>
            </a:r>
            <a:r>
              <a:rPr lang="uk-UA" sz="2000" dirty="0" smtClean="0">
                <a:latin typeface="Arial" charset="0"/>
              </a:rPr>
              <a:t>)</a:t>
            </a:r>
          </a:p>
          <a:p>
            <a:pPr>
              <a:buNone/>
            </a:pPr>
            <a:endParaRPr lang="uk-UA" sz="2000" dirty="0" smtClean="0">
              <a:latin typeface="Arial" charset="0"/>
            </a:endParaRPr>
          </a:p>
          <a:p>
            <a:pPr>
              <a:buNone/>
            </a:pPr>
            <a:endParaRPr lang="uk-UA" sz="2000" dirty="0" smtClean="0">
              <a:latin typeface="Arial" charset="0"/>
            </a:endParaRPr>
          </a:p>
          <a:p>
            <a:pPr>
              <a:buNone/>
            </a:pPr>
            <a:endParaRPr lang="uk-UA" sz="2000" dirty="0" smtClean="0">
              <a:latin typeface="Arial" charset="0"/>
            </a:endParaRPr>
          </a:p>
          <a:p>
            <a:pPr>
              <a:buNone/>
            </a:pPr>
            <a:r>
              <a:rPr lang="uk-UA" sz="2000" dirty="0" smtClean="0">
                <a:latin typeface="Arial" charset="0"/>
              </a:rPr>
              <a:t>     </a:t>
            </a:r>
            <a:endParaRPr lang="ru-RU" sz="2000" dirty="0" smtClean="0">
              <a:latin typeface="Arial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Заголовок 1"/>
          <p:cNvSpPr>
            <a:spLocks noGrp="1"/>
          </p:cNvSpPr>
          <p:nvPr>
            <p:ph type="title" idx="4294967295"/>
          </p:nvPr>
        </p:nvSpPr>
        <p:spPr/>
        <p:txBody>
          <a:bodyPr/>
          <a:lstStyle/>
          <a:p>
            <a:r>
              <a:rPr lang="uk-UA" sz="3200" dirty="0" smtClean="0"/>
              <a:t>Що таке філософія?</a:t>
            </a:r>
            <a:endParaRPr lang="ru-RU" sz="3200" dirty="0" smtClean="0"/>
          </a:p>
        </p:txBody>
      </p:sp>
      <p:sp>
        <p:nvSpPr>
          <p:cNvPr id="5" name="TextBox 4"/>
          <p:cNvSpPr txBox="1"/>
          <p:nvPr/>
        </p:nvSpPr>
        <p:spPr>
          <a:xfrm>
            <a:off x="1142976" y="1714488"/>
            <a:ext cx="7786742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uk-UA" sz="1600" b="1" i="1" dirty="0" smtClean="0"/>
              <a:t>Філософія</a:t>
            </a:r>
            <a:r>
              <a:rPr lang="uk-UA" sz="1600" dirty="0" smtClean="0"/>
              <a:t> – у дослівному перекладі  з грецької означає </a:t>
            </a:r>
            <a:r>
              <a:rPr lang="uk-UA" sz="1600" dirty="0" err="1" smtClean="0"/>
              <a:t>“пошук</a:t>
            </a:r>
            <a:r>
              <a:rPr lang="uk-UA" sz="1600" dirty="0" smtClean="0"/>
              <a:t> </a:t>
            </a:r>
            <a:r>
              <a:rPr lang="uk-UA" sz="1600" dirty="0" err="1" smtClean="0"/>
              <a:t>істини”</a:t>
            </a:r>
            <a:r>
              <a:rPr lang="uk-UA" sz="1600" dirty="0" smtClean="0"/>
              <a:t>, </a:t>
            </a:r>
            <a:r>
              <a:rPr lang="uk-UA" sz="1600" dirty="0" err="1" smtClean="0"/>
              <a:t>“любов</a:t>
            </a:r>
            <a:endParaRPr lang="uk-UA" sz="1600" dirty="0" smtClean="0"/>
          </a:p>
          <a:p>
            <a:pPr>
              <a:lnSpc>
                <a:spcPct val="150000"/>
              </a:lnSpc>
            </a:pPr>
            <a:r>
              <a:rPr lang="uk-UA" sz="1600" dirty="0" smtClean="0"/>
              <a:t>до </a:t>
            </a:r>
            <a:r>
              <a:rPr lang="uk-UA" sz="1600" dirty="0" err="1" smtClean="0"/>
              <a:t>мудрості”</a:t>
            </a:r>
            <a:r>
              <a:rPr lang="uk-UA" sz="1600" dirty="0" smtClean="0"/>
              <a:t>, </a:t>
            </a:r>
            <a:r>
              <a:rPr lang="uk-UA" sz="1600" dirty="0" err="1" smtClean="0"/>
              <a:t>“любов</a:t>
            </a:r>
            <a:r>
              <a:rPr lang="uk-UA" sz="1600" dirty="0" smtClean="0"/>
              <a:t> до </a:t>
            </a:r>
            <a:r>
              <a:rPr lang="uk-UA" sz="1600" dirty="0" err="1" smtClean="0"/>
              <a:t>знань”</a:t>
            </a:r>
            <a:r>
              <a:rPr lang="uk-UA" sz="1600" dirty="0" smtClean="0"/>
              <a:t>. Особлива форма пізнання світу, що вивчає найзагальніші суттєві характеристики і фундаментальні принципи реальності та пізнання, буття людини, відносини людини і світу.</a:t>
            </a:r>
          </a:p>
          <a:p>
            <a:pPr>
              <a:lnSpc>
                <a:spcPct val="150000"/>
              </a:lnSpc>
            </a:pPr>
            <a:r>
              <a:rPr lang="uk-UA" sz="1600" dirty="0" smtClean="0"/>
              <a:t>     Основою філософії й етики філософа Сократа стали доброчесність і благо та засудження зла. Навчання й пізнання світу через освіченість – це пошук доброчесності й блага. </a:t>
            </a:r>
            <a:r>
              <a:rPr lang="uk-UA" sz="1600" dirty="0" err="1" smtClean="0"/>
              <a:t>“Людей</a:t>
            </a:r>
            <a:r>
              <a:rPr lang="uk-UA" sz="1600" dirty="0" smtClean="0"/>
              <a:t> достойних і чесних – чоловіків і жінок – я зву щасливими, несправедливих і нерозумних – </a:t>
            </a:r>
            <a:r>
              <a:rPr lang="uk-UA" sz="1600" dirty="0" err="1" smtClean="0"/>
              <a:t>нещасними”</a:t>
            </a:r>
            <a:r>
              <a:rPr lang="uk-UA" sz="1600" dirty="0" smtClean="0"/>
              <a:t>, - так говорив Сократ.</a:t>
            </a:r>
          </a:p>
          <a:p>
            <a:pPr>
              <a:lnSpc>
                <a:spcPct val="150000"/>
              </a:lnSpc>
            </a:pPr>
            <a:r>
              <a:rPr lang="uk-UA" sz="1600" dirty="0" smtClean="0"/>
              <a:t>Філософу належить вислів </a:t>
            </a:r>
            <a:r>
              <a:rPr lang="uk-UA" sz="1600" b="1" dirty="0" smtClean="0"/>
              <a:t>“У кожній людині – сонце, тільки дай йому </a:t>
            </a:r>
            <a:r>
              <a:rPr lang="uk-UA" sz="1600" b="1" dirty="0" err="1" smtClean="0"/>
              <a:t>світити”</a:t>
            </a:r>
            <a:r>
              <a:rPr lang="uk-UA" sz="1600" b="1" dirty="0" smtClean="0"/>
              <a:t>.</a:t>
            </a:r>
          </a:p>
          <a:p>
            <a:endParaRPr lang="ru-RU" sz="16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15_Flowers-white_b">
  <a:themeElements>
    <a:clrScheme name="Flowers-white_back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Flowers-white_back">
      <a:majorFont>
        <a:latin typeface="Garamond"/>
        <a:ea typeface=""/>
        <a:cs typeface=""/>
      </a:majorFont>
      <a:minorFont>
        <a:latin typeface="Garamond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4400" b="0" i="0" u="none" strike="noStrike" cap="none" normalizeH="0" baseline="0" smtClean="0">
            <a:ln>
              <a:noFill/>
            </a:ln>
            <a:solidFill>
              <a:schemeClr val="tx2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ru-RU" sz="4400" b="0" i="0" u="none" strike="noStrike" cap="none" normalizeH="0" baseline="0" smtClean="0">
            <a:ln>
              <a:noFill/>
            </a:ln>
            <a:solidFill>
              <a:schemeClr val="tx2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Flowers-white_back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lowers-white_back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lowers-white_back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lowers-white_back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lowers-white_back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lowers-white_back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lowers-white_back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lowers-white_back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lowers-white_back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lowers-white_back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lowers-white_back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lowers-white_back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15_Flowers-white_b</Template>
  <TotalTime>530</TotalTime>
  <Words>1048</Words>
  <Application>Microsoft Office PowerPoint</Application>
  <PresentationFormat>Экран (4:3)</PresentationFormat>
  <Paragraphs>100</Paragraphs>
  <Slides>16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15_Flowers-white_b</vt:lpstr>
      <vt:lpstr> </vt:lpstr>
      <vt:lpstr>Мета</vt:lpstr>
      <vt:lpstr>Згадаємо дати</vt:lpstr>
      <vt:lpstr> </vt:lpstr>
      <vt:lpstr>День Доброти</vt:lpstr>
      <vt:lpstr>Вправа “Коло ідей”</vt:lpstr>
      <vt:lpstr>Притча “Ланцюжок доброти”</vt:lpstr>
      <vt:lpstr>Чи легко бути добрим?</vt:lpstr>
      <vt:lpstr>Що таке філософія?</vt:lpstr>
      <vt:lpstr>Асоціації зі словом “сонце” </vt:lpstr>
      <vt:lpstr>Вправа “Подаруй сонечко”</vt:lpstr>
      <vt:lpstr>Притча про художника</vt:lpstr>
      <vt:lpstr>Вправа “Словесний малюнок”</vt:lpstr>
      <vt:lpstr>Будьте добрими! На це є причини!</vt:lpstr>
      <vt:lpstr>Як же стати добрішим?</vt:lpstr>
      <vt:lpstr> </vt:lpstr>
    </vt:vector>
  </TitlesOfParts>
  <Company>Reanimator Extreme Edition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ВИКОРИСТАННЯ ІНТЕРАКТИВНИХ ТЕХНОЛОГІЙ ОРГАНІЗАЦІЇ НАВЧАННЯ ЯК ЗАСІБ ФОРМУВАННЯ ЗДАТНОСТІ ДО САМОРЕАЛІЗАЦІЇ УЧНІВ</dc:title>
  <dc:creator>tr15092011</dc:creator>
  <cp:lastModifiedBy>Алла</cp:lastModifiedBy>
  <cp:revision>71</cp:revision>
  <dcterms:created xsi:type="dcterms:W3CDTF">2011-12-04T14:07:53Z</dcterms:created>
  <dcterms:modified xsi:type="dcterms:W3CDTF">2014-02-18T10:22:27Z</dcterms:modified>
</cp:coreProperties>
</file>