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1" r:id="rId3"/>
    <p:sldId id="280" r:id="rId4"/>
    <p:sldId id="279" r:id="rId5"/>
    <p:sldId id="278" r:id="rId6"/>
    <p:sldId id="267" r:id="rId7"/>
    <p:sldId id="277" r:id="rId8"/>
    <p:sldId id="268" r:id="rId9"/>
    <p:sldId id="282" r:id="rId10"/>
    <p:sldId id="257" r:id="rId11"/>
    <p:sldId id="25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6" r:id="rId23"/>
    <p:sldId id="293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19" autoAdjust="0"/>
    <p:restoredTop sz="94660"/>
  </p:normalViewPr>
  <p:slideViewPr>
    <p:cSldViewPr>
      <p:cViewPr>
        <p:scale>
          <a:sx n="50" d="100"/>
          <a:sy n="50" d="100"/>
        </p:scale>
        <p:origin x="-16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6381-F2C4-40BE-B607-698EEE3F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C765-D0B6-413A-957C-5F89F4E34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5B53-836B-479F-8ACF-CB711F6A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E2E0-A33E-4BA6-A6FC-E2B376E1A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E869-40A0-482E-A5A2-94938C74D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7056-ABAF-45A2-9C81-B9603EBE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D1AC-CE7D-4491-B991-91C51766A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7960-7E5B-4FA1-882A-F89E92061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A64D-DB21-4897-91F0-AD8A23C0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3C8D-B799-40E9-BE12-E72FFD809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7AB82-A97F-4A9E-95E8-6EE53223B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5CE43DC-B693-48C3-8BCD-6126B860B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6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7" r:id="rId9"/>
    <p:sldLayoutId id="2147483863" r:id="rId10"/>
    <p:sldLayoutId id="2147483864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0;&#1040;&#1040;%20&#1057;&#1042;&#1030;&#1058;&#1054;&#1042;&#1040;%20&#1051;&#1030;&#1058;&#1045;&#1056;&#1040;&#1058;&#1059;&#1056;&#1040;\6%20&#1082;&#1083;\6%20&#1082;&#1083;.%20&#1089;&#1074;&#1110;&#1090;&#1086;&#1074;&#1072;%20(&#1082;&#1110;&#1085;&#1086;)\&#1043;&#1088;&#1077;&#1094;&#1080;&#1103;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5"/>
            <a:ext cx="7886728" cy="28146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854696" cy="11430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Мультимедійна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презентація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вчителя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Подібнянської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загальноосвітньої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школи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І-ІІІступенів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Гурової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Аліни</a:t>
            </a:r>
            <a:r>
              <a:rPr lang="ru-RU" sz="18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Вікторівни</a:t>
            </a:r>
            <a:endParaRPr lang="uk-UA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28688" y="428625"/>
            <a:ext cx="7429500" cy="435768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ГРЕЦІЯ.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УЯВЛЕННЯ ГРЕКІВ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ПРО СТВОРЕННЯ СВІТУ.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ГРЕЦЬКІ БОГИ</a:t>
            </a: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6816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09600" y="533400"/>
            <a:ext cx="1066800" cy="45720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609600"/>
            <a:ext cx="990600" cy="346075"/>
          </a:xfrm>
          <a:prstGeom prst="rect">
            <a:avLst/>
          </a:prstGeom>
          <a:noFill/>
          <a:ln w="9525">
            <a:solidFill>
              <a:srgbClr val="A9A9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>
                <a:latin typeface="Arial" charset="0"/>
              </a:rPr>
              <a:t>ГРЕЦІЯ</a:t>
            </a:r>
            <a:endParaRPr lang="ru-RU" sz="1600" b="1">
              <a:latin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324600" y="0"/>
            <a:ext cx="2514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Міфи Давньої Греції</a:t>
            </a: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172200" y="2368550"/>
            <a:ext cx="2971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accent2"/>
                </a:solidFill>
                <a:latin typeface="Perpetua" pitchFamily="18" charset="0"/>
              </a:rPr>
              <a:t>На півдні Європи, на берегах теплих Іонічного та Егейського морів, лежить півострів Пелопоннес. Саме там знаходиться дивовижна країна – Греція, яку ще називають Елладою.</a:t>
            </a:r>
            <a:endParaRPr lang="ru-RU" b="1" i="1">
              <a:solidFill>
                <a:schemeClr val="accent2"/>
              </a:solidFill>
              <a:latin typeface="Perpet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5127" grpId="0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000625" y="1071563"/>
            <a:ext cx="37719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accent2"/>
                </a:solidFill>
                <a:latin typeface="Perpetua" pitchFamily="18" charset="0"/>
              </a:rPr>
              <a:t>У Давній Греції міфи складали задовго до появи письма, на зламі 2-1 тисячоліття до н.е.</a:t>
            </a:r>
          </a:p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accent2"/>
                </a:solidFill>
                <a:latin typeface="Perpetua" pitchFamily="18" charset="0"/>
              </a:rPr>
              <a:t>Цих міфів надзвичайно багато. Вони пояснювали світ, відповідали на багато запитань давніх еллінів: як виникло життя, що таке смерть, як було створено людину?</a:t>
            </a:r>
          </a:p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accent2"/>
                </a:solidFill>
                <a:latin typeface="Perpetua" pitchFamily="18" charset="0"/>
              </a:rPr>
              <a:t>Греки з великою повагою ставилися до людини. Навіть богів вони уявляли в образі людей, бо нічого прекраснішого за людину, на їх думку, не було.</a:t>
            </a:r>
            <a:endParaRPr lang="ru-RU" sz="2000" b="1" i="1">
              <a:solidFill>
                <a:schemeClr val="accent2"/>
              </a:solidFill>
              <a:latin typeface="Perpetu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149557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i="1" smtClean="0">
                <a:solidFill>
                  <a:srgbClr val="C00000"/>
                </a:solidFill>
              </a:rPr>
              <a:t>Основні цикли давньогрецьких міфів: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 про богів;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 про героїв;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 про аргонавтів;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 троянський;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 фіванський.</a:t>
            </a:r>
          </a:p>
          <a:p>
            <a:pPr eaLnBrk="1" hangingPunct="1"/>
            <a:endParaRPr lang="uk-UA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888" y="2276475"/>
            <a:ext cx="32178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i="1" smtClean="0">
                <a:solidFill>
                  <a:srgbClr val="C00000"/>
                </a:solidFill>
              </a:rPr>
              <a:t>Особливості</a:t>
            </a:r>
            <a:br>
              <a:rPr lang="uk-UA" sz="4000" i="1" smtClean="0">
                <a:solidFill>
                  <a:srgbClr val="C00000"/>
                </a:solidFill>
              </a:rPr>
            </a:br>
            <a:r>
              <a:rPr lang="uk-UA" sz="4000" i="1" smtClean="0">
                <a:solidFill>
                  <a:srgbClr val="C00000"/>
                </a:solidFill>
              </a:rPr>
              <a:t> давньогрецької міфології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89437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002060"/>
                </a:solidFill>
              </a:rPr>
              <a:t>Давньогрецька міфологія вважається однією з найбільш відомих. Вона стала основою для виникнення античної літератури.</a:t>
            </a:r>
          </a:p>
          <a:p>
            <a:pPr eaLnBrk="1" hangingPunct="1"/>
            <a:r>
              <a:rPr lang="uk-UA" sz="2400" smtClean="0">
                <a:solidFill>
                  <a:srgbClr val="002060"/>
                </a:solidFill>
              </a:rPr>
              <a:t>В уявленні давніх греків боги були дуже схожі на людей. Вони сварилися і мирилися, втручалися в життя людей, брали участь у війнах. Греки наділяли своїх богів людськими характерами. Від людей – “смертних” – вони відрізнялися лише безсмертям.</a:t>
            </a:r>
          </a:p>
          <a:p>
            <a:pPr eaLnBrk="1" hangingPunct="1"/>
            <a:r>
              <a:rPr lang="uk-UA" sz="2400" smtClean="0">
                <a:solidFill>
                  <a:srgbClr val="002060"/>
                </a:solidFill>
              </a:rPr>
              <a:t>Елліни створили богів “за образом і подобою своїми” і тому не відчували страху перед ними.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26615">
            <a:off x="7277894" y="5437981"/>
            <a:ext cx="9588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011863" y="5307013"/>
            <a:ext cx="2446337" cy="788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7188" y="5572125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2060"/>
                </a:solidFill>
                <a:latin typeface="Perpetua" pitchFamily="18" charset="0"/>
              </a:rPr>
              <a:t>Голова Зевса. Мрамур. 1 ст. н. е. Музей. Кірена.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8625" y="4071938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Perpetua" pitchFamily="18" charset="0"/>
              </a:rPr>
              <a:t> </a:t>
            </a:r>
            <a:endParaRPr lang="ru-RU">
              <a:latin typeface="Perpetua" pitchFamily="18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725" y="2071688"/>
            <a:ext cx="2738438" cy="3117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143125"/>
            <a:ext cx="2738438" cy="304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5143500" y="5357813"/>
            <a:ext cx="367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002060"/>
                </a:solidFill>
                <a:latin typeface="Perpetua" pitchFamily="18" charset="0"/>
              </a:rPr>
              <a:t>Афіна. Реконструкція статуї Фідія на Афінському акрополі.  450 р до н. е. Скульптурне зібрання. Дрезден.</a:t>
            </a:r>
            <a:r>
              <a:rPr lang="uk-UA" sz="1800">
                <a:solidFill>
                  <a:srgbClr val="002060"/>
                </a:solidFill>
                <a:latin typeface="Perpetua" pitchFamily="18" charset="0"/>
              </a:rPr>
              <a:t> </a:t>
            </a:r>
            <a:endParaRPr lang="ru-RU" sz="180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18440" name="Rectangle 5" descr="Пробка"/>
          <p:cNvSpPr>
            <a:spLocks noChangeArrowheads="1"/>
          </p:cNvSpPr>
          <p:nvPr/>
        </p:nvSpPr>
        <p:spPr bwMode="auto">
          <a:xfrm>
            <a:off x="857250" y="571500"/>
            <a:ext cx="7834313" cy="1143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i="1">
                <a:solidFill>
                  <a:srgbClr val="C00000"/>
                </a:solidFill>
              </a:rPr>
              <a:t>Пантеон  грецьких богів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9" grpId="0"/>
      <p:bldP spid="184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2933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500688"/>
            <a:ext cx="3857625" cy="1062037"/>
          </a:xfrm>
        </p:spPr>
        <p:txBody>
          <a:bodyPr/>
          <a:lstStyle/>
          <a:p>
            <a:pPr eaLnBrk="1" hangingPunct="1"/>
            <a:r>
              <a:rPr lang="ru-RU" sz="2200" smtClean="0"/>
              <a:t>Гера – цариця бог</a:t>
            </a:r>
            <a:r>
              <a:rPr lang="uk-UA" sz="2200" smtClean="0"/>
              <a:t>ів і людей,</a:t>
            </a:r>
            <a:br>
              <a:rPr lang="uk-UA" sz="2200" smtClean="0"/>
            </a:br>
            <a:r>
              <a:rPr lang="uk-UA" sz="2200" smtClean="0"/>
              <a:t> жінка Зевса.</a:t>
            </a:r>
            <a:br>
              <a:rPr lang="uk-UA" sz="2200" smtClean="0"/>
            </a:br>
            <a:r>
              <a:rPr lang="uk-UA" sz="2200" smtClean="0"/>
              <a:t>(Погруддя кінця III </a:t>
            </a:r>
            <a:r>
              <a:rPr lang="ru-RU" sz="2200" smtClean="0"/>
              <a:t>ст. до н.е.)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14563" y="642938"/>
            <a:ext cx="547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600" i="1">
                <a:solidFill>
                  <a:srgbClr val="C00000"/>
                </a:solidFill>
                <a:latin typeface="Arial" charset="0"/>
              </a:rPr>
              <a:t>Пантеон грецьких богів</a:t>
            </a:r>
            <a:endParaRPr lang="ru-RU" sz="3600" i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461" name="Picture 2" descr="АФЫ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1428750"/>
            <a:ext cx="233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4643438" y="5214938"/>
            <a:ext cx="3068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200">
                <a:solidFill>
                  <a:schemeClr val="tx2"/>
                </a:solidFill>
                <a:latin typeface="Arial" charset="0"/>
              </a:rPr>
              <a:t>Афіна(Мінерва).</a:t>
            </a:r>
          </a:p>
          <a:p>
            <a:r>
              <a:rPr lang="uk-UA" sz="2200">
                <a:solidFill>
                  <a:schemeClr val="tx2"/>
                </a:solidFill>
                <a:latin typeface="Arial" charset="0"/>
              </a:rPr>
              <a:t> Римська копія</a:t>
            </a:r>
          </a:p>
          <a:p>
            <a:r>
              <a:rPr lang="uk-UA" sz="2200">
                <a:solidFill>
                  <a:schemeClr val="tx2"/>
                </a:solidFill>
                <a:latin typeface="Arial" charset="0"/>
              </a:rPr>
              <a:t> з грецького оригіналу</a:t>
            </a:r>
          </a:p>
          <a:p>
            <a:r>
              <a:rPr lang="uk-UA" sz="22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>
                <a:solidFill>
                  <a:schemeClr val="tx2"/>
                </a:solidFill>
                <a:latin typeface="Arial" charset="0"/>
              </a:rPr>
              <a:t>V</a:t>
            </a:r>
            <a:r>
              <a:rPr lang="ru-RU" sz="2200">
                <a:solidFill>
                  <a:schemeClr val="tx2"/>
                </a:solidFill>
                <a:latin typeface="Arial" charset="0"/>
              </a:rPr>
              <a:t> ст. до н.е.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frod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1571625"/>
            <a:ext cx="17875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3125" y="785813"/>
            <a:ext cx="5172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C00000"/>
                </a:solidFill>
                <a:latin typeface="Arial" charset="0"/>
              </a:rPr>
              <a:t>Пантеон грецьких богів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0063" y="5072063"/>
            <a:ext cx="3429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Афродіта</a:t>
            </a:r>
          </a:p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Мармурова римська</a:t>
            </a:r>
          </a:p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 копія з грецького оригіналу</a:t>
            </a:r>
          </a:p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  (Праксителя)</a:t>
            </a:r>
          </a:p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1800">
                <a:solidFill>
                  <a:schemeClr val="tx2"/>
                </a:solidFill>
                <a:latin typeface="Arial" charset="0"/>
              </a:rPr>
              <a:t>IV</a:t>
            </a:r>
            <a:r>
              <a:rPr lang="ru-RU" sz="1800">
                <a:solidFill>
                  <a:schemeClr val="tx2"/>
                </a:solidFill>
                <a:latin typeface="Arial" charset="0"/>
              </a:rPr>
              <a:t> ст. до н.е.) Париж. Лувр</a:t>
            </a:r>
            <a:r>
              <a:rPr lang="ru-RU" sz="220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20485" name="Picture 2" descr="ГЕРМ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463" y="1643063"/>
            <a:ext cx="229076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4643438" y="5143500"/>
            <a:ext cx="3929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chemeClr val="tx2"/>
                </a:solidFill>
                <a:latin typeface="Arial" charset="0"/>
              </a:rPr>
              <a:t>Гермес</a:t>
            </a:r>
          </a:p>
          <a:p>
            <a:pPr algn="ctr"/>
            <a:r>
              <a:rPr lang="ru-RU" sz="1800">
                <a:solidFill>
                  <a:schemeClr val="tx2"/>
                </a:solidFill>
                <a:latin typeface="Arial" charset="0"/>
              </a:rPr>
              <a:t>Бронза. Римська коп</a:t>
            </a:r>
            <a:r>
              <a:rPr lang="uk-UA" sz="1800">
                <a:solidFill>
                  <a:schemeClr val="tx2"/>
                </a:solidFill>
                <a:latin typeface="Arial" charset="0"/>
              </a:rPr>
              <a:t>ія з грецького оригіналу Лісіппа</a:t>
            </a:r>
          </a:p>
          <a:p>
            <a:pPr algn="ctr"/>
            <a:r>
              <a:rPr lang="uk-UA" sz="18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1800">
                <a:solidFill>
                  <a:schemeClr val="tx2"/>
                </a:solidFill>
                <a:latin typeface="Arial" charset="0"/>
              </a:rPr>
              <a:t>IV </a:t>
            </a:r>
            <a:r>
              <a:rPr lang="uk-UA" sz="1800">
                <a:solidFill>
                  <a:schemeClr val="tx2"/>
                </a:solidFill>
                <a:latin typeface="Arial" charset="0"/>
              </a:rPr>
              <a:t>ст. до н.е.). Неаполь. Національний музей.</a:t>
            </a:r>
            <a:endParaRPr lang="ru-RU" sz="18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73150"/>
            <a:ext cx="28146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5357813"/>
            <a:ext cx="4071937" cy="10620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Зевс</a:t>
            </a:r>
            <a:br>
              <a:rPr lang="ru-RU" sz="1800" dirty="0" smtClean="0"/>
            </a:br>
            <a:r>
              <a:rPr lang="ru-RU" sz="1800" dirty="0" err="1" smtClean="0"/>
              <a:t>Мармурова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римська</a:t>
            </a:r>
            <a:r>
              <a:rPr lang="ru-RU" sz="1800" dirty="0" smtClean="0"/>
              <a:t> коп</a:t>
            </a:r>
            <a:r>
              <a:rPr lang="uk-UA" sz="1800" dirty="0" err="1" smtClean="0"/>
              <a:t>ія</a:t>
            </a:r>
            <a:r>
              <a:rPr lang="uk-UA" sz="1800" dirty="0" smtClean="0"/>
              <a:t> </a:t>
            </a:r>
            <a:br>
              <a:rPr lang="uk-UA" sz="1800" dirty="0" smtClean="0"/>
            </a:br>
            <a:r>
              <a:rPr lang="uk-UA" sz="1800" dirty="0" smtClean="0"/>
              <a:t>з грецького оригіналу Фідія</a:t>
            </a:r>
            <a:br>
              <a:rPr lang="uk-UA" sz="1800" dirty="0" smtClean="0"/>
            </a:br>
            <a:r>
              <a:rPr lang="uk-UA" sz="1800" dirty="0" smtClean="0"/>
              <a:t>(IV</a:t>
            </a:r>
            <a:r>
              <a:rPr lang="ru-RU" sz="1800" dirty="0" smtClean="0"/>
              <a:t> ст. до н.е.) Рим. </a:t>
            </a:r>
            <a:r>
              <a:rPr lang="ru-RU" sz="1800" dirty="0" err="1" smtClean="0"/>
              <a:t>Ватиканський</a:t>
            </a:r>
            <a:r>
              <a:rPr lang="ru-RU" sz="1800" dirty="0" smtClean="0"/>
              <a:t> музей.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00438" y="428625"/>
            <a:ext cx="560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600" i="1">
                <a:solidFill>
                  <a:srgbClr val="C00000"/>
                </a:solidFill>
                <a:latin typeface="Arial" charset="0"/>
              </a:rPr>
              <a:t>Пантеон  грецьких богів</a:t>
            </a:r>
            <a:endParaRPr lang="ru-RU" sz="3600" i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143000"/>
            <a:ext cx="413226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5000625" y="5608638"/>
            <a:ext cx="3714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charset="0"/>
              </a:rPr>
              <a:t>Боги радяться на Олімпі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smtClean="0">
                <a:solidFill>
                  <a:srgbClr val="C00000"/>
                </a:solidFill>
              </a:rPr>
              <a:t>Пантеон грецьких богів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625" y="1935163"/>
            <a:ext cx="8258175" cy="3494087"/>
          </a:xfrm>
        </p:spPr>
        <p:txBody>
          <a:bodyPr/>
          <a:lstStyle/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pPr>
              <a:buFont typeface="Wingdings 2" pitchFamily="18" charset="2"/>
              <a:buNone/>
            </a:pPr>
            <a:r>
              <a:rPr lang="uk-UA" smtClean="0"/>
              <a:t>       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368550" cy="3459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Рисунок 4" descr="C:\Users\User\Desktop\01_thumb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2071688"/>
            <a:ext cx="4886325" cy="3786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3000" y="5786438"/>
            <a:ext cx="1019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Аполон</a:t>
            </a:r>
            <a:r>
              <a:rPr lang="uk-UA" dirty="0">
                <a:latin typeface="Times New Roman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75" y="5929313"/>
            <a:ext cx="10810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“Небеса”</a:t>
            </a:r>
            <a:endParaRPr lang="uk-UA" sz="1800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8229600" cy="1143000"/>
          </a:xfrm>
        </p:spPr>
        <p:txBody>
          <a:bodyPr/>
          <a:lstStyle/>
          <a:p>
            <a:pPr algn="ctr"/>
            <a:r>
              <a:rPr lang="uk-UA" i="1" smtClean="0">
                <a:solidFill>
                  <a:srgbClr val="C00000"/>
                </a:solidFill>
              </a:rPr>
              <a:t>Бесіда з учнями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85750" y="2643188"/>
            <a:ext cx="7715250" cy="3857625"/>
          </a:xfrm>
        </p:spPr>
        <p:txBody>
          <a:bodyPr/>
          <a:lstStyle/>
          <a:p>
            <a:r>
              <a:rPr lang="uk-UA" smtClean="0"/>
              <a:t>Як за давньогрецькими легендами  з</a:t>
            </a:r>
            <a:r>
              <a:rPr lang="en-US" smtClean="0"/>
              <a:t>’</a:t>
            </a:r>
            <a:r>
              <a:rPr lang="uk-UA" smtClean="0"/>
              <a:t>явилися люди на землі?</a:t>
            </a:r>
          </a:p>
          <a:p>
            <a:r>
              <a:rPr lang="uk-UA" smtClean="0"/>
              <a:t>За що покарали людей боги?</a:t>
            </a:r>
          </a:p>
          <a:p>
            <a:r>
              <a:rPr lang="uk-UA" smtClean="0"/>
              <a:t>Кому вдалося врятуватися під час потопу?</a:t>
            </a:r>
          </a:p>
          <a:p>
            <a:r>
              <a:rPr lang="uk-UA" smtClean="0"/>
              <a:t>Як Девкаліон та Пірра відродили рід людський?</a:t>
            </a:r>
          </a:p>
          <a:p>
            <a:r>
              <a:rPr lang="uk-UA" smtClean="0"/>
              <a:t>Чи було нове покоління людей кращим від попереднього?</a:t>
            </a:r>
          </a:p>
          <a:p>
            <a:r>
              <a:rPr lang="uk-UA" smtClean="0"/>
              <a:t>Доведіть, що прочитаний твір – міф.</a:t>
            </a:r>
          </a:p>
          <a:p>
            <a:endParaRPr lang="uk-UA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453251" cy="1858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/>
          <a:lstStyle/>
          <a:p>
            <a:pPr eaLnBrk="1" hangingPunct="1"/>
            <a:r>
              <a:rPr lang="uk-UA" i="1" smtClean="0">
                <a:solidFill>
                  <a:srgbClr val="C00000"/>
                </a:solidFill>
              </a:rPr>
              <a:t>Мета: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ознайомити з давньогрецьким міфом про створення світу і людей;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повідомити про пантеон богів Давньої Греції;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розвивати логічне мислення , увагу, навички переказувати  почуте і прочитане;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виховувати зацікавленість до давньогрецької міфології.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>
                <a:solidFill>
                  <a:srgbClr val="C00000"/>
                </a:solidFill>
              </a:rPr>
              <a:t>Бесіда з учнями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88" y="2857500"/>
            <a:ext cx="8258175" cy="3422650"/>
          </a:xfrm>
        </p:spPr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Чому Кронос ковтав своїх дітей?</a:t>
            </a:r>
          </a:p>
          <a:p>
            <a:r>
              <a:rPr lang="uk-UA" smtClean="0">
                <a:solidFill>
                  <a:srgbClr val="002060"/>
                </a:solidFill>
              </a:rPr>
              <a:t>Як Рея врятувала Зевса?</a:t>
            </a:r>
          </a:p>
          <a:p>
            <a:r>
              <a:rPr lang="uk-UA" smtClean="0">
                <a:solidFill>
                  <a:srgbClr val="002060"/>
                </a:solidFill>
              </a:rPr>
              <a:t>Де жили боги після перемоги Зевса над Кроносом?</a:t>
            </a:r>
          </a:p>
          <a:p>
            <a:r>
              <a:rPr lang="uk-UA" smtClean="0">
                <a:solidFill>
                  <a:srgbClr val="002060"/>
                </a:solidFill>
              </a:rPr>
              <a:t>Чим закінчилася битва олімпійських богів з гігагтами?</a:t>
            </a:r>
          </a:p>
          <a:p>
            <a:r>
              <a:rPr lang="uk-UA" smtClean="0">
                <a:solidFill>
                  <a:srgbClr val="002060"/>
                </a:solidFill>
              </a:rPr>
              <a:t>Як богиня Гея помстилася за поразку своїх дітей гігантів?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714375"/>
            <a:ext cx="15875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smtClean="0">
                <a:solidFill>
                  <a:srgbClr val="C00000"/>
                </a:solidFill>
              </a:rPr>
              <a:t>Висновки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Давньогрецький міф про створення світу оригінальний і не схожий на інші міфи , з якими ми знайомилися на уроках.</a:t>
            </a:r>
          </a:p>
          <a:p>
            <a:r>
              <a:rPr lang="uk-UA" smtClean="0">
                <a:solidFill>
                  <a:srgbClr val="002060"/>
                </a:solidFill>
              </a:rPr>
              <a:t>Він містить розгалуджену систему образів, багато різних подій, характерних лише для грецької міфології.</a:t>
            </a:r>
          </a:p>
          <a:p>
            <a:r>
              <a:rPr lang="uk-UA" smtClean="0">
                <a:solidFill>
                  <a:srgbClr val="002060"/>
                </a:solidFill>
              </a:rPr>
              <a:t>Спільним моментом, що поєднує всі прочитані нами міфи є існування хаосу, а потім утворення неба і землі. Всього живого на ній.</a:t>
            </a:r>
          </a:p>
          <a:p>
            <a:endParaRPr lang="uk-UA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2795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C:\Users\User\Desktop\з фотіка\SAM_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25193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C:\Users\User\Desktop\з фотіка\SAM_5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14438"/>
            <a:ext cx="2476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C:\Users\User\Desktop\з фотіка\SAM_5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28688"/>
            <a:ext cx="23764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C:\Users\User\Desktop\з фотіка\SAM_5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714750"/>
            <a:ext cx="19573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 descr="C:\Users\User\Desktop\з фотіка\SAM_5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714750"/>
            <a:ext cx="20526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6" descr="C:\Users\User\Desktop\з фотіка\SAM_56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2857500"/>
            <a:ext cx="2300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7" descr="C:\Users\User\Desktop\з фотіка\SAM_56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5" y="4786313"/>
            <a:ext cx="2214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Прямоугольник 8"/>
          <p:cNvSpPr>
            <a:spLocks noChangeArrowheads="1"/>
          </p:cNvSpPr>
          <p:nvPr/>
        </p:nvSpPr>
        <p:spPr bwMode="auto">
          <a:xfrm>
            <a:off x="2071688" y="357188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>
                <a:solidFill>
                  <a:srgbClr val="C00000"/>
                </a:solidFill>
              </a:rPr>
              <a:t>Світ грецьких богів очима дітей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143250" y="1000125"/>
            <a:ext cx="5543550" cy="847725"/>
          </a:xfrm>
        </p:spPr>
        <p:txBody>
          <a:bodyPr/>
          <a:lstStyle/>
          <a:p>
            <a:pPr algn="r"/>
            <a:r>
              <a:rPr lang="uk-UA" i="1" smtClean="0">
                <a:solidFill>
                  <a:srgbClr val="C00000"/>
                </a:solidFill>
              </a:rPr>
              <a:t>Домашнє завдання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3643313"/>
            <a:ext cx="7972425" cy="2422525"/>
          </a:xfrm>
        </p:spPr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Переказувати давньогрецький міф про створення світу.</a:t>
            </a:r>
          </a:p>
          <a:p>
            <a:r>
              <a:rPr lang="uk-UA" smtClean="0">
                <a:solidFill>
                  <a:srgbClr val="002060"/>
                </a:solidFill>
              </a:rPr>
              <a:t>Написати власний міф про виникнення  будь – якого природного явища (веселки, граду, грому тощо). Використовуйте мотив перетворення.</a:t>
            </a:r>
          </a:p>
        </p:txBody>
      </p:sp>
      <p:pic>
        <p:nvPicPr>
          <p:cNvPr id="27652" name="Рисунок 4" descr="j030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00125"/>
            <a:ext cx="2460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456386" cy="842970"/>
          </a:xfrm>
        </p:spPr>
        <p:txBody>
          <a:bodyPr/>
          <a:lstStyle/>
          <a:p>
            <a:pPr algn="ctr">
              <a:defRPr/>
            </a:pPr>
            <a:r>
              <a:rPr lang="uk-UA" sz="3200" b="0" i="1" dirty="0" smtClean="0">
                <a:solidFill>
                  <a:srgbClr val="C00000"/>
                </a:solidFill>
              </a:rPr>
              <a:t>Список </a:t>
            </a:r>
            <a:r>
              <a:rPr lang="uk-UA" sz="3200" b="0" i="1" smtClean="0">
                <a:solidFill>
                  <a:srgbClr val="C00000"/>
                </a:solidFill>
              </a:rPr>
              <a:t>використаних джерел</a:t>
            </a:r>
            <a:endParaRPr lang="uk-UA" sz="3200" b="0" i="1" dirty="0" smtClean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3" y="1500188"/>
            <a:ext cx="8039100" cy="5000625"/>
          </a:xfrm>
        </p:spPr>
        <p:txBody>
          <a:bodyPr/>
          <a:lstStyle/>
          <a:p>
            <a:pPr marR="0" algn="l">
              <a:buFont typeface="Arial" charset="0"/>
              <a:buChar char="•"/>
            </a:pPr>
            <a:r>
              <a:rPr lang="ru-RU" sz="2400" smtClean="0"/>
              <a:t>Другов Влад. Про сучасні тенденції у поширенні методів проектного навчання. –www. osvita.org.ua</a:t>
            </a:r>
          </a:p>
          <a:p>
            <a:pPr marR="0" algn="l">
              <a:buFont typeface="Arial" charset="0"/>
              <a:buChar char="•"/>
            </a:pPr>
            <a:r>
              <a:rPr lang="uk-UA" sz="2400" smtClean="0"/>
              <a:t>Ковбасенко Ю.І., Ковбасенко Л.В. Зарубіжна література: Підруч. для        6-го кл. загальноосвіт.навч. закл. – К.: Грамота, 2006. – 296 с.</a:t>
            </a:r>
          </a:p>
          <a:p>
            <a:pPr marR="0" algn="l">
              <a:buFont typeface="Arial" charset="0"/>
              <a:buChar char="•"/>
            </a:pPr>
            <a:r>
              <a:rPr lang="uk-UA" sz="2400" smtClean="0"/>
              <a:t>Ковбасенко Л.В. Зарубіжна література: Книга для вчителя: календарне планування та розробки уроків. 6 клас 12-річної школи. – К.: Грамота, 2006. – 408 с.</a:t>
            </a:r>
          </a:p>
          <a:p>
            <a:pPr marR="0" algn="l">
              <a:buFont typeface="Arial" charset="0"/>
              <a:buChar char="•"/>
            </a:pPr>
            <a:r>
              <a:rPr lang="uk-UA" sz="2400" smtClean="0"/>
              <a:t>Сіптарова С.В. З досвіду застосування методу проектів / С.В. Сіптарова // Всесвітня література в середніх навчальних закладах України. – 2004. –    № 1. – С. 4-5</a:t>
            </a:r>
          </a:p>
          <a:p>
            <a:pPr marR="0" algn="l">
              <a:buFont typeface="Arial" charset="0"/>
              <a:buChar char="•"/>
            </a:pPr>
            <a:endParaRPr lang="uk-UA" smtClean="0"/>
          </a:p>
          <a:p>
            <a:pPr marR="0">
              <a:buFont typeface="Arial" charset="0"/>
              <a:buChar char="•"/>
            </a:pPr>
            <a:endParaRPr lang="uk-UA" smtClean="0"/>
          </a:p>
          <a:p>
            <a:pPr marR="0"/>
            <a:endParaRPr lang="uk-UA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400" i="1" smtClean="0">
                <a:solidFill>
                  <a:srgbClr val="C00000"/>
                </a:solidFill>
              </a:rPr>
              <a:t>Греція – країна красивих пейзажів</a:t>
            </a:r>
          </a:p>
        </p:txBody>
      </p:sp>
      <p:pic>
        <p:nvPicPr>
          <p:cNvPr id="5" name="Picture 4" descr="I000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4851"/>
          <a:stretch>
            <a:fillRect/>
          </a:stretch>
        </p:blipFill>
        <p:spPr>
          <a:xfrm>
            <a:off x="457200" y="2071678"/>
            <a:ext cx="3257544" cy="407196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5714"/>
          <a:stretch>
            <a:fillRect/>
          </a:stretch>
        </p:blipFill>
        <p:spPr>
          <a:xfrm>
            <a:off x="5038489" y="2233057"/>
            <a:ext cx="3258022" cy="380952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i="1" smtClean="0">
                <a:solidFill>
                  <a:srgbClr val="C00000"/>
                </a:solidFill>
              </a:rPr>
              <a:t>Храми грецьких богів</a:t>
            </a:r>
          </a:p>
        </p:txBody>
      </p:sp>
      <p:pic>
        <p:nvPicPr>
          <p:cNvPr id="5" name="Picture 6" descr="J01637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936835"/>
            <a:ext cx="2929536" cy="402978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J0146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000240"/>
            <a:ext cx="3281358" cy="407196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400" i="1" smtClean="0">
                <a:solidFill>
                  <a:srgbClr val="C00000"/>
                </a:solidFill>
              </a:rPr>
              <a:t>Архітектурна спадщина Греції</a:t>
            </a:r>
          </a:p>
        </p:txBody>
      </p:sp>
      <p:pic>
        <p:nvPicPr>
          <p:cNvPr id="7" name="Picture 10" descr="J0146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226"/>
          <a:stretch>
            <a:fillRect/>
          </a:stretch>
        </p:blipFill>
        <p:spPr>
          <a:xfrm>
            <a:off x="571472" y="2143116"/>
            <a:ext cx="3084604" cy="409213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J01637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143116"/>
            <a:ext cx="3281358" cy="400052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ец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803275"/>
            <a:ext cx="7072312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046029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61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82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>
                <a:solidFill>
                  <a:srgbClr val="000066"/>
                </a:solidFill>
                <a:latin typeface="Perpetua" pitchFamily="18" charset="0"/>
              </a:rPr>
              <a:t>Спочатку існував тільки вічний, безмежний, темний Хаос. Усе виникло з безмежного Хаосу – весь світ і безсмертні боги.                                З Хаосу походить і богиня Земля –Гея. Широко розкинулася вона, могутня, і дає життя всьому, що живе й росте на ній. Могутня благодатна Земля породила безмежне блакитне небо – Урана, і розпростерлося Небо над Землею, і широко розлилося вічно шумливе Море.</a:t>
            </a:r>
            <a:endParaRPr lang="ru-RU" sz="3200" b="1" i="1">
              <a:solidFill>
                <a:srgbClr val="000066"/>
              </a:solidFill>
              <a:latin typeface="Perpet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167063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творення світу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743200" y="685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62400" y="8382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latin typeface="Arial" charset="0"/>
              </a:rPr>
              <a:t>Хаос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81725" y="1752600"/>
            <a:ext cx="296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        Тартар</a:t>
            </a:r>
          </a:p>
          <a:p>
            <a:r>
              <a:rPr lang="ru-RU">
                <a:latin typeface="Arial" charset="0"/>
              </a:rPr>
              <a:t>(підземне царство)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18288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Небо(Уран)</a:t>
            </a:r>
          </a:p>
          <a:p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57600" y="18288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>
                <a:latin typeface="Arial" charset="0"/>
              </a:rPr>
              <a:t>Земля(Гея)</a:t>
            </a:r>
            <a:endParaRPr lang="ru-RU">
              <a:latin typeface="Arial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962400" y="32004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Діти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248400" y="3733800"/>
            <a:ext cx="2505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>
                <a:latin typeface="Arial" charset="0"/>
              </a:rPr>
              <a:t>        Гіганти</a:t>
            </a:r>
          </a:p>
          <a:p>
            <a:r>
              <a:rPr lang="ru-RU" sz="2200">
                <a:latin typeface="Arial" charset="0"/>
              </a:rPr>
              <a:t>(свавільні велетні</a:t>
            </a:r>
          </a:p>
          <a:p>
            <a:r>
              <a:rPr lang="ru-RU" sz="2200">
                <a:latin typeface="Arial" charset="0"/>
              </a:rPr>
              <a:t>зі змієподібними </a:t>
            </a:r>
          </a:p>
          <a:p>
            <a:r>
              <a:rPr lang="ru-RU" sz="2200">
                <a:latin typeface="Arial" charset="0"/>
              </a:rPr>
              <a:t>ногами)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352800" y="4038600"/>
            <a:ext cx="2398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>
                <a:latin typeface="Arial" charset="0"/>
              </a:rPr>
              <a:t>    Гекатохетці</a:t>
            </a:r>
          </a:p>
          <a:p>
            <a:r>
              <a:rPr lang="ru-RU" sz="2200">
                <a:latin typeface="Arial" charset="0"/>
              </a:rPr>
              <a:t>(сторукі велетні)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52400" y="3810000"/>
            <a:ext cx="2908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>
                <a:latin typeface="Arial" charset="0"/>
              </a:rPr>
              <a:t>           Титани</a:t>
            </a:r>
          </a:p>
          <a:p>
            <a:r>
              <a:rPr lang="ru-RU" sz="2200">
                <a:latin typeface="Arial" charset="0"/>
              </a:rPr>
              <a:t>(велетні, які більше</a:t>
            </a:r>
          </a:p>
          <a:p>
            <a:r>
              <a:rPr lang="ru-RU" sz="2200">
                <a:latin typeface="Arial" charset="0"/>
              </a:rPr>
              <a:t>походили на людей)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" y="5334000"/>
            <a:ext cx="2322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Arial" charset="0"/>
              </a:rPr>
              <a:t>          Діти</a:t>
            </a:r>
          </a:p>
          <a:p>
            <a:r>
              <a:rPr lang="ru-RU" sz="2000">
                <a:latin typeface="Arial" charset="0"/>
              </a:rPr>
              <a:t> Олімпійські боги</a:t>
            </a:r>
          </a:p>
          <a:p>
            <a:r>
              <a:rPr lang="ru-RU" sz="2000">
                <a:latin typeface="Arial" charset="0"/>
              </a:rPr>
              <a:t>(більші і красивіші</a:t>
            </a:r>
          </a:p>
          <a:p>
            <a:r>
              <a:rPr lang="ru-RU" sz="2000">
                <a:latin typeface="Arial" charset="0"/>
              </a:rPr>
              <a:t>за людей)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2133600" y="11430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4953000" y="1143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4196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4196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419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828800" y="2286000"/>
            <a:ext cx="2286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953000" y="3505200"/>
            <a:ext cx="2286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1676400" y="3505200"/>
            <a:ext cx="2286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4478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i="1" smtClean="0">
                <a:solidFill>
                  <a:srgbClr val="C00000"/>
                </a:solidFill>
              </a:rPr>
              <a:t>Словникова робота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Міф (гр. – слово, оповідання, переказ)- від усної народної творчості, стародавня оповідь про богів, героїв, явища природи, чудесні перетворення , в якій часто пояснювалося походження світу і життя на землі.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Міфологія – сукупність міфів якогось народу, наука, яка вивчає особливості міфів.</a:t>
            </a:r>
          </a:p>
          <a:p>
            <a:pPr eaLnBrk="1" hangingPunct="1"/>
            <a:r>
              <a:rPr lang="uk-UA" smtClean="0">
                <a:solidFill>
                  <a:srgbClr val="002060"/>
                </a:solidFill>
              </a:rPr>
              <a:t>Пантеон – сукупність богів у міфології того чи іншого народу.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57188"/>
            <a:ext cx="17859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</TotalTime>
  <Words>901</Words>
  <Application>Microsoft Office PowerPoint</Application>
  <PresentationFormat>Экран (4:3)</PresentationFormat>
  <Paragraphs>117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Times New Roman</vt:lpstr>
      <vt:lpstr>Arial</vt:lpstr>
      <vt:lpstr>Calibri</vt:lpstr>
      <vt:lpstr>Constantia</vt:lpstr>
      <vt:lpstr>Wingdings 2</vt:lpstr>
      <vt:lpstr>Monotype Corsiva</vt:lpstr>
      <vt:lpstr>Perpetua</vt:lpstr>
      <vt:lpstr>Поток</vt:lpstr>
      <vt:lpstr> </vt:lpstr>
      <vt:lpstr>Мета:</vt:lpstr>
      <vt:lpstr>Греція – країна красивих пейзажів</vt:lpstr>
      <vt:lpstr>Храми грецьких богів</vt:lpstr>
      <vt:lpstr>Архітектурна спадщина Греції</vt:lpstr>
      <vt:lpstr>Слайд 6</vt:lpstr>
      <vt:lpstr>Слайд 7</vt:lpstr>
      <vt:lpstr>Слайд 8</vt:lpstr>
      <vt:lpstr>Словникова робота</vt:lpstr>
      <vt:lpstr>Слайд 10</vt:lpstr>
      <vt:lpstr>Слайд 11</vt:lpstr>
      <vt:lpstr>Основні цикли давньогрецьких міфів:</vt:lpstr>
      <vt:lpstr>Особливості  давньогрецької міфології</vt:lpstr>
      <vt:lpstr>Слайд 14</vt:lpstr>
      <vt:lpstr>Гера – цариця богів і людей,  жінка Зевса. (Погруддя кінця III ст. до н.е.) </vt:lpstr>
      <vt:lpstr>Слайд 16</vt:lpstr>
      <vt:lpstr>   Зевс Мармурова римська копія  з грецького оригіналу Фідія (IV ст. до н.е.) Рим. Ватиканський музей.</vt:lpstr>
      <vt:lpstr>Пантеон грецьких богів</vt:lpstr>
      <vt:lpstr>Бесіда з учнями</vt:lpstr>
      <vt:lpstr>Бесіда з учнями</vt:lpstr>
      <vt:lpstr>Висновки</vt:lpstr>
      <vt:lpstr>Слайд 22</vt:lpstr>
      <vt:lpstr>Домашнє завдання</vt:lpstr>
      <vt:lpstr>Список використаних джерел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111</cp:lastModifiedBy>
  <cp:revision>82</cp:revision>
  <dcterms:created xsi:type="dcterms:W3CDTF">1601-01-01T00:00:00Z</dcterms:created>
  <dcterms:modified xsi:type="dcterms:W3CDTF">2014-06-17T04:17:48Z</dcterms:modified>
</cp:coreProperties>
</file>