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76" r:id="rId8"/>
    <p:sldId id="267" r:id="rId9"/>
    <p:sldId id="266" r:id="rId10"/>
    <p:sldId id="261" r:id="rId11"/>
    <p:sldId id="262" r:id="rId12"/>
    <p:sldId id="278" r:id="rId13"/>
    <p:sldId id="270" r:id="rId14"/>
    <p:sldId id="271" r:id="rId15"/>
    <p:sldId id="263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632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6325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26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27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28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29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0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1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2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3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4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5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6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7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8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39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0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1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2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3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4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5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6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7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8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9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6350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635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5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5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5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5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5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5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5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5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6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6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6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6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6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6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636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636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6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6369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637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7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7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7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7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7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7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7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7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6379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80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81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82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83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84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85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86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63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638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9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63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36D659-2107-4098-9156-83FBD8745B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7" grpId="0"/>
      <p:bldP spid="5638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3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3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D4731-6236-48CB-8D7F-513ED81959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71000-8064-4B3E-9FEC-A7EE4B3B0A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62052A1E-DBEC-45DF-935A-5B9567CA74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91A2D648-DD06-42C4-AFE7-328CB79501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203D5-3E06-43A6-B44F-7671F6BCDA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5CE89-F4C2-4EC2-9A61-3C14C36868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9D82D-91B0-42A0-B198-C6334973E3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AD1F4-279D-4E0B-AF8A-11730E2156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7C8A3-B4D6-4D02-AC0B-91BB9B8096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56976-559E-4A39-B06D-0EC22EEE11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989FB-F7D9-48A5-B129-5E68B735DA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48B33-D65D-4B92-9E9E-FDE24A5C44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529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30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530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0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2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5326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53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534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534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534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53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535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5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6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6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6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53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6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536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536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16F6D9E-6532-4060-85AA-99B384BE54A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536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5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5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5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63" grpId="0"/>
      <p:bldP spid="5536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3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3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3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3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3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3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3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3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3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3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3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3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3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3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3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3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3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3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3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3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25538"/>
            <a:ext cx="7848600" cy="2663825"/>
          </a:xfrm>
        </p:spPr>
        <p:txBody>
          <a:bodyPr/>
          <a:lstStyle/>
          <a:p>
            <a:r>
              <a:rPr lang="uk-UA"/>
              <a:t/>
            </a:r>
            <a:br>
              <a:rPr lang="uk-UA"/>
            </a:br>
            <a:r>
              <a:rPr lang="uk-UA"/>
              <a:t>Іван Багряний.</a:t>
            </a:r>
            <a:br>
              <a:rPr lang="uk-UA"/>
            </a:br>
            <a:r>
              <a:rPr lang="uk-UA" sz="4400"/>
              <a:t>Життєвий і творчий шлях письменника</a:t>
            </a:r>
            <a:endParaRPr lang="ru-RU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5300663"/>
            <a:ext cx="6264275" cy="1296987"/>
          </a:xfrm>
        </p:spPr>
        <p:txBody>
          <a:bodyPr/>
          <a:lstStyle/>
          <a:p>
            <a:r>
              <a:rPr lang="uk-UA" sz="2400"/>
              <a:t>Миронюк Ольга Феофанівна</a:t>
            </a:r>
          </a:p>
          <a:p>
            <a:r>
              <a:rPr lang="uk-UA" sz="2000"/>
              <a:t>учитель української мови і літератури</a:t>
            </a:r>
          </a:p>
          <a:p>
            <a:r>
              <a:rPr lang="uk-UA" sz="2000"/>
              <a:t>Буцька загальноосвітня школа І-ІІІ ступенів</a:t>
            </a:r>
            <a:endParaRPr lang="ru-RU" sz="200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142288" cy="1079500"/>
          </a:xfrm>
        </p:spPr>
        <p:txBody>
          <a:bodyPr/>
          <a:lstStyle/>
          <a:p>
            <a:r>
              <a:rPr lang="ru-RU" sz="2000">
                <a:solidFill>
                  <a:schemeClr val="tx1"/>
                </a:solidFill>
              </a:rPr>
              <a:t>25 вересня 2007 року введено в обіг ювілейну монету «Іван Багряний» із серії «Видатні особистості України» номіналом 2 гривні з нейзильберу, якість — «спеціальний анциркулейтед», тираж — 35 000 штук у капсулах.</a:t>
            </a:r>
            <a:br>
              <a:rPr lang="ru-RU" sz="2000">
                <a:solidFill>
                  <a:schemeClr val="tx1"/>
                </a:solidFill>
              </a:rPr>
            </a:br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62468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276475"/>
            <a:ext cx="8064500" cy="4105275"/>
          </a:xfrm>
          <a:noFill/>
          <a:ln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Опис монети</a:t>
            </a: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400"/>
              <a:t>На  аверсі монети стилізовано зображено орнаментальну смугу та обріз книги, на тлі якого напис – 2/ГРИВНІ; угорі на дзеркальному тлі розміщено малий Державний Герб України, під яким напис – НАЦІОНАЛЬНИЙ/ БАНК/УКРАЇНИ, унизу ліворуч рік карбування монети – 2007 і логотип Монетного двору Національного банку України.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400"/>
              <a:t>	</a:t>
            </a:r>
          </a:p>
          <a:p>
            <a:pPr>
              <a:lnSpc>
                <a:spcPct val="80000"/>
              </a:lnSpc>
            </a:pPr>
            <a:r>
              <a:rPr lang="uk-UA" sz="2400"/>
              <a:t>На реверсі зображено портрет Івана Багряного, праворуч вертикально розміщено напис ІВАН БАГРЯНИЙ та роки життя – 1906 (угорі) 1963 (унизу).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2400"/>
          </a:p>
          <a:p>
            <a:pPr>
              <a:lnSpc>
                <a:spcPct val="80000"/>
              </a:lnSpc>
            </a:pPr>
            <a:r>
              <a:rPr lang="uk-UA" sz="2400"/>
              <a:t>Автор ескізів і моделей - Володимир Атаманчук.</a:t>
            </a:r>
            <a:endParaRPr lang="ru-RU" sz="2400"/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Творчість 20-х років</a:t>
            </a:r>
            <a:endParaRPr lang="ru-RU"/>
          </a:p>
        </p:txBody>
      </p:sp>
      <p:sp>
        <p:nvSpPr>
          <p:cNvPr id="798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40425" y="1598613"/>
            <a:ext cx="2741613" cy="4497387"/>
          </a:xfrm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ja-JP" sz="2000" b="1" i="1"/>
              <a:t>         У 20-ті роки вийшли збірка віршів “До меж заказаних”  (1927), поеми “Монголія” і  “Ave Maria” (1929), роман у віршах “Скелька” (1929).</a:t>
            </a:r>
            <a:endParaRPr lang="ru-RU" sz="2000" b="1" i="1"/>
          </a:p>
        </p:txBody>
      </p:sp>
      <p:sp>
        <p:nvSpPr>
          <p:cNvPr id="79881" name="Rectangle 5"/>
          <p:cNvSpPr>
            <a:spLocks noChangeArrowheads="1"/>
          </p:cNvSpPr>
          <p:nvPr/>
        </p:nvSpPr>
        <p:spPr bwMode="auto">
          <a:xfrm>
            <a:off x="914400" y="1600200"/>
            <a:ext cx="338296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82" name="Rectangle 5"/>
          <p:cNvSpPr>
            <a:spLocks noChangeArrowheads="1"/>
          </p:cNvSpPr>
          <p:nvPr/>
        </p:nvSpPr>
        <p:spPr bwMode="auto">
          <a:xfrm>
            <a:off x="1130300" y="1816100"/>
            <a:ext cx="338296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8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1773238"/>
            <a:ext cx="4037012" cy="4497387"/>
          </a:xfrm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ja-JP" sz="2800"/>
              <a:t>	</a:t>
            </a:r>
            <a:endParaRPr lang="ru-RU" sz="2800"/>
          </a:p>
        </p:txBody>
      </p:sp>
      <p:sp>
        <p:nvSpPr>
          <p:cNvPr id="79886" name="Rectangle 5"/>
          <p:cNvSpPr>
            <a:spLocks noChangeArrowheads="1"/>
          </p:cNvSpPr>
          <p:nvPr/>
        </p:nvSpPr>
        <p:spPr bwMode="auto">
          <a:xfrm>
            <a:off x="1346200" y="2032000"/>
            <a:ext cx="338296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87" name="Rectangle 5"/>
          <p:cNvSpPr>
            <a:spLocks noChangeArrowheads="1"/>
          </p:cNvSpPr>
          <p:nvPr/>
        </p:nvSpPr>
        <p:spPr bwMode="auto">
          <a:xfrm>
            <a:off x="1562100" y="2247900"/>
            <a:ext cx="338296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88" name="Rectangle 5"/>
          <p:cNvSpPr>
            <a:spLocks noChangeArrowheads="1"/>
          </p:cNvSpPr>
          <p:nvPr/>
        </p:nvSpPr>
        <p:spPr bwMode="auto">
          <a:xfrm>
            <a:off x="827088" y="1916113"/>
            <a:ext cx="338296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altLang="ja-JP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988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28590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140075"/>
            <a:ext cx="25908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ja-JP" sz="2400" b="1" i="1"/>
              <a:t>Поему “Ave Maria” автор видав власноруч за свій рахунок. На цій маленькій книжечці, яка мала 106 сторінок, значилося: Видавництво “Сам”. Це видання було конфісковано, але більшість накладу встигли розкупити. </a:t>
            </a:r>
            <a:endParaRPr lang="ru-RU" sz="2800" b="1" i="1">
              <a:solidFill>
                <a:schemeClr val="accent2"/>
              </a:solidFill>
              <a:latin typeface="Times New Roman" charset="0"/>
            </a:endParaRPr>
          </a:p>
          <a:p>
            <a:endParaRPr lang="ru-RU" sz="2400"/>
          </a:p>
        </p:txBody>
      </p:sp>
      <p:pic>
        <p:nvPicPr>
          <p:cNvPr id="71690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4463" y="1741488"/>
            <a:ext cx="2876550" cy="4210050"/>
          </a:xfrm>
          <a:noFill/>
          <a:ln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“Тигролови”</a:t>
            </a:r>
            <a:endParaRPr lang="ru-RU" b="1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268413"/>
            <a:ext cx="2820987" cy="4827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ja-JP" sz="2000" b="1" i="1"/>
              <a:t>Цей роман виходить  на Заході трьома виданнями українською мовою в 1947, 1955, 1991 рр. Також цей твір було видано багатьма мовами, а в  Австрії та Німеччині його було визнано  найкращим </a:t>
            </a:r>
            <a:br>
              <a:rPr lang="ru-RU" altLang="ja-JP" sz="2000" b="1" i="1"/>
            </a:br>
            <a:r>
              <a:rPr lang="ru-RU" altLang="ja-JP" sz="2000" b="1" i="1"/>
              <a:t>твором для молоді.</a:t>
            </a:r>
            <a:endParaRPr lang="ru-RU" sz="2000" b="1" i="1"/>
          </a:p>
        </p:txBody>
      </p:sp>
      <p:pic>
        <p:nvPicPr>
          <p:cNvPr id="44039" name="Picture 7" descr="b54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981075"/>
            <a:ext cx="2286000" cy="2592388"/>
          </a:xfrm>
          <a:prstGeom prst="rect">
            <a:avLst/>
          </a:prstGeom>
          <a:noFill/>
          <a:effectLst>
            <a:outerShdw dist="129515" dir="10121404" algn="ctr" rotWithShape="0">
              <a:srgbClr val="808080"/>
            </a:outerShdw>
          </a:effectLst>
        </p:spPr>
      </p:pic>
      <p:pic>
        <p:nvPicPr>
          <p:cNvPr id="44037" name="Picture 5" descr="bagryaniy-perc-20tigrilovi-perc-20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860800"/>
            <a:ext cx="2238375" cy="2573338"/>
          </a:xfrm>
          <a:prstGeom prst="rect">
            <a:avLst/>
          </a:prstGeom>
          <a:noFill/>
          <a:effectLst>
            <a:outerShdw dist="129515" dir="4721404" algn="ctr" rotWithShape="0">
              <a:srgbClr val="808080"/>
            </a:outerShdw>
          </a:effectLst>
        </p:spPr>
      </p:pic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1341438"/>
            <a:ext cx="2228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“Сад Гетсиманський”</a:t>
            </a:r>
            <a:endParaRPr lang="ru-RU" b="1"/>
          </a:p>
        </p:txBody>
      </p:sp>
      <p:pic>
        <p:nvPicPr>
          <p:cNvPr id="44038" name="Picture 6" descr="3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2519363" cy="3455987"/>
          </a:xfrm>
          <a:prstGeom prst="rect">
            <a:avLst/>
          </a:prstGeom>
          <a:noFill/>
          <a:effectLst>
            <a:outerShdw dist="117088" dir="4648272" algn="ctr" rotWithShape="0">
              <a:srgbClr val="808080"/>
            </a:outerShdw>
          </a:effectLst>
        </p:spPr>
      </p:pic>
      <p:sp>
        <p:nvSpPr>
          <p:cNvPr id="6452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700213"/>
            <a:ext cx="4248150" cy="44973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ja-JP" sz="2400" b="1" i="1"/>
              <a:t>У романі знайшов відображення харківський період життя письменника, його в‘язничні поневіряння. “Сад Гетсиманський”  був виданий у США, Канаді, Англії, Німеччині, Голандії, Франції.</a:t>
            </a:r>
            <a:r>
              <a:rPr lang="ru-RU" altLang="ja-JP" sz="2000"/>
              <a:t> </a:t>
            </a:r>
            <a:endParaRPr lang="ru-RU" sz="2000"/>
          </a:p>
          <a:p>
            <a:endParaRPr lang="ru-RU" sz="240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“Огненне коло”</a:t>
            </a:r>
            <a:endParaRPr lang="ru-RU" b="1"/>
          </a:p>
        </p:txBody>
      </p:sp>
      <p:pic>
        <p:nvPicPr>
          <p:cNvPr id="73732" name="Picture 9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060575"/>
            <a:ext cx="2466975" cy="3495675"/>
          </a:xfrm>
          <a:noFill/>
          <a:ln/>
        </p:spPr>
      </p:pic>
      <p:sp>
        <p:nvSpPr>
          <p:cNvPr id="737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700213"/>
            <a:ext cx="4392613" cy="4681537"/>
          </a:xfrm>
        </p:spPr>
        <p:txBody>
          <a:bodyPr/>
          <a:lstStyle/>
          <a:p>
            <a:r>
              <a:rPr lang="uk-UA"/>
              <a:t>Повість розповідає про трагедію дивізії “Галичина” в липні 1944року під Бродами.</a:t>
            </a:r>
          </a:p>
          <a:p>
            <a:endParaRPr lang="uk-UA" sz="2000" b="1" i="1"/>
          </a:p>
          <a:p>
            <a:r>
              <a:rPr lang="uk-UA" sz="2000" b="1" i="1"/>
              <a:t>“…Ми не були героями. Усі герої були деінде й лишились живими. Ні, ми були простими юнаками, які ніколи в своєму житті нікого не вбивали і не вміли вбивати…”</a:t>
            </a:r>
            <a:endParaRPr lang="ru-RU" sz="2000" b="1" i="1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Список використаних джерел</a:t>
            </a: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/>
              <a:t>Література:</a:t>
            </a:r>
          </a:p>
          <a:p>
            <a:pPr>
              <a:lnSpc>
                <a:spcPct val="80000"/>
              </a:lnSpc>
            </a:pPr>
            <a:r>
              <a:rPr lang="uk-UA" sz="2400" b="1" i="1"/>
              <a:t>Українська література: підручн. для 11 кл. загальноосвітн. навч. закл. (рівень стандарту, академічний рівень)/ за заг.ред. Г.Ф.Семенюка. – К.:Освіта, 2011. </a:t>
            </a:r>
          </a:p>
          <a:p>
            <a:pPr>
              <a:lnSpc>
                <a:spcPct val="80000"/>
              </a:lnSpc>
            </a:pPr>
            <a:r>
              <a:rPr lang="uk-UA" sz="2400" b="1" i="1"/>
              <a:t>Надурак С., Слоньовська О.Вивчення української літератури. 11 клас. Інтегровані уроки. – Харків: Веста: В-во “Ранок”, 2004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/>
              <a:t>Інтернет-ресурси:</a:t>
            </a:r>
          </a:p>
          <a:p>
            <a:pPr>
              <a:lnSpc>
                <a:spcPct val="80000"/>
              </a:lnSpc>
            </a:pPr>
            <a:r>
              <a:rPr lang="uk-UA" altLang="ja-JP" sz="2400" b="1" i="1"/>
              <a:t>uk.wikipedia.org/wiki/Багряний_Іван_Павлович</a:t>
            </a:r>
          </a:p>
          <a:p>
            <a:pPr>
              <a:lnSpc>
                <a:spcPct val="80000"/>
              </a:lnSpc>
            </a:pPr>
            <a:r>
              <a:rPr lang="uk-UA" altLang="ja-JP" sz="2400" b="1" i="1"/>
              <a:t>korolenko.kharkov.com/bagrian.htm</a:t>
            </a:r>
          </a:p>
          <a:p>
            <a:pPr>
              <a:lnSpc>
                <a:spcPct val="80000"/>
              </a:lnSpc>
            </a:pPr>
            <a:r>
              <a:rPr lang="uk-UA" altLang="ja-JP" sz="2400" b="1" i="1"/>
              <a:t>shkola.ostriv.in.ua/publication/code-c9023f0b049e/list-b407a47b26</a:t>
            </a:r>
            <a:endParaRPr lang="ru-RU" sz="2400" b="1" i="1"/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476250"/>
            <a:ext cx="5334000" cy="939800"/>
          </a:xfrm>
        </p:spPr>
        <p:txBody>
          <a:bodyPr/>
          <a:lstStyle/>
          <a:p>
            <a:r>
              <a:rPr lang="uk-UA" sz="7200"/>
              <a:t/>
            </a:r>
            <a:br>
              <a:rPr lang="uk-UA" sz="7200"/>
            </a:br>
            <a:r>
              <a:rPr lang="uk-UA" sz="7200"/>
              <a:t>Іван Багряний</a:t>
            </a:r>
            <a:endParaRPr lang="ru-RU" sz="72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2565400"/>
            <a:ext cx="5549900" cy="3530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4800"/>
          </a:p>
          <a:p>
            <a:pPr algn="ctr">
              <a:buFont typeface="Wingdings" pitchFamily="2" charset="2"/>
              <a:buNone/>
            </a:pPr>
            <a:r>
              <a:rPr lang="uk-UA" sz="4800"/>
              <a:t>Іван Павлович</a:t>
            </a:r>
          </a:p>
          <a:p>
            <a:pPr algn="ctr">
              <a:buFont typeface="Wingdings" pitchFamily="2" charset="2"/>
              <a:buNone/>
            </a:pPr>
            <a:r>
              <a:rPr lang="uk-UA" sz="4800"/>
              <a:t>Лозов'ягін</a:t>
            </a:r>
          </a:p>
          <a:p>
            <a:pPr algn="ctr">
              <a:buFont typeface="Wingdings" pitchFamily="2" charset="2"/>
              <a:buNone/>
            </a:pPr>
            <a:r>
              <a:rPr lang="uk-UA" sz="4800"/>
              <a:t>(1906 – 1963)</a:t>
            </a:r>
            <a:endParaRPr lang="ru-RU" sz="4800"/>
          </a:p>
          <a:p>
            <a:pPr algn="ctr">
              <a:buFont typeface="Wingdings" pitchFamily="2" charset="2"/>
              <a:buNone/>
            </a:pPr>
            <a:endParaRPr lang="ru-RU"/>
          </a:p>
        </p:txBody>
      </p:sp>
      <p:pic>
        <p:nvPicPr>
          <p:cNvPr id="29708" name="Picture 12" descr="195-19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30241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2032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226425" cy="44973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ja-JP" b="1" i="1"/>
          </a:p>
          <a:p>
            <a:pPr algn="ctr">
              <a:buFont typeface="Wingdings" pitchFamily="2" charset="2"/>
              <a:buNone/>
            </a:pPr>
            <a:r>
              <a:rPr lang="ru-RU" altLang="ja-JP" b="1" i="1"/>
              <a:t>“</a:t>
            </a:r>
            <a:r>
              <a:rPr lang="ru-RU" altLang="ja-JP" sz="2800" b="1" i="1"/>
              <a:t>Іван Багряний – одна із найяскравіших і найдраматичніших постатей в українському письменстві і громадянстві першої половини і середини ХХ ст.</a:t>
            </a:r>
            <a:r>
              <a:rPr lang="ru-RU" altLang="ja-JP" b="1" i="1"/>
              <a:t> "</a:t>
            </a:r>
          </a:p>
          <a:p>
            <a:pPr algn="r">
              <a:buFont typeface="Wingdings" pitchFamily="2" charset="2"/>
              <a:buNone/>
            </a:pPr>
            <a:endParaRPr lang="ru-RU" altLang="ja-JP" sz="2400" b="1" i="1"/>
          </a:p>
          <a:p>
            <a:pPr algn="r">
              <a:buFont typeface="Wingdings" pitchFamily="2" charset="2"/>
              <a:buNone/>
            </a:pPr>
            <a:endParaRPr lang="ru-RU" altLang="ja-JP" sz="2400" b="1" i="1"/>
          </a:p>
          <a:p>
            <a:pPr algn="r">
              <a:buFont typeface="Wingdings" pitchFamily="2" charset="2"/>
              <a:buNone/>
            </a:pPr>
            <a:r>
              <a:rPr lang="ru-RU" altLang="ja-JP" sz="2400" b="1" i="1"/>
              <a:t>Мала енциклопедія </a:t>
            </a:r>
          </a:p>
          <a:p>
            <a:pPr algn="r">
              <a:buFont typeface="Wingdings" pitchFamily="2" charset="2"/>
              <a:buNone/>
            </a:pPr>
            <a:r>
              <a:rPr lang="ru-RU" altLang="ja-JP" sz="2400" b="1" i="1"/>
              <a:t>етнодержавознавства</a:t>
            </a:r>
            <a:endParaRPr lang="ru-RU" sz="2400" b="1" i="1"/>
          </a:p>
          <a:p>
            <a:endParaRPr lang="ru-RU" sz="240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2032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125538"/>
            <a:ext cx="5622925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/>
              <a:t>2 жовтня 1906 року - народився  у містечку Охтирка на Полтавщині (теперішня Сумщина) у бідній сім</a:t>
            </a:r>
            <a:r>
              <a:rPr lang="uk-UA" sz="2800" b="1" i="1"/>
              <a:t>’</a:t>
            </a:r>
            <a:r>
              <a:rPr lang="uk-UA" sz="2800"/>
              <a:t>ї муляра.</a:t>
            </a:r>
          </a:p>
          <a:p>
            <a:pPr>
              <a:lnSpc>
                <a:spcPct val="80000"/>
              </a:lnSpc>
            </a:pPr>
            <a:r>
              <a:rPr lang="uk-UA" sz="2800"/>
              <a:t>З 1912 – церковно-приходська і вища початкова школи.</a:t>
            </a:r>
          </a:p>
          <a:p>
            <a:pPr>
              <a:lnSpc>
                <a:spcPct val="80000"/>
              </a:lnSpc>
            </a:pPr>
            <a:r>
              <a:rPr lang="uk-UA" sz="2800"/>
              <a:t>1920 р. - навчався у Краснопільській художньо-керамічній  школі.</a:t>
            </a:r>
          </a:p>
          <a:p>
            <a:pPr>
              <a:lnSpc>
                <a:spcPct val="80000"/>
              </a:lnSpc>
            </a:pPr>
            <a:r>
              <a:rPr lang="uk-UA" sz="2800"/>
              <a:t>1922 – 1926 рр. - викладав малювання, працював на шахтах Донбасу.</a:t>
            </a:r>
            <a:endParaRPr lang="ru-RU" sz="2800"/>
          </a:p>
        </p:txBody>
      </p:sp>
      <p:pic>
        <p:nvPicPr>
          <p:cNvPr id="59399" name="Picture 6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2952750" cy="1871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149725"/>
            <a:ext cx="2879725" cy="1511300"/>
          </a:xfrm>
        </p:spPr>
        <p:txBody>
          <a:bodyPr/>
          <a:lstStyle/>
          <a:p>
            <a:r>
              <a:rPr lang="uk-UA" sz="1800"/>
              <a:t>Іван Багряний </a:t>
            </a:r>
            <a:br>
              <a:rPr lang="uk-UA" sz="1800"/>
            </a:br>
            <a:r>
              <a:rPr lang="uk-UA" sz="1800"/>
              <a:t>під час ув'язнення</a:t>
            </a:r>
            <a:endParaRPr lang="ru-RU" sz="18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765175"/>
            <a:ext cx="5183188" cy="5759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/>
              <a:t>1926 – вперше підписується Іваном Багряним під добіркою віршів у київському журналі «Глобус». </a:t>
            </a:r>
          </a:p>
          <a:p>
            <a:pPr>
              <a:lnSpc>
                <a:spcPct val="90000"/>
              </a:lnSpc>
            </a:pPr>
            <a:r>
              <a:rPr lang="uk-UA" sz="2400"/>
              <a:t>1926 – 1930 рр. - учився в Київському художньому інституті, але диплома не отримав, бо виявив себе  «політично неблагонадійним».</a:t>
            </a:r>
          </a:p>
          <a:p>
            <a:pPr>
              <a:lnSpc>
                <a:spcPct val="90000"/>
              </a:lnSpc>
            </a:pPr>
            <a:r>
              <a:rPr lang="uk-UA" sz="2400"/>
              <a:t>1932 р. - заарештований (звинувачено у тому, що хотів працювати для української культури, критикував політику СРСР) і засуджений на 5 років концтаборів Баклагу.</a:t>
            </a:r>
            <a:endParaRPr lang="ru-RU" sz="2400"/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60420" name="Picture 11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1970087" cy="3025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2762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700213"/>
            <a:ext cx="5622925" cy="4395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/>
              <a:t>1936 р. – тікає з табору. Переховувався на Далекому Сході. Там одружився. Після повернення  додому - новий арешт. Сидів у Харківській в’язниці 2 роки 7 місяців.</a:t>
            </a:r>
          </a:p>
          <a:p>
            <a:pPr>
              <a:lnSpc>
                <a:spcPct val="80000"/>
              </a:lnSpc>
            </a:pPr>
            <a:r>
              <a:rPr lang="uk-UA" sz="2400"/>
              <a:t>1940 р. - з відбитими легенями і нирками був звільнений. Під час війни долучається до руху Опору, співпрацює з ОУН.</a:t>
            </a:r>
          </a:p>
          <a:p>
            <a:pPr>
              <a:lnSpc>
                <a:spcPct val="80000"/>
              </a:lnSpc>
            </a:pPr>
            <a:r>
              <a:rPr lang="uk-UA" sz="2400"/>
              <a:t>1944 р. - після війни емігрує до Словаччини, потім переїжджає до Німеччини.</a:t>
            </a:r>
            <a:endParaRPr lang="ru-RU" sz="2400"/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217487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34766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81075"/>
            <a:ext cx="8226425" cy="5114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/>
              <a:t>1946 р. - живе у таборі для переміщених осіб, потім наймає приватне житло у м. Новий Ульм.</a:t>
            </a:r>
          </a:p>
          <a:p>
            <a:pPr>
              <a:lnSpc>
                <a:spcPct val="90000"/>
              </a:lnSpc>
            </a:pPr>
            <a:r>
              <a:rPr lang="uk-UA"/>
              <a:t>25 січня 1963 р. - серцевий напад перервав життя письменника. </a:t>
            </a: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/>
              <a:t>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/>
              <a:t>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/>
              <a:t>                                     </a:t>
            </a:r>
            <a:r>
              <a:rPr lang="uk-UA" sz="2400"/>
              <a:t>Могила письменника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                                                м.Новий Ульм (</a:t>
            </a:r>
            <a:r>
              <a:rPr lang="ru-RU" sz="1800"/>
              <a:t>скульптор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/>
              <a:t>                                                                 Леонід   Молодожанин, 1965)</a:t>
            </a:r>
          </a:p>
        </p:txBody>
      </p:sp>
      <p:pic>
        <p:nvPicPr>
          <p:cNvPr id="77828" name="Содержимое 3" descr="могила багряног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644900"/>
            <a:ext cx="40322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chemeClr val="tx1"/>
                </a:solidFill>
              </a:rPr>
              <a:t>Вшанування пам'яті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23 вересня 1996 року Кабінет Міністрів України видав постанову «Про 90-річчя від дня народження І. П. Багряного». Організаційний комітет очолив Леонід Кравчук.</a:t>
            </a:r>
          </a:p>
          <a:p>
            <a:pPr>
              <a:lnSpc>
                <a:spcPct val="80000"/>
              </a:lnSpc>
            </a:pPr>
            <a:r>
              <a:rPr lang="ru-RU" sz="2800"/>
              <a:t>1996 року засновано Фундацію імені Івана Багряного.</a:t>
            </a:r>
          </a:p>
          <a:p>
            <a:pPr>
              <a:lnSpc>
                <a:spcPct val="80000"/>
              </a:lnSpc>
            </a:pPr>
            <a:r>
              <a:rPr lang="ru-RU" sz="2800"/>
              <a:t>1996 року, з нагоди 90-річчя з дня народження письменника, засновано премію імені Івана Багряного. Серед її перших лауреатів — Іван Дзюба.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272338" cy="1079500"/>
          </a:xfrm>
        </p:spPr>
        <p:txBody>
          <a:bodyPr/>
          <a:lstStyle/>
          <a:p>
            <a:r>
              <a:rPr lang="uk-UA"/>
              <a:t>Премії</a:t>
            </a: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920038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>
                <a:effectLst/>
              </a:rPr>
              <a:t>1963 року філія Об'єднання демократичної української молоді (ОДУМ) в Чикаго розпочала акцію за надання Нобелівської премії Іванові Багряно1963 року філія Об'єднання демократичної української молоді (ОДУМ) в Чикаго розпочала акцію за надання Нобелівської премії Іванові Багряному, але його несподівана смерть перешкодила офіційному висуненню на цю нагороду.</a:t>
            </a:r>
          </a:p>
          <a:p>
            <a:pPr>
              <a:lnSpc>
                <a:spcPct val="90000"/>
              </a:lnSpc>
            </a:pPr>
            <a:r>
              <a:rPr lang="ru-RU" sz="2400">
                <a:effectLst/>
              </a:rPr>
              <a:t>1992 року постановою Кабінету Міністрів України Іванові Багряному посмертно присудили Державну премію України імені Тараса Шевченка за романи «Сад Гетсиманський» і «Тигролови».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480</TotalTime>
  <Words>794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Сетка с тенью</vt:lpstr>
      <vt:lpstr> Іван Багряний. Життєвий і творчий шлях письменника</vt:lpstr>
      <vt:lpstr> Іван Багряний</vt:lpstr>
      <vt:lpstr>Слайд 3</vt:lpstr>
      <vt:lpstr>Слайд 4</vt:lpstr>
      <vt:lpstr>Іван Багряний  під час ув'язнення</vt:lpstr>
      <vt:lpstr>Слайд 6</vt:lpstr>
      <vt:lpstr>Слайд 7</vt:lpstr>
      <vt:lpstr>Вшанування пам'яті</vt:lpstr>
      <vt:lpstr>Премії</vt:lpstr>
      <vt:lpstr>25 вересня 2007 року введено в обіг ювілейну монету «Іван Багряний» із серії «Видатні особистості України» номіналом 2 гривні з нейзильберу, якість — «спеціальний анциркулейтед», тираж — 35 000 штук у капсулах. </vt:lpstr>
      <vt:lpstr>Опис монети</vt:lpstr>
      <vt:lpstr>Творчість 20-х років</vt:lpstr>
      <vt:lpstr>Слайд 13</vt:lpstr>
      <vt:lpstr>“Тигролови”</vt:lpstr>
      <vt:lpstr>“Сад Гетсиманський”</vt:lpstr>
      <vt:lpstr>“Огненне коло”</vt:lpstr>
      <vt:lpstr>Список використаних джерел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Багряний. Життєвий і творчий шлях письменника</dc:title>
  <dc:creator>Admin</dc:creator>
  <cp:lastModifiedBy>111</cp:lastModifiedBy>
  <cp:revision>5</cp:revision>
  <dcterms:created xsi:type="dcterms:W3CDTF">2014-02-17T18:10:07Z</dcterms:created>
  <dcterms:modified xsi:type="dcterms:W3CDTF">2014-04-28T02:51:26Z</dcterms:modified>
</cp:coreProperties>
</file>