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sldIdLst>
    <p:sldId id="256" r:id="rId3"/>
    <p:sldId id="282" r:id="rId4"/>
    <p:sldId id="295" r:id="rId5"/>
    <p:sldId id="281" r:id="rId6"/>
    <p:sldId id="283" r:id="rId7"/>
    <p:sldId id="294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2" r:id="rId16"/>
    <p:sldId id="293" r:id="rId17"/>
    <p:sldId id="291" r:id="rId18"/>
    <p:sldId id="296" r:id="rId19"/>
    <p:sldId id="297" r:id="rId20"/>
    <p:sldId id="298" r:id="rId21"/>
    <p:sldId id="299" r:id="rId22"/>
    <p:sldId id="300" r:id="rId23"/>
    <p:sldId id="262" r:id="rId24"/>
    <p:sldId id="265" r:id="rId25"/>
    <p:sldId id="261" r:id="rId26"/>
    <p:sldId id="301" r:id="rId27"/>
    <p:sldId id="278" r:id="rId28"/>
    <p:sldId id="27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3" autoAdjust="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62DD64-8EC8-48EB-B569-037BEC67F6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0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1A1BA-9E46-4124-A980-31DEC6744C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101E5-BD55-483C-9099-203F0FC993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1A34795D-6A0E-4C52-BB8F-D80C6D105D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A9651BC3-CB07-42F4-9F55-BDD34D4509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5D9AC7E2-3ACD-4F3D-94FC-1C07E04DA8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9905AE-EFF3-4C5C-BE61-588F4FD2C4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3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3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011B-48EB-4466-8F25-B903EB409F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F321D-7A50-4E2D-8EA0-6F85893FDB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6C27-58D9-4BC6-8786-22E31C6F47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042E-FE42-4D7C-A641-E7A023F986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D8D04-BF7E-4375-8BB4-05B60109B9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A177E-4F3D-45E6-851C-FA371584A0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39DB-A812-4BCC-BBFE-07658BF834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5F1C5-7A7C-4E06-B2F4-1CF039944B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9C361-AC16-4A35-A35A-99AF63FFCB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5B3F7-C561-49C5-B7F9-37E293832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20CB5-BE95-4B1A-8CC5-F25D26A03C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ADF32-7ACE-4370-95D9-0F9DDA0584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33FEB-9DBB-43FE-95A4-A37270DF1A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AEA96-1814-4C9A-A936-3EEA7581DE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D2BBD-CF94-4CD2-B219-19B3B4C079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E5D3F-C810-492F-8F3D-A31876479E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3B629-9F2F-4EFF-874F-9C2AAE9B9E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334F-9714-4B0B-8E66-6647B2512E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C5DD58F-DF87-4A17-94BB-2F294656482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6" r:id="rId13"/>
    <p:sldLayoutId id="2147483687" r:id="rId14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2DB6117-A8D3-45F2-A557-2FB330A894D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268413"/>
            <a:ext cx="7772400" cy="2736850"/>
          </a:xfrm>
        </p:spPr>
        <p:txBody>
          <a:bodyPr/>
          <a:lstStyle/>
          <a:p>
            <a:r>
              <a:rPr lang="ru-RU" b="1"/>
              <a:t>Олег Ольжич</a:t>
            </a:r>
            <a:r>
              <a:rPr lang="ru-RU"/>
              <a:t> </a:t>
            </a:r>
            <a:br>
              <a:rPr lang="ru-RU"/>
            </a:br>
            <a:r>
              <a:rPr lang="ru-RU"/>
              <a:t>(1907 — 1944)</a:t>
            </a:r>
            <a:r>
              <a:rPr lang="en-US"/>
              <a:t/>
            </a:r>
            <a:br>
              <a:rPr lang="en-US"/>
            </a:br>
            <a:r>
              <a:rPr lang="uk-UA" sz="3200"/>
              <a:t>Життєвий і творчий шлях</a:t>
            </a:r>
            <a:endParaRPr lang="ru-RU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700338" y="5300663"/>
            <a:ext cx="6119812" cy="1223962"/>
          </a:xfrm>
        </p:spPr>
        <p:txBody>
          <a:bodyPr/>
          <a:lstStyle/>
          <a:p>
            <a:r>
              <a:rPr lang="uk-UA" sz="2000"/>
              <a:t>Миронюк Ольга Феофанівна</a:t>
            </a:r>
          </a:p>
          <a:p>
            <a:r>
              <a:rPr lang="uk-UA" sz="2000"/>
              <a:t>учитель української мови і літератури</a:t>
            </a:r>
          </a:p>
          <a:p>
            <a:r>
              <a:rPr lang="uk-UA" sz="2000"/>
              <a:t>Буцької загальноосвітньої школи І-ІІІ ступенів</a:t>
            </a:r>
            <a:endParaRPr lang="ru-RU" sz="20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903" name="Picture 7" descr="P1110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33375"/>
            <a:ext cx="7127875" cy="4751388"/>
          </a:xfrm>
        </p:spPr>
      </p:pic>
      <p:sp>
        <p:nvSpPr>
          <p:cNvPr id="80905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700338" y="5084763"/>
            <a:ext cx="6142037" cy="12969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400"/>
              <a:t>Археологічні розкопки в печерах Моравії, 1933-34(?). Крайній зліва сидить О.Ольжич</a:t>
            </a:r>
            <a:endParaRPr lang="ru-RU" sz="24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7" name="Picture 7" descr="P1110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333375"/>
            <a:ext cx="8231188" cy="5126038"/>
          </a:xfrm>
        </p:spPr>
      </p:pic>
      <p:sp>
        <p:nvSpPr>
          <p:cNvPr id="81929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403350" y="5589588"/>
            <a:ext cx="7439025" cy="9350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Археологічні розкопки в печерах на Моравії, 1933-34(?). Справа О.Ольжич при праці</a:t>
            </a:r>
            <a:endParaRPr lang="ru-RU" sz="24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51" name="Picture 7" descr="P111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333375"/>
            <a:ext cx="4897437" cy="6191250"/>
          </a:xfrm>
        </p:spPr>
      </p:pic>
      <p:sp>
        <p:nvSpPr>
          <p:cNvPr id="82953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084888" y="1676400"/>
            <a:ext cx="2757487" cy="4422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 sz="2400"/>
          </a:p>
          <a:p>
            <a:pPr>
              <a:buFont typeface="Wingdings" pitchFamily="2" charset="2"/>
              <a:buNone/>
            </a:pPr>
            <a:endParaRPr lang="uk-UA" sz="2400"/>
          </a:p>
          <a:p>
            <a:pPr>
              <a:buFont typeface="Wingdings" pitchFamily="2" charset="2"/>
              <a:buNone/>
            </a:pPr>
            <a:r>
              <a:rPr lang="uk-UA" sz="2400"/>
              <a:t>       Старчево, Югославія, 1932-33. Розкопки Американської експедиції. О.Ольжич</a:t>
            </a:r>
            <a:endParaRPr lang="ru-RU" sz="24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hlink"/>
                </a:solidFill>
              </a:rPr>
              <a:t>Громадська діяльність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83976" name="Rectangle 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/>
              <a:t>   </a:t>
            </a:r>
            <a:endParaRPr lang="ru-RU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684213" y="1989138"/>
            <a:ext cx="8135937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З молодих літ О. Кандиба став учасником українського націоналістичного руху.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1929 — член Організації Українських Націоналістів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У</a:t>
            </a:r>
            <a:r>
              <a:rPr lang="uk-UA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1937 очолив культурно-освітню    референтуру Проводу Українських Націоналістів. У кінці 1930-х рр. редагував часопис «Самостійна думка», перетворивши його на орган ПУН.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hlink"/>
                </a:solidFill>
              </a:rPr>
              <a:t>О.Ольжич і ОУН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/>
              <a:t>             Коли виникла ОУН, він стає одним з найактивніших її членів, керівником культурного сектора, а згодом — заступником голови проводу ОУН. За дорученням цієї політичної організації Ольжич брав участь у проголошенні демократичної Карпатської України, очоленої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/>
              <a:t>   А. Волошиним, знищеної 14 — 15 березня 1939р, угорськими фашистами у змові з Гітлером. Поет навіть потрапив до хортистської тюрми.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hlink"/>
                </a:solidFill>
              </a:rPr>
              <a:t>О.Ольжич і ОУН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349500"/>
            <a:ext cx="8540750" cy="37496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/>
              <a:t>      У 1940р. стався розкол ОУН. Ольжич, належачи до фракції мельниківців, під час другої світової війни очолив відділи ОУН на Правобережжі України, зокрема в Києві, був одним із фундаторів Української національної ради (5 листопада 1941p.), якою керував економіст М. Величківський.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Літературна діяльність</a:t>
            </a:r>
            <a:endParaRPr lang="ru-RU"/>
          </a:p>
        </p:txBody>
      </p:sp>
      <p:sp>
        <p:nvSpPr>
          <p:cNvPr id="84996" name="Rectangle 4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 sz="3300"/>
          </a:p>
          <a:p>
            <a:pPr>
              <a:buFont typeface="Wingdings" pitchFamily="2" charset="2"/>
              <a:buNone/>
            </a:pPr>
            <a:r>
              <a:rPr lang="uk-UA" sz="3300"/>
              <a:t>       </a:t>
            </a:r>
            <a:r>
              <a:rPr lang="uk-UA" b="1"/>
              <a:t>З поч.</a:t>
            </a:r>
            <a:r>
              <a:rPr lang="ru-RU" b="1"/>
              <a:t> 1930-х </a:t>
            </a:r>
            <a:r>
              <a:rPr lang="uk-UA" b="1"/>
              <a:t>рр.</a:t>
            </a:r>
            <a:r>
              <a:rPr lang="ru-RU" b="1"/>
              <a:t>. О. Кандиба заявив про себе як самобутній і оригінальний поет. </a:t>
            </a:r>
            <a:r>
              <a:rPr lang="uk-UA" b="1"/>
              <a:t>Співпрацював у львівських періодичних виданнях «Літературно-Науковий Вістник», «Вістник», «Обрії», «Напередодні», празьких «Студентський вістник», «Пробоєм».</a:t>
            </a:r>
            <a:endParaRPr lang="ru-RU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Поетична творчість</a:t>
            </a:r>
            <a:endParaRPr lang="ru-RU"/>
          </a:p>
        </p:txBody>
      </p:sp>
      <p:sp>
        <p:nvSpPr>
          <p:cNvPr id="100359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56100" y="1773238"/>
            <a:ext cx="4787900" cy="4422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/>
              <a:t>Перша збірка “Рінь” (1935) справляє враження аполітичної. Переважають мотиви праісторії людства, античної Греції та Риму, схоплені не тільки ерудицією, але й інтуїцією вченого-археолога,  історика.</a:t>
            </a:r>
            <a:endParaRPr lang="ru-RU" sz="2800"/>
          </a:p>
        </p:txBody>
      </p:sp>
      <p:pic>
        <p:nvPicPr>
          <p:cNvPr id="100360" name="Picture 8" descr="P111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3732213" cy="4824412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343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84663" y="981075"/>
            <a:ext cx="4557712" cy="51181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/>
              <a:t> Друга збірка “Вежі” (1940) метафоричністю своєї назви визначає вершини духовності, яка породжує енергійне рішення і дію, пориви до героїзму.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/>
              <a:t>   З прадавнього минулого поет переходить у ХХ сторіччя і потрапляє у вир смертельної боротьби.</a:t>
            </a:r>
            <a:endParaRPr lang="ru-RU" sz="2800"/>
          </a:p>
        </p:txBody>
      </p:sp>
      <p:pic>
        <p:nvPicPr>
          <p:cNvPr id="103431" name="Picture 7" descr="P111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765175"/>
            <a:ext cx="3587750" cy="533400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2476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05481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56100" y="981075"/>
            <a:ext cx="4486275" cy="5118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/>
              <a:t>Третя збірка “Підзамча” (1946) була видана після  смерті поета.       </a:t>
            </a:r>
          </a:p>
          <a:p>
            <a:pPr>
              <a:buFont typeface="Wingdings" pitchFamily="2" charset="2"/>
              <a:buNone/>
            </a:pPr>
            <a:r>
              <a:rPr lang="uk-UA" sz="2800"/>
              <a:t>      </a:t>
            </a:r>
            <a:r>
              <a:rPr lang="uk-UA" sz="2600"/>
              <a:t>Тематикою і настроєм вірші цієї збірки схиляються до неокласики.</a:t>
            </a:r>
          </a:p>
          <a:p>
            <a:pPr>
              <a:buFont typeface="Wingdings" pitchFamily="2" charset="2"/>
              <a:buNone/>
            </a:pPr>
            <a:r>
              <a:rPr lang="uk-UA" sz="2600"/>
              <a:t>     Збірка   носить характер філософсько-особистісних медитацій.</a:t>
            </a:r>
            <a:endParaRPr lang="ru-RU" sz="2600"/>
          </a:p>
        </p:txBody>
      </p:sp>
      <p:pic>
        <p:nvPicPr>
          <p:cNvPr id="105482" name="Picture 10" descr="P1110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981075"/>
            <a:ext cx="3732213" cy="532765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76213"/>
          </a:xfrm>
        </p:spPr>
        <p:txBody>
          <a:bodyPr/>
          <a:lstStyle/>
          <a:p>
            <a:endParaRPr lang="ru-RU" sz="4000" b="1"/>
          </a:p>
        </p:txBody>
      </p:sp>
      <p:sp>
        <p:nvSpPr>
          <p:cNvPr id="68614" name="Rectangle 6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648200" y="908050"/>
            <a:ext cx="4194175" cy="55451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/>
              <a:t>        </a:t>
            </a:r>
            <a:r>
              <a:rPr lang="uk-UA" sz="2800" b="1"/>
              <a:t>Олег Ольжич</a:t>
            </a:r>
            <a:r>
              <a:rPr lang="uk-UA" sz="2800"/>
              <a:t> – український поет, археолог, політичний діяч.</a:t>
            </a:r>
          </a:p>
          <a:p>
            <a:pPr>
              <a:buFont typeface="Wingdings" pitchFamily="2" charset="2"/>
              <a:buNone/>
            </a:pPr>
            <a:endParaRPr lang="uk-UA" sz="2800"/>
          </a:p>
          <a:p>
            <a:pPr>
              <a:buFont typeface="Wingdings" pitchFamily="2" charset="2"/>
              <a:buNone/>
            </a:pPr>
            <a:r>
              <a:rPr lang="uk-UA" sz="2800"/>
              <a:t>          Син відомого українського поета –символіста, драматурга, перекладача </a:t>
            </a:r>
            <a:r>
              <a:rPr lang="uk-UA" sz="2800" b="1"/>
              <a:t>Олександра Олеся.</a:t>
            </a:r>
            <a:endParaRPr lang="ru-RU" sz="2800" b="1"/>
          </a:p>
        </p:txBody>
      </p:sp>
      <p:pic>
        <p:nvPicPr>
          <p:cNvPr id="68617" name="Picture 9" descr="Олександр_Олес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3789363"/>
            <a:ext cx="3101975" cy="2808287"/>
          </a:xfrm>
        </p:spPr>
      </p:pic>
      <p:pic>
        <p:nvPicPr>
          <p:cNvPr id="68619" name="Picture 11" descr="oleg-olzhich-poet-nacionalnogo-geroizmu_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333375"/>
            <a:ext cx="2592388" cy="3382963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>
                <a:solidFill>
                  <a:schemeClr val="hlink"/>
                </a:solidFill>
              </a:rPr>
              <a:t>“Поезія – це завжди неповторність…”</a:t>
            </a:r>
            <a:endParaRPr lang="ru-RU" sz="3600">
              <a:solidFill>
                <a:schemeClr val="hlink"/>
              </a:solidFill>
            </a:endParaRPr>
          </a:p>
        </p:txBody>
      </p:sp>
      <p:sp>
        <p:nvSpPr>
          <p:cNvPr id="1085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/>
              <a:t>       Водночас три книжки мають спільну рису: підкреслену історіософічність, де минуле і сучасне витворюють складну й нерозривну проблему. Фах археолога чи не найбільше виявився у збірці «Рінь», історія тут постала як жорстоке самоствердження чи фатальна розірваність, і лише зрідка спалахувала світла тональність естетизованого первісного гомеостазу.</a:t>
            </a:r>
            <a:endParaRPr lang="ru-RU" sz="28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32067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0957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692150"/>
            <a:ext cx="4194175" cy="54006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800"/>
              <a:t>“Цитаделя духа”(1991) – спроба сучасників зібрати скарби поетичної творчості О.Ольжича,</a:t>
            </a:r>
            <a:r>
              <a:rPr lang="uk-UA" sz="24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Видання підготував словацький україніст Микулаш Неврлий.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Видано словацьким педагогічним видавництвом у Братиславі спільно з Фундацією ім.О.Ольжича в Лондоні.</a:t>
            </a:r>
            <a:endParaRPr lang="ru-RU" sz="2400"/>
          </a:p>
        </p:txBody>
      </p:sp>
      <p:pic>
        <p:nvPicPr>
          <p:cNvPr id="109575" name="Picture 7" descr="P1110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981075"/>
            <a:ext cx="3744913" cy="532765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hlink"/>
                </a:solidFill>
              </a:rPr>
              <a:t>Значення творчості поета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12875"/>
            <a:ext cx="8893175" cy="5445125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400"/>
              <a:t>       </a:t>
            </a:r>
            <a:r>
              <a:rPr lang="uk-UA" sz="2800"/>
              <a:t>Олег Ольжич — яскравий представник дітей першої еміграційної хвилі, які спромоглися не лише зберегти, а й примножити пасіонарну енергію українського народу, зруйновану на Наддніпрянщині (репресії, голодомор, вигублення культури). «Хай воскресне столиця Андрія, Дух вояцький в народі!» — такою метою і жив Ольжич, як і його покоління за межами Батьківщини. Його вірші, пройняті цією ідеєю, друкувалися на сторінках емігрантської періодики, здебільшого у редагованому Дмитром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uk-UA" sz="2800"/>
              <a:t>     Донцовим львівському журналі «Вісник» поряд з поезіями Є. Маланюка, Л. Мосендза, Олени Теліги, згодом Юрія Клена. Відтак поети отримали умовну назву «вісниківської квадриги».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hlink"/>
                </a:solidFill>
              </a:rPr>
              <a:t>Ольжич -“неокласик”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76400"/>
            <a:ext cx="8893175" cy="5181600"/>
          </a:xfrm>
        </p:spPr>
        <p:txBody>
          <a:bodyPr/>
          <a:lstStyle/>
          <a:p>
            <a:pPr algn="just"/>
            <a:r>
              <a:rPr lang="ru-RU" sz="2800"/>
              <a:t> </a:t>
            </a:r>
            <a:r>
              <a:rPr lang="uk-UA" sz="2800"/>
              <a:t>Багата на драматургію думки й почуття, лірика Ольжича ощадна в художніх засобах, тяжіє до класично випрозореної форми. Саме в цьому він стояв чи не найближче з-поміж «вісниківської квадриги» до київських «неокласиків» і, до речі, цього не приховував. </a:t>
            </a:r>
          </a:p>
          <a:p>
            <a:pPr algn="just"/>
            <a:r>
              <a:rPr lang="uk-UA" sz="2800"/>
              <a:t>  За аскетичною афористичністю строф лірики Ольжича постає напружена думка борця, що простує над прірвою екзистенційності до великої мети.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hlink"/>
                </a:solidFill>
              </a:rPr>
              <a:t>Останні роки життя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76400"/>
            <a:ext cx="8842375" cy="51816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/>
              <a:t>Оскільки рейхскомісаріат наприкінці 1941р. заборонив діяльність ОУН, то вона перейшла у підпілля, переїхавши до Львова. Тут він одружився з дочкою літературознавця Л. Білецького Катериною (Калиною). Проте подружнє життя було недовгим. Заарештований гітлерівцями, Ольжич потрапив до концтабору Заксенгаузен, де 10 червня 1944р. був закатований гестапівською трійкою (Вольф, Вірзінг, Шульц).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477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13673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981075"/>
            <a:ext cx="4194175" cy="5118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/>
              <a:t>Немає на білому світі могили О.Ольжича. </a:t>
            </a:r>
          </a:p>
          <a:p>
            <a:pPr>
              <a:buFont typeface="Wingdings" pitchFamily="2" charset="2"/>
              <a:buNone/>
            </a:pPr>
            <a:r>
              <a:rPr lang="uk-UA" sz="2800"/>
              <a:t>      У Лігайтоні (штат Пенсильванія, США) існує оселя О.Ольжича, де встановлено його погруддя роботи скульптора М.Черешньовського</a:t>
            </a:r>
            <a:endParaRPr lang="ru-RU" sz="2800"/>
          </a:p>
        </p:txBody>
      </p:sp>
      <p:pic>
        <p:nvPicPr>
          <p:cNvPr id="113674" name="Picture 10" descr="P1110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6613"/>
            <a:ext cx="4495800" cy="5256212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hlink"/>
                </a:solidFill>
              </a:rPr>
              <a:t>Пам'ятні монети</a:t>
            </a:r>
            <a:endParaRPr lang="ru-RU">
              <a:solidFill>
                <a:schemeClr val="hlink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/>
          <a:lstStyle/>
          <a:p>
            <a:r>
              <a:rPr lang="uk-UA" sz="3600">
                <a:solidFill>
                  <a:schemeClr val="hlink"/>
                </a:solidFill>
              </a:rPr>
              <a:t>Список використаних джерел:</a:t>
            </a:r>
            <a:endParaRPr lang="ru-RU" sz="3600">
              <a:solidFill>
                <a:schemeClr val="hlink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894262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/>
              <a:t>  Література:</a:t>
            </a:r>
          </a:p>
          <a:p>
            <a:r>
              <a:rPr lang="uk-UA" sz="2000"/>
              <a:t>Історія української літератури ХХ ст. У 2 кн. Кн. 2. / За ред. </a:t>
            </a:r>
          </a:p>
          <a:p>
            <a:pPr>
              <a:buFontTx/>
              <a:buNone/>
            </a:pPr>
            <a:r>
              <a:rPr lang="uk-UA" sz="2000"/>
              <a:t>      В.Г Дончика.— К.: Либідь, 1995</a:t>
            </a:r>
            <a:r>
              <a:rPr lang="ru-RU" sz="2000"/>
              <a:t>.- 512с. ( </a:t>
            </a:r>
            <a:r>
              <a:rPr lang="ru-RU" sz="2000" i="1"/>
              <a:t>книга двадцяти дев</a:t>
            </a:r>
            <a:r>
              <a:rPr lang="en-US" sz="2000" i="1"/>
              <a:t>’</a:t>
            </a:r>
            <a:r>
              <a:rPr lang="ru-RU" sz="2000" i="1"/>
              <a:t>яти авторів)</a:t>
            </a:r>
          </a:p>
          <a:p>
            <a:r>
              <a:rPr lang="uk-UA" sz="2000"/>
              <a:t>Гроно нездоланих співців. Літературні портрети/ Упоряд. В.І.Кузьменко.-К.:Укр.письменник, 1997. -258с. (</a:t>
            </a:r>
            <a:r>
              <a:rPr lang="uk-UA" sz="2000" i="1"/>
              <a:t>книга одного автора)</a:t>
            </a:r>
            <a:endParaRPr lang="ru-RU" sz="2000" i="1"/>
          </a:p>
          <a:p>
            <a:r>
              <a:rPr lang="uk-UA" sz="2000"/>
              <a:t>Ольжич О. Цитаделя духа</a:t>
            </a:r>
            <a:r>
              <a:rPr lang="ru-RU" sz="2000"/>
              <a:t>.- Словацьке педагогічне видавництво у Братиславі, відділ української літератури в Пряшеві, Фундація ім.О.Ольжича у Лондоні, 1991. -246с. ( </a:t>
            </a:r>
            <a:r>
              <a:rPr lang="ru-RU" sz="2000" i="1"/>
              <a:t>книга одного автора</a:t>
            </a:r>
            <a:r>
              <a:rPr lang="ru-RU" sz="2000"/>
              <a:t>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348038" y="620713"/>
            <a:ext cx="5422900" cy="6237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400"/>
              <a:t>  “Олег був дуже подібний виглядом і вдачею до свого батька. Світла, кучерява чуприна, скромна, ніби засоромлена усмішка, лагідність і м'якість поведінки, тонке почуття гумору, що часто переходило в досить їдку, але дбайливо завуальовану іронію…</a:t>
            </a:r>
          </a:p>
          <a:p>
            <a:pPr>
              <a:buFont typeface="Wingdings" pitchFamily="2" charset="2"/>
              <a:buNone/>
            </a:pPr>
            <a:r>
              <a:rPr lang="uk-UA" sz="2400"/>
              <a:t>      Олег не любив нічого буденного, трафаретного, стереотипного і тривіального, а позерства прямо не зносив. Зате дуже тонко відчував, розумів і любив природу…”</a:t>
            </a:r>
          </a:p>
          <a:p>
            <a:pPr>
              <a:buFont typeface="Wingdings" pitchFamily="2" charset="2"/>
              <a:buNone/>
            </a:pPr>
            <a:r>
              <a:rPr lang="uk-UA" sz="2400"/>
              <a:t>                           Марина Антонович</a:t>
            </a:r>
            <a:endParaRPr lang="ru-RU" sz="2400"/>
          </a:p>
        </p:txBody>
      </p:sp>
      <p:pic>
        <p:nvPicPr>
          <p:cNvPr id="98310" name="Picture 6" descr="i (3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00213"/>
            <a:ext cx="2160588" cy="3313112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>
                <a:solidFill>
                  <a:schemeClr val="hlink"/>
                </a:solidFill>
              </a:rPr>
              <a:t>Біографія </a:t>
            </a:r>
            <a:r>
              <a:rPr lang="uk-UA">
                <a:solidFill>
                  <a:schemeClr val="hlink"/>
                </a:solidFill>
              </a:rPr>
              <a:t>(Дитинство</a:t>
            </a:r>
            <a:r>
              <a:rPr lang="uk-UA">
                <a:solidFill>
                  <a:schemeClr val="accent2"/>
                </a:solidFill>
              </a:rPr>
              <a:t>)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65547" name="Rectangle 11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700213"/>
            <a:ext cx="4194175" cy="5157787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Олег народився 8 липня 1907р. у Житомирі. Навчався в Пущі-Водиці під Києвом, проте середню освіту йому довелося здобувати у Празі. У 1923p. він, виїхавши разом з матір'ю з України, в Берліні нарешті зустрівся з батьком. Невдовзі родина Кандиб переїхала до Горніх Черношинець під Прагою.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</p:txBody>
      </p:sp>
      <p:graphicFrame>
        <p:nvGraphicFramePr>
          <p:cNvPr id="65546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6669088" y="1677988"/>
          <a:ext cx="152400" cy="4419600"/>
        </p:xfrm>
        <a:graphic>
          <a:graphicData uri="http://schemas.openxmlformats.org/presentationml/2006/ole">
            <p:oleObj spid="_x0000_s65546" name="Диаграмма" r:id="rId3" imgW="152400" imgH="4419600" progId="MSGraph.Chart.8">
              <p:embed followColorScheme="full"/>
            </p:oleObj>
          </a:graphicData>
        </a:graphic>
      </p:graphicFrame>
      <p:pic>
        <p:nvPicPr>
          <p:cNvPr id="6554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268413"/>
            <a:ext cx="3889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hlink"/>
                </a:solidFill>
              </a:rPr>
              <a:t>Студентські</a:t>
            </a:r>
            <a:r>
              <a:rPr lang="uk-UA">
                <a:solidFill>
                  <a:srgbClr val="FF3300"/>
                </a:solidFill>
              </a:rPr>
              <a:t> </a:t>
            </a:r>
            <a:r>
              <a:rPr lang="uk-UA">
                <a:solidFill>
                  <a:schemeClr val="hlink"/>
                </a:solidFill>
              </a:rPr>
              <a:t>роки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773238"/>
            <a:ext cx="8540750" cy="4535487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uk-UA" sz="3000"/>
              <a:t>       </a:t>
            </a:r>
            <a:r>
              <a:rPr lang="uk-UA" sz="2400"/>
              <a:t>1924-29рр - навчався у Карловому університеті в Празі</a:t>
            </a:r>
            <a:r>
              <a:rPr lang="uk-UA" sz="3000"/>
              <a:t> , </a:t>
            </a:r>
            <a:r>
              <a:rPr lang="uk-UA" sz="2400"/>
              <a:t>на</a:t>
            </a:r>
            <a:r>
              <a:rPr lang="uk-UA" sz="3000"/>
              <a:t>   </a:t>
            </a:r>
            <a:r>
              <a:rPr lang="uk-UA" sz="2400"/>
              <a:t>літературно-історичному факультеті Українського Педагогічного Інституту, вивчав археологію в Українському Вільному Університеті.     </a:t>
            </a:r>
          </a:p>
          <a:p>
            <a:pPr algn="just">
              <a:buFont typeface="Wingdings" pitchFamily="2" charset="2"/>
              <a:buNone/>
            </a:pPr>
            <a:r>
              <a:rPr lang="uk-UA" sz="2400"/>
              <a:t>         Восени 1930 захистив докторську дисертацію на тему «Неолітична кераміка Галичини». </a:t>
            </a:r>
          </a:p>
          <a:p>
            <a:pPr algn="just">
              <a:buFont typeface="Wingdings" pitchFamily="2" charset="2"/>
              <a:buNone/>
            </a:pPr>
            <a:r>
              <a:rPr lang="uk-UA" sz="2400"/>
              <a:t>       1930—1931 — асистент кафедри археології Українського Вільного Університету. </a:t>
            </a:r>
          </a:p>
          <a:p>
            <a:pPr algn="just">
              <a:buFont typeface="Wingdings" pitchFamily="2" charset="2"/>
              <a:buNone/>
            </a:pPr>
            <a:r>
              <a:rPr lang="uk-UA" sz="2400"/>
              <a:t>       1938 - читав лекції у Гарвардському університеті. Опублікував ряд праць з антропології та археології. </a:t>
            </a:r>
            <a:endParaRPr lang="ru-RU" sz="24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chemeClr val="hlink"/>
                </a:solidFill>
              </a:rPr>
              <a:t>Наукова діяльність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800"/>
              <a:t>    У 1933 році О.Ольжич очолює археологічний відділ Чеського національного музею. Через рік Гарвардський університет проводить на Балканах розкопки, молодого вченого включено до археологічної експедиції. Там він, спілкуючись з американськими колегами, демонструє свою глибоку наукову ерудицію – його запрошують на посаду доцента всесвітньо відомого університету.</a:t>
            </a:r>
            <a:endParaRPr lang="ru-RU" sz="28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373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619250" y="5589588"/>
            <a:ext cx="6985000" cy="863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Археологічні розкопки. Південна Чехія, 1934.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/>
              <a:t>Посередині стоїть О.Ольжич</a:t>
            </a:r>
            <a:endParaRPr lang="ru-RU" sz="2400"/>
          </a:p>
        </p:txBody>
      </p:sp>
      <p:pic>
        <p:nvPicPr>
          <p:cNvPr id="73735" name="Picture 7" descr="P111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60350"/>
            <a:ext cx="7705725" cy="5184775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7830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611188" y="5734050"/>
            <a:ext cx="8010525" cy="749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400"/>
              <a:t>Археологічні розкопки. Південна Чехія, 1934.Крайній справа стоїть О.Ольжич.</a:t>
            </a:r>
            <a:endParaRPr lang="ru-RU" sz="2400"/>
          </a:p>
        </p:txBody>
      </p:sp>
      <p:pic>
        <p:nvPicPr>
          <p:cNvPr id="77833" name="Picture 9" descr="P111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04813"/>
            <a:ext cx="8064500" cy="4968875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983288" y="1628775"/>
            <a:ext cx="2692400" cy="4248150"/>
          </a:xfrm>
        </p:spPr>
        <p:txBody>
          <a:bodyPr/>
          <a:lstStyle/>
          <a:p>
            <a:r>
              <a:rPr lang="uk-UA" sz="2400">
                <a:solidFill>
                  <a:schemeClr val="tx1"/>
                </a:solidFill>
              </a:rPr>
              <a:t>Ліпани. </a:t>
            </a:r>
            <a:br>
              <a:rPr lang="uk-UA" sz="2400">
                <a:solidFill>
                  <a:schemeClr val="tx1"/>
                </a:solidFill>
              </a:rPr>
            </a:br>
            <a:r>
              <a:rPr lang="uk-UA" sz="2400">
                <a:solidFill>
                  <a:schemeClr val="tx1"/>
                </a:solidFill>
              </a:rPr>
              <a:t>Чехія, 1934. Археологічні розкопки. Посередині стоїть О.Ольжич</a:t>
            </a: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79879" name="Picture 7" descr="P111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5500" y="549275"/>
            <a:ext cx="4538663" cy="5832475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кеан 1">
    <a:dk1>
      <a:srgbClr val="010199"/>
    </a:dk1>
    <a:lt1>
      <a:srgbClr val="FFFFFF"/>
    </a:lt1>
    <a:dk2>
      <a:srgbClr val="000099"/>
    </a:dk2>
    <a:lt2>
      <a:srgbClr val="FFFFFF"/>
    </a:lt2>
    <a:accent1>
      <a:srgbClr val="33CCCC"/>
    </a:accent1>
    <a:accent2>
      <a:srgbClr val="00C600"/>
    </a:accent2>
    <a:accent3>
      <a:srgbClr val="AAAACA"/>
    </a:accent3>
    <a:accent4>
      <a:srgbClr val="DADADA"/>
    </a:accent4>
    <a:accent5>
      <a:srgbClr val="ADE2E2"/>
    </a:accent5>
    <a:accent6>
      <a:srgbClr val="00B300"/>
    </a:accent6>
    <a:hlink>
      <a:srgbClr val="FFCC00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1169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Wingdings</vt:lpstr>
      <vt:lpstr>Tahoma</vt:lpstr>
      <vt:lpstr>Облака</vt:lpstr>
      <vt:lpstr>Океан</vt:lpstr>
      <vt:lpstr>Диаграмма Microsoft Graph</vt:lpstr>
      <vt:lpstr>Олег Ольжич  (1907 — 1944) Життєвий і творчий шлях</vt:lpstr>
      <vt:lpstr>Слайд 2</vt:lpstr>
      <vt:lpstr>Слайд 3</vt:lpstr>
      <vt:lpstr>Біографія (Дитинство)</vt:lpstr>
      <vt:lpstr>Студентські роки</vt:lpstr>
      <vt:lpstr>Наукова діяльність</vt:lpstr>
      <vt:lpstr>Слайд 7</vt:lpstr>
      <vt:lpstr>Слайд 8</vt:lpstr>
      <vt:lpstr>Ліпани.  Чехія, 1934. Археологічні розкопки. Посередині стоїть О.Ольжич</vt:lpstr>
      <vt:lpstr>Слайд 10</vt:lpstr>
      <vt:lpstr>Слайд 11</vt:lpstr>
      <vt:lpstr>Слайд 12</vt:lpstr>
      <vt:lpstr>Громадська діяльність</vt:lpstr>
      <vt:lpstr>О.Ольжич і ОУН</vt:lpstr>
      <vt:lpstr>О.Ольжич і ОУН</vt:lpstr>
      <vt:lpstr>Літературна діяльність</vt:lpstr>
      <vt:lpstr>Поетична творчість</vt:lpstr>
      <vt:lpstr>Слайд 18</vt:lpstr>
      <vt:lpstr>Слайд 19</vt:lpstr>
      <vt:lpstr>“Поезія – це завжди неповторність…”</vt:lpstr>
      <vt:lpstr>Слайд 21</vt:lpstr>
      <vt:lpstr>Значення творчості поета</vt:lpstr>
      <vt:lpstr>Ольжич -“неокласик”</vt:lpstr>
      <vt:lpstr>Останні роки життя</vt:lpstr>
      <vt:lpstr>Слайд 25</vt:lpstr>
      <vt:lpstr>Пам'ятні монети</vt:lpstr>
      <vt:lpstr>Список використаних джерел: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Олег Ольжич  (1907 — 1944)</dc:title>
  <dc:creator>Leonid</dc:creator>
  <cp:lastModifiedBy>111</cp:lastModifiedBy>
  <cp:revision>26</cp:revision>
  <dcterms:created xsi:type="dcterms:W3CDTF">2008-01-18T14:58:20Z</dcterms:created>
  <dcterms:modified xsi:type="dcterms:W3CDTF">2014-04-28T02:52:01Z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0008005a030000000000010250600207f5200358026400</vt:lpwstr>
  </property>
</Properties>
</file>