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59" r:id="rId4"/>
    <p:sldId id="260" r:id="rId5"/>
    <p:sldId id="271" r:id="rId6"/>
    <p:sldId id="272" r:id="rId7"/>
    <p:sldId id="266" r:id="rId8"/>
    <p:sldId id="261" r:id="rId9"/>
    <p:sldId id="262" r:id="rId10"/>
    <p:sldId id="263" r:id="rId11"/>
    <p:sldId id="264" r:id="rId12"/>
    <p:sldId id="265" r:id="rId13"/>
    <p:sldId id="277" r:id="rId14"/>
    <p:sldId id="278" r:id="rId15"/>
    <p:sldId id="275" r:id="rId16"/>
    <p:sldId id="276" r:id="rId17"/>
    <p:sldId id="273" r:id="rId18"/>
    <p:sldId id="274" r:id="rId19"/>
    <p:sldId id="267" r:id="rId20"/>
    <p:sldId id="268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20000"/>
      </a:spcBef>
      <a:spcAft>
        <a:spcPct val="0"/>
      </a:spcAft>
      <a:buClr>
        <a:srgbClr val="A50021"/>
      </a:buClr>
      <a:buSzPct val="75000"/>
      <a:buFont typeface="Wingdings" pitchFamily="2" charset="2"/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A50021"/>
      </a:buClr>
      <a:buSzPct val="75000"/>
      <a:buFont typeface="Wingdings" pitchFamily="2" charset="2"/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A50021"/>
      </a:buClr>
      <a:buSzPct val="75000"/>
      <a:buFont typeface="Wingdings" pitchFamily="2" charset="2"/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A50021"/>
      </a:buClr>
      <a:buSzPct val="75000"/>
      <a:buFont typeface="Wingdings" pitchFamily="2" charset="2"/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A50021"/>
      </a:buClr>
      <a:buSzPct val="75000"/>
      <a:buFont typeface="Wingdings" pitchFamily="2" charset="2"/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FF"/>
    <a:srgbClr val="CCCCFF"/>
    <a:srgbClr val="66FFFF"/>
    <a:srgbClr val="00CCFF"/>
    <a:srgbClr val="FFFF99"/>
    <a:srgbClr val="FFFFCC"/>
    <a:srgbClr val="33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7" autoAdjust="0"/>
    <p:restoredTop sz="94660" autoAdjust="0"/>
  </p:normalViewPr>
  <p:slideViewPr>
    <p:cSldViewPr>
      <p:cViewPr varScale="1">
        <p:scale>
          <a:sx n="57" d="100"/>
          <a:sy n="57" d="100"/>
        </p:scale>
        <p:origin x="-15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20.xml"/><Relationship Id="rId3" Type="http://schemas.openxmlformats.org/officeDocument/2006/relationships/slide" Target="slides/slide7.xml"/><Relationship Id="rId7" Type="http://schemas.openxmlformats.org/officeDocument/2006/relationships/slide" Target="slides/slide11.xml"/><Relationship Id="rId12" Type="http://schemas.openxmlformats.org/officeDocument/2006/relationships/slide" Target="slides/slide19.xml"/><Relationship Id="rId2" Type="http://schemas.openxmlformats.org/officeDocument/2006/relationships/slide" Target="slides/slide6.xml"/><Relationship Id="rId1" Type="http://schemas.openxmlformats.org/officeDocument/2006/relationships/slide" Target="slides/slide4.xml"/><Relationship Id="rId6" Type="http://schemas.openxmlformats.org/officeDocument/2006/relationships/slide" Target="slides/slide10.xml"/><Relationship Id="rId11" Type="http://schemas.openxmlformats.org/officeDocument/2006/relationships/slide" Target="slides/slide18.xml"/><Relationship Id="rId5" Type="http://schemas.openxmlformats.org/officeDocument/2006/relationships/slide" Target="slides/slide9.xml"/><Relationship Id="rId10" Type="http://schemas.openxmlformats.org/officeDocument/2006/relationships/slide" Target="slides/slide17.xml"/><Relationship Id="rId4" Type="http://schemas.openxmlformats.org/officeDocument/2006/relationships/slide" Target="slides/slide8.xml"/><Relationship Id="rId9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pic>
        <p:nvPicPr>
          <p:cNvPr id="27651" name="Picture 1027" descr="ANABN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09925"/>
            <a:ext cx="8380413" cy="838200"/>
          </a:xfrm>
          <a:prstGeom prst="rect">
            <a:avLst/>
          </a:prstGeom>
          <a:noFill/>
        </p:spPr>
      </p:pic>
      <p:sp>
        <p:nvSpPr>
          <p:cNvPr id="27652" name="Rectangle 1028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7653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4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655" name="Rectangle 103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656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657" name="Rectangle 10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AC7B1877-0528-48D5-8799-E4AC1B4F77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765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76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76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76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3E39B-9682-42A9-A4CE-9BF89731F0AC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5E9A8-74CF-440B-AD1F-2AFBBDA2E403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5810C799-6BC6-4656-BFA8-BD7ABD175C0D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FAC102EE-D848-4A0A-9132-7F2B4837212B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91783-8B2B-4D56-AAF3-39868CFFFDD6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59D8E-0E00-4DB4-BA43-914786B9DFC6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8E47D-0054-4B27-91CC-6C4212CEC6DA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6CC14-B6F9-483E-A1C7-74330B06DA90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6BEA7-8407-49E4-AA02-6B814747B763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72942-C704-4B85-A711-FEA8DC399CB2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81504-B45F-46AC-887F-CAA0AB6742E9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CCED5-BFA7-45D6-96B8-EF5E09604243}" type="slidenum">
              <a:rPr lang="ru-RU"/>
              <a:pPr/>
              <a:t>‹#›</a:t>
            </a:fld>
            <a:endParaRPr lang="ru-RU" sz="140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662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662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pic>
        <p:nvPicPr>
          <p:cNvPr id="26633" name="Picture 9" descr="anabnr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ru-RU" sz="2400" b="0"/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2400" b="0">
                <a:solidFill>
                  <a:schemeClr val="tx2"/>
                </a:solidFill>
              </a:defRPr>
            </a:lvl1pPr>
          </a:lstStyle>
          <a:p>
            <a:fld id="{785092C9-3167-49E1-9E16-86B6DC3438E9}" type="slidenum">
              <a:rPr lang="ru-RU"/>
              <a:pPr/>
              <a:t>‹#›</a:t>
            </a:fld>
            <a:endParaRPr lang="ru-RU" sz="1400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636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266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http://gpu-ua.info/images/200607/060720132656.jp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7543800" cy="1295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Повернення із забуття</a:t>
            </a:r>
          </a:p>
        </p:txBody>
      </p:sp>
      <p:sp>
        <p:nvSpPr>
          <p:cNvPr id="2056" name="AutoShape 8"/>
          <p:cNvSpPr>
            <a:spLocks noChangeArrowheads="1"/>
          </p:cNvSpPr>
          <p:nvPr>
            <p:ph type="ctrTitle"/>
          </p:nvPr>
        </p:nvSpPr>
        <p:spPr>
          <a:xfrm>
            <a:off x="762000" y="1143000"/>
            <a:ext cx="7772400" cy="1143000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FFF99"/>
          </a:solidFill>
          <a:ln w="76200">
            <a:solidFill>
              <a:srgbClr val="00CCFF"/>
            </a:solidFill>
            <a:round/>
          </a:ln>
        </p:spPr>
        <p:txBody>
          <a:bodyPr anchor="ctr"/>
          <a:lstStyle/>
          <a:p>
            <a:r>
              <a:rPr lang="uk-UA"/>
              <a:t>Олена Теліга</a:t>
            </a:r>
            <a:r>
              <a:rPr lang="en-US"/>
              <a:t>:</a:t>
            </a:r>
            <a:endParaRPr lang="ru-RU"/>
          </a:p>
        </p:txBody>
      </p:sp>
    </p:spTree>
  </p:cSld>
  <p:clrMapOvr>
    <a:masterClrMapping/>
  </p:clrMapOvr>
  <p:transition advTm="751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101850"/>
            <a:ext cx="3810000" cy="4495800"/>
          </a:xfrm>
        </p:spPr>
        <p:txBody>
          <a:bodyPr/>
          <a:lstStyle/>
          <a:p>
            <a:r>
              <a:rPr lang="uk-UA"/>
              <a:t>Олена Теліга на</a:t>
            </a:r>
            <a:r>
              <a:rPr lang="uk-UA" sz="2800"/>
              <a:t> </a:t>
            </a:r>
            <a:r>
              <a:rPr lang="uk-UA"/>
              <a:t>заклик</a:t>
            </a:r>
            <a:r>
              <a:rPr lang="uk-UA" sz="2800"/>
              <a:t> </a:t>
            </a:r>
            <a:r>
              <a:rPr lang="uk-UA" sz="2900" b="1"/>
              <a:t>Олега</a:t>
            </a:r>
            <a:r>
              <a:rPr lang="uk-UA" sz="2800"/>
              <a:t> </a:t>
            </a:r>
            <a:r>
              <a:rPr lang="uk-UA" sz="2800" b="1"/>
              <a:t>Ольжича</a:t>
            </a:r>
            <a:r>
              <a:rPr lang="uk-UA" sz="2800"/>
              <a:t> </a:t>
            </a:r>
            <a:r>
              <a:rPr lang="uk-UA"/>
              <a:t>бере участь в утворенні Культурної</a:t>
            </a:r>
            <a:r>
              <a:rPr lang="uk-UA" sz="2800"/>
              <a:t> </a:t>
            </a:r>
            <a:r>
              <a:rPr lang="uk-UA"/>
              <a:t>Референтури</a:t>
            </a:r>
            <a:r>
              <a:rPr lang="uk-UA" sz="2800"/>
              <a:t> </a:t>
            </a:r>
            <a:r>
              <a:rPr lang="uk-UA" b="1"/>
              <a:t>ОУН.</a:t>
            </a:r>
            <a:endParaRPr lang="ru-RU" b="1"/>
          </a:p>
        </p:txBody>
      </p:sp>
      <p:pic>
        <p:nvPicPr>
          <p:cNvPr id="34822" name="Picture 6" descr="olzhych[1]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3500" y="2101850"/>
            <a:ext cx="3275013" cy="4114800"/>
          </a:xfrm>
          <a:noFill/>
          <a:ln/>
        </p:spPr>
      </p:pic>
    </p:spTree>
  </p:cSld>
  <p:clrMapOvr>
    <a:masterClrMapping/>
  </p:clrMapOvr>
  <p:transition advTm="8938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590800"/>
            <a:ext cx="7391400" cy="4267200"/>
          </a:xfrm>
        </p:spPr>
        <p:txBody>
          <a:bodyPr/>
          <a:lstStyle/>
          <a:p>
            <a:r>
              <a:rPr lang="uk-UA" sz="3600" b="1" i="1"/>
              <a:t>В надії на національне визволення й відродження самостійної України, Олена з групою ОУН за два тижні після початку війни вирушає до Києва.</a:t>
            </a:r>
            <a:endParaRPr lang="ru-RU" sz="3600" b="1" i="1"/>
          </a:p>
        </p:txBody>
      </p:sp>
    </p:spTree>
    <p:custDataLst>
      <p:tags r:id="rId1"/>
    </p:custDataLst>
  </p:cSld>
  <p:clrMapOvr>
    <a:masterClrMapping/>
  </p:clrMapOvr>
  <p:transition advTm="13157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2060575"/>
            <a:ext cx="7086600" cy="2101850"/>
          </a:xfrm>
        </p:spPr>
        <p:txBody>
          <a:bodyPr/>
          <a:lstStyle/>
          <a:p>
            <a:r>
              <a:rPr lang="uk-UA" sz="2800" b="1"/>
              <a:t>Теліга була впевнена</a:t>
            </a:r>
            <a:r>
              <a:rPr lang="en-US" sz="2800" b="1"/>
              <a:t>,</a:t>
            </a:r>
            <a:r>
              <a:rPr lang="uk-UA" sz="2800" b="1"/>
              <a:t> що гітлерівська Німеччина звільнить Україну, і українці нарешті житимуть у вільній і незалежній державі</a:t>
            </a:r>
            <a:r>
              <a:rPr lang="en-US" sz="2800" b="1"/>
              <a:t>.</a:t>
            </a:r>
            <a:endParaRPr lang="ru-RU" sz="2800" b="1"/>
          </a:p>
        </p:txBody>
      </p:sp>
    </p:spTree>
    <p:custDataLst>
      <p:tags r:id="rId1"/>
    </p:custDataLst>
  </p:cSld>
  <p:clrMapOvr>
    <a:masterClrMapping/>
  </p:clrMapOvr>
  <p:transition advTm="1111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47800"/>
            <a:ext cx="5867400" cy="4768850"/>
          </a:xfrm>
        </p:spPr>
        <p:txBody>
          <a:bodyPr/>
          <a:lstStyle/>
          <a:p>
            <a:r>
              <a:rPr lang="ru-RU" sz="2800" b="1">
                <a:latin typeface="Tahoma" pitchFamily="34" charset="0"/>
                <a:cs typeface="Times New Roman" pitchFamily="18" charset="0"/>
              </a:rPr>
              <a:t>Та ілюзії щодо визвольної місії німецької армії, на жаль, швидко й трагічно розвіялися: есесівці «полювали» на українських громадсько-політичних діячів так само, як і на комуністів. </a:t>
            </a:r>
            <a:endParaRPr lang="ru-RU" sz="2800" b="1">
              <a:cs typeface="Times New Roman" pitchFamily="18" charset="0"/>
            </a:endParaRPr>
          </a:p>
          <a:p>
            <a:endParaRPr lang="ru-RU" sz="2800" b="1"/>
          </a:p>
        </p:txBody>
      </p:sp>
    </p:spTree>
    <p:custDataLst>
      <p:tags r:id="rId1"/>
    </p:custDataLst>
  </p:cSld>
  <p:clrMapOvr>
    <a:masterClrMapping/>
  </p:clrMapOvr>
  <p:transition advTm="15673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457200"/>
            <a:ext cx="7772400" cy="3352800"/>
          </a:xfrm>
        </p:spPr>
        <p:txBody>
          <a:bodyPr/>
          <a:lstStyle/>
          <a:p>
            <a:r>
              <a:rPr lang="ru-RU" sz="3200">
                <a:latin typeface="Tahoma" pitchFamily="34" charset="0"/>
                <a:cs typeface="Times New Roman" pitchFamily="18" charset="0"/>
              </a:rPr>
              <a:t>Олену попереджали, що її можуть заарештувати та розстріляти, проте вона відмовлялася залишати Україну, яку любила всім серцем і душею</a:t>
            </a:r>
            <a:r>
              <a:rPr lang="uk-UA" sz="3200">
                <a:latin typeface="Tahoma" pitchFamily="34" charset="0"/>
              </a:rPr>
              <a:t>...</a:t>
            </a:r>
            <a:br>
              <a:rPr lang="uk-UA" sz="3200">
                <a:latin typeface="Tahoma" pitchFamily="34" charset="0"/>
              </a:rPr>
            </a:br>
            <a:r>
              <a:rPr lang="ru-RU" sz="3200">
                <a:cs typeface="Times New Roman" pitchFamily="18" charset="0"/>
              </a:rPr>
              <a:t/>
            </a:r>
            <a:br>
              <a:rPr lang="ru-RU" sz="3200">
                <a:cs typeface="Times New Roman" pitchFamily="18" charset="0"/>
              </a:rPr>
            </a:br>
            <a:endParaRPr lang="ru-RU" sz="3200"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51338"/>
            <a:ext cx="7677150" cy="1897062"/>
          </a:xfrm>
        </p:spPr>
        <p:txBody>
          <a:bodyPr/>
          <a:lstStyle/>
          <a:p>
            <a:pPr algn="ctr"/>
            <a:r>
              <a:rPr lang="ru-RU">
                <a:solidFill>
                  <a:schemeClr val="tx2"/>
                </a:solidFill>
                <a:latin typeface="Tahoma" pitchFamily="34" charset="0"/>
                <a:cs typeface="Times New Roman" pitchFamily="18" charset="0"/>
              </a:rPr>
              <a:t>проте в якій, на жаль, прожила лише незначну частинку свого короткого життя.</a:t>
            </a:r>
          </a:p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19062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836613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latin typeface="Tahoma" pitchFamily="34" charset="0"/>
                <a:cs typeface="Times New Roman" pitchFamily="18" charset="0"/>
              </a:rPr>
              <a:t>21 лютого 1942 р. в Бабиному Яру Олену Телігу разом з іншими діячами ОУН, її чоловіком Михайлом розстріляли фашисти.</a:t>
            </a: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ru-RU" sz="2800">
              <a:latin typeface="Tahom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>
              <a:latin typeface="Tahoma" pitchFamily="34" charset="0"/>
            </a:endParaRPr>
          </a:p>
          <a:p>
            <a:pPr algn="r">
              <a:lnSpc>
                <a:spcPct val="90000"/>
              </a:lnSpc>
            </a:pPr>
            <a:r>
              <a:rPr lang="ru-RU" sz="2800">
                <a:latin typeface="Tahoma" pitchFamily="34" charset="0"/>
                <a:cs typeface="Times New Roman" pitchFamily="18" charset="0"/>
              </a:rPr>
              <a:t> У камері в’язниці знайдено напис: «</a:t>
            </a:r>
            <a:r>
              <a:rPr lang="ru-RU" sz="2800" i="1">
                <a:latin typeface="Tahoma" pitchFamily="34" charset="0"/>
                <a:cs typeface="Times New Roman" pitchFamily="18" charset="0"/>
              </a:rPr>
              <a:t>Тут сиділа і звідси йде на розстріл Олена Теліга</a:t>
            </a:r>
            <a:r>
              <a:rPr lang="ru-RU" sz="2800">
                <a:latin typeface="Tahoma" pitchFamily="34" charset="0"/>
                <a:cs typeface="Times New Roman" pitchFamily="18" charset="0"/>
              </a:rPr>
              <a:t>». Зверху – тризуб – символ Української держави.</a:t>
            </a:r>
            <a:r>
              <a:rPr lang="ru-RU" sz="2800"/>
              <a:t> 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01955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48133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56325" y="1700213"/>
            <a:ext cx="2667000" cy="3276600"/>
          </a:xfrm>
          <a:noFill/>
          <a:ln/>
        </p:spPr>
      </p:pic>
    </p:spTree>
    <p:custDataLst>
      <p:tags r:id="rId1"/>
    </p:custDataLst>
  </p:cSld>
  <p:clrMapOvr>
    <a:masterClrMapping/>
  </p:clrMapOvr>
  <p:transition advTm="22015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8534400" cy="3429000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sz="3600" b="1">
                <a:latin typeface="Tahoma" pitchFamily="34" charset="0"/>
                <a:cs typeface="Times New Roman" pitchFamily="18" charset="0"/>
              </a:rPr>
              <a:t>Один із катів потім зізнався після розстрілу: «</a:t>
            </a:r>
            <a:r>
              <a:rPr lang="ru-RU" sz="3600" b="1" i="1">
                <a:latin typeface="Tahoma" pitchFamily="34" charset="0"/>
                <a:cs typeface="Times New Roman" pitchFamily="18" charset="0"/>
              </a:rPr>
              <a:t>Я ще не бачив чоловіка, щоб так героїчно вмирав, як ця гарна жінка</a:t>
            </a:r>
            <a:r>
              <a:rPr lang="ru-RU" sz="3600" b="1">
                <a:latin typeface="Tahoma" pitchFamily="34" charset="0"/>
                <a:cs typeface="Times New Roman" pitchFamily="18" charset="0"/>
              </a:rPr>
              <a:t>». </a:t>
            </a:r>
            <a:r>
              <a:rPr lang="ru-RU" sz="3600" b="1">
                <a:cs typeface="Times New Roman" pitchFamily="18" charset="0"/>
              </a:rPr>
              <a:t/>
            </a:r>
            <a:br>
              <a:rPr lang="ru-RU" sz="3600" b="1">
                <a:cs typeface="Times New Roman" pitchFamily="18" charset="0"/>
              </a:rPr>
            </a:br>
            <a:r>
              <a:rPr lang="ru-RU" sz="3600">
                <a:solidFill>
                  <a:schemeClr val="tx1"/>
                </a:solidFill>
              </a:rPr>
              <a:t/>
            </a:r>
            <a:br>
              <a:rPr lang="ru-RU" sz="3600">
                <a:solidFill>
                  <a:schemeClr val="tx1"/>
                </a:solidFill>
              </a:rPr>
            </a:br>
            <a:endParaRPr lang="ru-RU" sz="3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9812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644900"/>
            <a:ext cx="7772400" cy="257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latin typeface="Tahoma" pitchFamily="34" charset="0"/>
                <a:cs typeface="Tahoma" pitchFamily="34" charset="0"/>
              </a:rPr>
              <a:t>Олена Теліга виринула із забуття лише через 50 років після загибелі, коли  у лютому 1992 р. в Бабиному Яру було встановлено пам’ятний хрест на її честь, а вулицю, що пролягає поруч, назвали її іменем. </a:t>
            </a:r>
          </a:p>
        </p:txBody>
      </p:sp>
      <p:pic>
        <p:nvPicPr>
          <p:cNvPr id="46087" name="Picture 7" descr="0_97f73_18903c70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7651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21968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2101850"/>
            <a:ext cx="6427787" cy="3055938"/>
          </a:xfrm>
        </p:spPr>
        <p:txBody>
          <a:bodyPr/>
          <a:lstStyle/>
          <a:p>
            <a:pPr lvl="4">
              <a:buFont typeface="Wingdings" pitchFamily="2" charset="2"/>
              <a:buNone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21 липня 2006 р. виповнилося 100 років із дня народження видатної української поетеси та громадсько-політичного діяча Олени Теліги, яка за 35 років свого життя залишила величний слід в історії України.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 </a:t>
            </a:r>
          </a:p>
        </p:txBody>
      </p:sp>
      <p:pic>
        <p:nvPicPr>
          <p:cNvPr id="47114" name="Picture 10" descr="Олена Теліга народилася в один день з великим завойовником Олександром Македонським. І жила так само недовго, але яскраво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27088" y="1989138"/>
            <a:ext cx="3052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20438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90600"/>
            <a:ext cx="4648200" cy="5410200"/>
          </a:xfrm>
        </p:spPr>
        <p:txBody>
          <a:bodyPr/>
          <a:lstStyle/>
          <a:p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1906, 21 липня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>— народилась Олена Шовгенова</a:t>
            </a:r>
            <a:r>
              <a:rPr lang="ru-RU" sz="28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1918–1922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>— жила в Києві, на Шулявці</a:t>
            </a:r>
            <a:r>
              <a:rPr lang="ru-RU" sz="2800">
                <a:solidFill>
                  <a:srgbClr val="000000"/>
                </a:solidFill>
                <a:latin typeface="Arial" charset="0"/>
              </a:rPr>
              <a:t>.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ru-RU" sz="2800">
              <a:solidFill>
                <a:srgbClr val="000000"/>
              </a:solidFill>
              <a:latin typeface="Arial" charset="0"/>
            </a:endParaRPr>
          </a:p>
          <a:p>
            <a:r>
              <a:rPr lang="ru-RU" sz="2800" b="1">
                <a:solidFill>
                  <a:srgbClr val="000000"/>
                </a:solidFill>
                <a:latin typeface="Arial" charset="0"/>
                <a:cs typeface="Arial" charset="0"/>
              </a:rPr>
              <a:t>1923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>— почала вчитись у педінституті ім. Драгоманова в Празі</a:t>
            </a:r>
            <a:b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ru-RU" sz="2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743325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16753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0" y="210185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b="1" i="1"/>
              <a:t>Заметемо вогнем любови</a:t>
            </a:r>
            <a:r>
              <a:rPr lang="en-US" sz="2400" b="1" i="1"/>
              <a:t> </a:t>
            </a:r>
            <a:r>
              <a:rPr lang="uk-UA" sz="2400" b="1" i="1"/>
              <a:t>межі</a:t>
            </a:r>
            <a:r>
              <a:rPr lang="en-US" sz="2400" b="1" i="1"/>
              <a:t>,</a:t>
            </a:r>
            <a:r>
              <a:rPr lang="ru-RU" sz="2400" b="1" i="1"/>
              <a:t> </a:t>
            </a:r>
            <a:r>
              <a:rPr lang="uk-UA" sz="2400" b="1" i="1"/>
              <a:t>Перейдемо убрід бурхливі води</a:t>
            </a:r>
            <a:r>
              <a:rPr lang="en-US" sz="2400" b="1" i="1"/>
              <a:t>,</a:t>
            </a:r>
            <a:r>
              <a:rPr lang="ru-RU" sz="2400" b="1" i="1"/>
              <a:t>                        </a:t>
            </a:r>
            <a:r>
              <a:rPr lang="uk-UA" sz="2400" b="1" i="1"/>
              <a:t>Щоб взяти повно все</a:t>
            </a:r>
            <a:r>
              <a:rPr lang="en-US" sz="2400" b="1" i="1"/>
              <a:t>,</a:t>
            </a:r>
            <a:r>
              <a:rPr lang="uk-UA" sz="2400" b="1" i="1"/>
              <a:t>що нам</a:t>
            </a:r>
            <a:r>
              <a:rPr lang="en-US" sz="2400" b="1" i="1"/>
              <a:t> </a:t>
            </a:r>
            <a:r>
              <a:rPr lang="uk-UA" sz="2400" b="1" i="1"/>
              <a:t>належить</a:t>
            </a:r>
            <a:r>
              <a:rPr lang="en-US" sz="2400" b="1" i="1"/>
              <a:t>,</a:t>
            </a:r>
            <a:r>
              <a:rPr lang="ru-RU" sz="2400" b="1" i="1"/>
              <a:t> </a:t>
            </a:r>
            <a:r>
              <a:rPr lang="uk-UA" sz="2400" b="1" i="1"/>
              <a:t>І злитись знову зі своїм народом</a:t>
            </a:r>
            <a:r>
              <a:rPr lang="en-US" sz="2400" b="1" i="1"/>
              <a:t>.</a:t>
            </a:r>
            <a:endParaRPr lang="uk-UA" sz="2400" b="1" i="1"/>
          </a:p>
          <a:p>
            <a:pPr>
              <a:lnSpc>
                <a:spcPct val="90000"/>
              </a:lnSpc>
            </a:pPr>
            <a:r>
              <a:rPr lang="uk-UA" sz="2400" b="1" i="1"/>
              <a:t>         Олена Теліга        </a:t>
            </a:r>
            <a:r>
              <a:rPr lang="ru-RU" sz="2400" b="1" i="1"/>
              <a:t>(1933</a:t>
            </a:r>
            <a:r>
              <a:rPr lang="en-US" sz="2400" b="1" i="1"/>
              <a:t>)</a:t>
            </a:r>
            <a:r>
              <a:rPr lang="uk-UA" sz="2400" b="1" i="1"/>
              <a:t> </a:t>
            </a:r>
            <a:endParaRPr lang="ru-RU" sz="2400" b="1" i="1"/>
          </a:p>
        </p:txBody>
      </p:sp>
      <p:pic>
        <p:nvPicPr>
          <p:cNvPr id="5125" name="Picture 5" descr="125-7-1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916113"/>
            <a:ext cx="3197225" cy="4495800"/>
          </a:xfrm>
          <a:noFill/>
          <a:ln/>
        </p:spPr>
      </p:pic>
    </p:spTree>
  </p:cSld>
  <p:clrMapOvr>
    <a:masterClrMapping/>
  </p:clrMapOvr>
  <p:transition advTm="18749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914400"/>
            <a:ext cx="7620000" cy="5302250"/>
          </a:xfrm>
        </p:spPr>
        <p:txBody>
          <a:bodyPr/>
          <a:lstStyle/>
          <a:p>
            <a:r>
              <a:rPr lang="ru-RU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1924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знайомство з Михайлом Телігою</a:t>
            </a:r>
            <a:b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endParaRPr lang="ru-RU" sz="2800">
              <a:solidFill>
                <a:srgbClr val="000000"/>
              </a:solidFill>
              <a:latin typeface="Arial" charset="0"/>
            </a:endParaRPr>
          </a:p>
          <a:p>
            <a:r>
              <a:rPr lang="ru-RU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1926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вийшла заміж за Михайла Теліг</a:t>
            </a:r>
            <a:r>
              <a:rPr lang="ru-RU" sz="2800">
                <a:solidFill>
                  <a:srgbClr val="000000"/>
                </a:solidFill>
                <a:latin typeface="Arial" charset="0"/>
              </a:rPr>
              <a:t>у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(дітей не мали)</a:t>
            </a:r>
            <a:b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endParaRPr lang="ru-RU" sz="2800">
              <a:solidFill>
                <a:srgbClr val="000000"/>
              </a:solidFill>
              <a:latin typeface="Arial" charset="0"/>
            </a:endParaRPr>
          </a:p>
          <a:p>
            <a:r>
              <a:rPr lang="ru-RU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1926–1941</a:t>
            </a:r>
            <a:r>
              <a:rPr lang="ru-RU" sz="28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життя в еміграції в Польщі</a:t>
            </a:r>
            <a:b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endParaRPr lang="ru-RU" sz="2800">
              <a:solidFill>
                <a:srgbClr val="000000"/>
              </a:solidFill>
              <a:latin typeface="Arial" charset="0"/>
            </a:endParaRPr>
          </a:p>
          <a:p>
            <a:r>
              <a:rPr lang="ru-RU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1942, 9 лютого</a:t>
            </a:r>
            <a:r>
              <a:rPr lang="ru-RU" sz="2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— арешт, ймовірно 21 лютого — розстріл у Бабиному Яру</a:t>
            </a:r>
            <a:r>
              <a:rPr lang="ru-RU" sz="2800"/>
              <a:t> </a:t>
            </a:r>
          </a:p>
        </p:txBody>
      </p:sp>
    </p:spTree>
    <p:custDataLst>
      <p:tags r:id="rId1"/>
    </p:custDataLst>
  </p:cSld>
  <p:clrMapOvr>
    <a:masterClrMapping/>
  </p:clrMapOvr>
  <p:transition advTm="23110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/>
              <a:t>Вшанування пам'яті</a:t>
            </a:r>
            <a:endParaRPr lang="ru-RU" b="1"/>
          </a:p>
        </p:txBody>
      </p:sp>
      <p:pic>
        <p:nvPicPr>
          <p:cNvPr id="53253" name="Picture 5" descr="16-300x3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3050" y="2730500"/>
            <a:ext cx="2857500" cy="2857500"/>
          </a:xfrm>
        </p:spPr>
      </p:pic>
      <p:pic>
        <p:nvPicPr>
          <p:cNvPr id="53255" name="Picture 7" descr="2007-2-Hrywnja-Olena-Teliha-Rückseite-1415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05450" y="2730500"/>
            <a:ext cx="2857500" cy="2857500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Список використаних джерел</a:t>
            </a:r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01850"/>
            <a:ext cx="8154987" cy="4114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4000"/>
              <a:t>Література:</a:t>
            </a:r>
          </a:p>
          <a:p>
            <a:pPr>
              <a:lnSpc>
                <a:spcPct val="80000"/>
              </a:lnSpc>
            </a:pPr>
            <a:r>
              <a:rPr lang="uk-UA" sz="2800"/>
              <a:t>Історія української літератури ХХ ст. У 2 кн. Кн.1. / За ред.       В.Г Дончика.— К.: Либідь, 1994</a:t>
            </a:r>
            <a:r>
              <a:rPr lang="ru-RU" sz="2800"/>
              <a:t>.- 782с. ( </a:t>
            </a:r>
            <a:r>
              <a:rPr lang="ru-RU" sz="2800" i="1"/>
              <a:t>книга двадцяти дев</a:t>
            </a:r>
            <a:r>
              <a:rPr lang="en-US" sz="2800" i="1"/>
              <a:t>’</a:t>
            </a:r>
            <a:r>
              <a:rPr lang="ru-RU" sz="2800" i="1"/>
              <a:t>яти авторів)</a:t>
            </a:r>
          </a:p>
          <a:p>
            <a:pPr>
              <a:lnSpc>
                <a:spcPct val="80000"/>
              </a:lnSpc>
            </a:pPr>
            <a:r>
              <a:rPr lang="uk-UA" sz="2800"/>
              <a:t>Гроно нездоланих співців. Літературні портрети/ Упоряд. В.І.Кузьменко.-К.:Укр.письменник, 1997. -258с. (</a:t>
            </a:r>
            <a:r>
              <a:rPr lang="uk-UA" sz="2800" i="1"/>
              <a:t>книга одного автора)</a:t>
            </a:r>
            <a:endParaRPr lang="ru-RU" sz="2800" i="1"/>
          </a:p>
          <a:p>
            <a:pPr>
              <a:lnSpc>
                <a:spcPct val="80000"/>
              </a:lnSpc>
            </a:pPr>
            <a:r>
              <a:rPr lang="uk-UA" sz="2800"/>
              <a:t>Олена Теліга. Збірник.К.:Видавництво ім.О.Теліги. Репринтне видання.-1992.-474с. </a:t>
            </a:r>
            <a:r>
              <a:rPr lang="uk-UA" sz="2800" i="1"/>
              <a:t>(книга одного автора)</a:t>
            </a:r>
            <a:endParaRPr lang="ru-RU" sz="28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298825"/>
            <a:ext cx="9144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3200">
                <a:solidFill>
                  <a:srgbClr val="000000"/>
                </a:solidFill>
                <a:latin typeface="Arial" charset="0"/>
                <a:cs typeface="Arial" charset="0"/>
              </a:rPr>
              <a:t>У нашій історії немало яскравих жінок.</a:t>
            </a:r>
            <a:endParaRPr lang="uk-UA" sz="320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3200">
                <a:solidFill>
                  <a:srgbClr val="000000"/>
                </a:solidFill>
                <a:latin typeface="Arial" charset="0"/>
                <a:cs typeface="Arial" charset="0"/>
              </a:rPr>
              <a:t> Але мало в кого така біографія.</a:t>
            </a:r>
            <a:endParaRPr lang="uk-UA" sz="320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3200">
                <a:solidFill>
                  <a:srgbClr val="000000"/>
                </a:solidFill>
                <a:latin typeface="Arial" charset="0"/>
                <a:cs typeface="Arial" charset="0"/>
              </a:rPr>
              <a:t> Найсильніший із віршів Теліги — це життя її самої</a:t>
            </a:r>
            <a:r>
              <a:rPr lang="ru-RU" sz="3200" b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/>
              <a:t>            Яскрава жінка</a:t>
            </a:r>
            <a:endParaRPr lang="ru-RU"/>
          </a:p>
        </p:txBody>
      </p:sp>
    </p:spTree>
  </p:cSld>
  <p:clrMapOvr>
    <a:masterClrMapping/>
  </p:clrMapOvr>
  <p:transition advTm="1014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412875"/>
            <a:ext cx="5694362" cy="4953000"/>
          </a:xfrm>
        </p:spPr>
        <p:txBody>
          <a:bodyPr/>
          <a:lstStyle/>
          <a:p>
            <a:pPr lvl="4" algn="ctr">
              <a:lnSpc>
                <a:spcPct val="80000"/>
              </a:lnSpc>
            </a:pPr>
            <a:r>
              <a:rPr lang="uk-UA" sz="2800" b="1" i="1"/>
              <a:t>Олена Теліга народилася 21 липня 1906 року у сім</a:t>
            </a:r>
            <a:r>
              <a:rPr lang="en-US" sz="2800" b="1" i="1"/>
              <a:t>’</a:t>
            </a:r>
            <a:r>
              <a:rPr lang="uk-UA" sz="2800" b="1" i="1"/>
              <a:t>ї</a:t>
            </a:r>
            <a:r>
              <a:rPr lang="en-US" sz="2800" b="1" i="1"/>
              <a:t> </a:t>
            </a:r>
            <a:r>
              <a:rPr lang="uk-UA" sz="2800" b="1" i="1"/>
              <a:t>професора Івана Шовгеніва.</a:t>
            </a:r>
          </a:p>
          <a:p>
            <a:pPr lvl="4" algn="ctr">
              <a:lnSpc>
                <a:spcPct val="80000"/>
              </a:lnSpc>
            </a:pPr>
            <a:r>
              <a:rPr lang="uk-UA" sz="2800" b="1" i="1"/>
              <a:t> У 1918 р. родина переїхала до  Києва, де Олена почала вивчати  українську мову та пробувала складати вірші, навчаючись у приватній гімназії.</a:t>
            </a:r>
            <a:endParaRPr lang="ru-RU" sz="2800" b="1" i="1"/>
          </a:p>
        </p:txBody>
      </p:sp>
    </p:spTree>
  </p:cSld>
  <p:clrMapOvr>
    <a:masterClrMapping/>
  </p:clrMapOvr>
  <p:transition advTm="20672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333375"/>
            <a:ext cx="9144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>
                <a:srgbClr val="FF3300"/>
              </a:buClr>
              <a:buSzTx/>
            </a:pPr>
            <a:r>
              <a:rPr lang="ru-RU" b="0">
                <a:latin typeface="Tahoma" pitchFamily="34" charset="0"/>
                <a:cs typeface="Tahoma" pitchFamily="34" charset="0"/>
              </a:rPr>
              <a:t> </a:t>
            </a:r>
            <a:endParaRPr lang="ru-RU" b="0">
              <a:latin typeface="Tahoma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ru-RU" b="0">
              <a:latin typeface="Tahoma" pitchFamily="34" charset="0"/>
            </a:endParaRPr>
          </a:p>
          <a:p>
            <a:pPr lvl="4" algn="l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§"/>
            </a:pPr>
            <a:r>
              <a:rPr lang="ru-RU" sz="3200" b="0">
                <a:latin typeface="Tahoma" pitchFamily="34" charset="0"/>
                <a:cs typeface="Tahoma" pitchFamily="34" charset="0"/>
              </a:rPr>
              <a:t>Особливістю Теліги-поета було те, що їй вдалося висловлювати щиру любов до України, не вживаючи при цьому слова «Україна».</a:t>
            </a:r>
            <a:endParaRPr lang="ru-RU" sz="3200" b="0">
              <a:latin typeface="Tahoma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ru-RU" sz="3200" b="0">
              <a:latin typeface="Tahoma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ru-RU" b="0">
              <a:latin typeface="Tahoma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ru-RU" b="0">
              <a:latin typeface="Tahoma" pitchFamily="34" charset="0"/>
            </a:endParaRPr>
          </a:p>
          <a:p>
            <a:pPr algn="l">
              <a:spcBef>
                <a:spcPct val="0"/>
              </a:spcBef>
              <a:buClr>
                <a:srgbClr val="FF3300"/>
              </a:buClr>
              <a:buSzTx/>
            </a:pPr>
            <a:endParaRPr lang="ru-RU" b="0" i="1"/>
          </a:p>
        </p:txBody>
      </p:sp>
    </p:spTree>
    <p:custDataLst>
      <p:tags r:id="rId1"/>
    </p:custDataLst>
  </p:cSld>
  <p:clrMapOvr>
    <a:masterClrMapping/>
  </p:clrMapOvr>
  <p:transition advTm="11391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Поезія високого патріотизму</a:t>
            </a:r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§"/>
            </a:pPr>
            <a:r>
              <a:rPr lang="ru-RU" sz="240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i="1">
                <a:latin typeface="Tahoma" pitchFamily="34" charset="0"/>
                <a:cs typeface="Tahoma" pitchFamily="34" charset="0"/>
              </a:rPr>
              <a:t>«Можна творити поезію високого патріотизму, ні разу не вживати слів батьківщина або вітчизна, можна пройняти творчість палкою любов’ю до України, ні разу не вживши слова Україна...», – </a:t>
            </a:r>
            <a:r>
              <a:rPr lang="ru-RU" sz="2000" i="1">
                <a:latin typeface="Tahoma" pitchFamily="34" charset="0"/>
                <a:cs typeface="Tahoma" pitchFamily="34" charset="0"/>
              </a:rPr>
              <a:t>писав про Телігу Юрій Шерех</a:t>
            </a:r>
            <a:r>
              <a:rPr lang="ru-RU" sz="2400" i="1">
                <a:latin typeface="Tahoma" pitchFamily="34" charset="0"/>
                <a:cs typeface="Tahoma" pitchFamily="34" charset="0"/>
              </a:rPr>
              <a:t>. </a:t>
            </a:r>
            <a:endParaRPr lang="ru-RU" sz="2400" i="1"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6953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1050" y="2133600"/>
            <a:ext cx="6019800" cy="4114800"/>
          </a:xfrm>
        </p:spPr>
        <p:txBody>
          <a:bodyPr/>
          <a:lstStyle/>
          <a:p>
            <a:r>
              <a:rPr lang="uk-UA" sz="2800"/>
              <a:t>Пізніше Теліга навчалась в Українському педагогічному інституті ім. Михайла Драгоманова у Празі,</a:t>
            </a:r>
            <a:r>
              <a:rPr lang="en-US" sz="2800"/>
              <a:t> </a:t>
            </a:r>
            <a:r>
              <a:rPr lang="uk-UA" sz="2800"/>
              <a:t>де познайомилась з Ю. Дараганом, Є.Маланюком,Л.Мосендзом та іншими талановитими письменниками </a:t>
            </a:r>
            <a:r>
              <a:rPr lang="en-US" sz="2800" b="1"/>
              <a:t>“</a:t>
            </a:r>
            <a:r>
              <a:rPr lang="uk-UA" sz="2800" b="1"/>
              <a:t>празької школи</a:t>
            </a:r>
            <a:r>
              <a:rPr lang="en-US" sz="2800" b="1"/>
              <a:t>”</a:t>
            </a:r>
            <a:r>
              <a:rPr lang="uk-UA" sz="2800" b="1"/>
              <a:t>.</a:t>
            </a:r>
            <a:endParaRPr lang="ru-RU" sz="2800" b="1"/>
          </a:p>
        </p:txBody>
      </p:sp>
    </p:spTree>
  </p:cSld>
  <p:clrMapOvr>
    <a:masterClrMapping/>
  </p:clrMapOvr>
  <p:transition advTm="17328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404813"/>
            <a:ext cx="5105400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800"/>
          </a:p>
          <a:p>
            <a:pPr>
              <a:lnSpc>
                <a:spcPct val="90000"/>
              </a:lnSpc>
            </a:pPr>
            <a:r>
              <a:rPr lang="uk-UA" sz="2800" b="1"/>
              <a:t>Важливими для ії подальшого світогляду був контакт з російськими монархістами на великому балу, де вона почула глузування з української мови. Теліга гостро відповіла росіянам, що ця </a:t>
            </a:r>
            <a:r>
              <a:rPr lang="en-US" sz="2800" b="1" i="1"/>
              <a:t>‘‘</a:t>
            </a:r>
            <a:r>
              <a:rPr lang="uk-UA" sz="2800" b="1" i="1"/>
              <a:t>собача мова – моя мова! Мова мого батька, матері!</a:t>
            </a:r>
            <a:r>
              <a:rPr lang="en-US" sz="2800" b="1" i="1"/>
              <a:t>’’</a:t>
            </a:r>
            <a:r>
              <a:rPr lang="uk-UA" sz="2800" b="1" i="1"/>
              <a:t>.</a:t>
            </a:r>
          </a:p>
          <a:p>
            <a:pPr>
              <a:lnSpc>
                <a:spcPct val="90000"/>
              </a:lnSpc>
            </a:pPr>
            <a:r>
              <a:rPr lang="uk-UA" sz="2800" b="1" u="sng"/>
              <a:t>Це стало початком ії боротьби за незалежність України.</a:t>
            </a:r>
            <a:endParaRPr lang="ru-RU" sz="2800" b="1" u="sng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743325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advTm="2217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838200"/>
            <a:ext cx="4343400" cy="6019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sz="3600"/>
              <a:t>1938р</a:t>
            </a:r>
            <a:r>
              <a:rPr lang="en-US" sz="3600"/>
              <a:t>.</a:t>
            </a:r>
            <a:r>
              <a:rPr lang="uk-UA" sz="3600"/>
              <a:t>в Роттердамі було вбито голову Проводу ОУН Євгена Коновальця</a:t>
            </a:r>
            <a:r>
              <a:rPr lang="en-US" sz="3600"/>
              <a:t>.</a:t>
            </a:r>
            <a:endParaRPr lang="uk-UA" sz="3600"/>
          </a:p>
        </p:txBody>
      </p:sp>
      <p:pic>
        <p:nvPicPr>
          <p:cNvPr id="33804" name="Picture 12" descr="KLACHK~1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133600"/>
            <a:ext cx="2971800" cy="4114800"/>
          </a:xfrm>
          <a:noFill/>
          <a:ln/>
        </p:spPr>
      </p:pic>
    </p:spTree>
  </p:cSld>
  <p:clrMapOvr>
    <a:masterClrMapping/>
  </p:clrMapOvr>
  <p:transition advTm="1015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theme1.xml><?xml version="1.0" encoding="utf-8"?>
<a:theme xmlns:a="http://schemas.openxmlformats.org/drawingml/2006/main" name="Природа">
  <a:themeElements>
    <a:clrScheme name="Природа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Природ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50021"/>
          </a:buClr>
          <a:buSzPct val="75000"/>
          <a:buFont typeface="Wingdings" pitchFamily="2" charset="2"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50021"/>
          </a:buClr>
          <a:buSzPct val="75000"/>
          <a:buFont typeface="Wingdings" pitchFamily="2" charset="2"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рирода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Designs\Природа.pot</Template>
  <TotalTime>381</TotalTime>
  <Words>619</Words>
  <Application>Microsoft Office PowerPoint</Application>
  <PresentationFormat>Экран (4:3)</PresentationFormat>
  <Paragraphs>52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Times New Roman</vt:lpstr>
      <vt:lpstr>Wingdings</vt:lpstr>
      <vt:lpstr>Arial</vt:lpstr>
      <vt:lpstr>Tahoma</vt:lpstr>
      <vt:lpstr>Природа</vt:lpstr>
      <vt:lpstr>Олена Теліга:</vt:lpstr>
      <vt:lpstr>Слайд 2</vt:lpstr>
      <vt:lpstr>            Яскрава жінка</vt:lpstr>
      <vt:lpstr>Слайд 4</vt:lpstr>
      <vt:lpstr>Слайд 5</vt:lpstr>
      <vt:lpstr>Поезія високого патріотизму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Олену попереджали, що її можуть заарештувати та розстріляти, проте вона відмовлялася залишати Україну, яку любила всім серцем і душею...  </vt:lpstr>
      <vt:lpstr>Слайд 15</vt:lpstr>
      <vt:lpstr>   Один із катів потім зізнався після розстрілу: «Я ще не бачив чоловіка, щоб так героїчно вмирав, як ця гарна жінка».   </vt:lpstr>
      <vt:lpstr>Слайд 17</vt:lpstr>
      <vt:lpstr>Слайд 18</vt:lpstr>
      <vt:lpstr>Слайд 19</vt:lpstr>
      <vt:lpstr>Слайд 20</vt:lpstr>
      <vt:lpstr>Вшанування пам'яті</vt:lpstr>
      <vt:lpstr>Список використаних джерел</vt:lpstr>
    </vt:vector>
  </TitlesOfParts>
  <Company>Оля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Олена Теліга:</dc:title>
  <dc:creator>Оля</dc:creator>
  <cp:lastModifiedBy>111</cp:lastModifiedBy>
  <cp:revision>30</cp:revision>
  <dcterms:created xsi:type="dcterms:W3CDTF">2006-09-08T14:57:13Z</dcterms:created>
  <dcterms:modified xsi:type="dcterms:W3CDTF">2014-04-28T02:52:15Z</dcterms:modified>
</cp:coreProperties>
</file>