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tags/tag6.xml" ContentType="application/vnd.openxmlformats-officedocument.presentationml.tags+xml"/>
  <Override PartName="/ppt/theme/themeOverride7.xml" ContentType="application/vnd.openxmlformats-officedocument.themeOverride+xml"/>
  <Override PartName="/ppt/tags/tag8.xml" ContentType="application/vnd.openxmlformats-officedocument.presentationml.tags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tags/tag4.xml" ContentType="application/vnd.openxmlformats-officedocument.presentationml.tags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heme/themeOverride9.xml" ContentType="application/vnd.openxmlformats-officedocument.themeOverr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tags/tag7.xml" ContentType="application/vnd.openxmlformats-officedocument.presentationml.tags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ags/tag5.xml" ContentType="application/vnd.openxmlformats-officedocument.presentationml.tags+xml"/>
  <Override PartName="/ppt/theme/themeOverride6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5" r:id="rId10"/>
    <p:sldId id="264" r:id="rId11"/>
    <p:sldId id="266" r:id="rId12"/>
    <p:sldId id="267" r:id="rId13"/>
    <p:sldId id="272" r:id="rId14"/>
    <p:sldId id="269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96633"/>
    <a:srgbClr val="CC9900"/>
    <a:srgbClr val="FFFF33"/>
    <a:srgbClr val="FFABAD"/>
    <a:srgbClr val="66FF99"/>
    <a:srgbClr val="FF7C80"/>
    <a:srgbClr val="00D000"/>
    <a:srgbClr val="B9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>
      <p:cViewPr varScale="1">
        <p:scale>
          <a:sx n="67" d="100"/>
          <a:sy n="67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618E80-BAC2-45A4-8D6F-CC365C27DF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281630CA-FA97-430D-A37E-64B2172F00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4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0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1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2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3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4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1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5.xml"/><Relationship Id="rId1" Type="http://schemas.openxmlformats.org/officeDocument/2006/relationships/themeOverride" Target="../theme/themeOverride14.xml"/><Relationship Id="rId4" Type="http://schemas.openxmlformats.org/officeDocument/2006/relationships/image" Target="../media/image1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8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9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914400"/>
            <a:ext cx="6705600" cy="3048000"/>
          </a:xfrm>
        </p:spPr>
        <p:txBody>
          <a:bodyPr/>
          <a:lstStyle/>
          <a:p>
            <a:pPr eaLnBrk="1" hangingPunct="1"/>
            <a:r>
              <a:rPr lang="ru-RU" sz="8800" smtClean="0">
                <a:solidFill>
                  <a:srgbClr val="E86F3E"/>
                </a:solidFill>
                <a:effectLst/>
                <a:latin typeface="Tahoma" pitchFamily="34" charset="0"/>
              </a:rPr>
              <a:t>Улас</a:t>
            </a:r>
            <a:br>
              <a:rPr lang="ru-RU" sz="8800" smtClean="0">
                <a:solidFill>
                  <a:srgbClr val="E86F3E"/>
                </a:solidFill>
                <a:effectLst/>
                <a:latin typeface="Tahoma" pitchFamily="34" charset="0"/>
              </a:rPr>
            </a:br>
            <a:r>
              <a:rPr lang="ru-RU" sz="8800" smtClean="0">
                <a:solidFill>
                  <a:srgbClr val="E86F3E"/>
                </a:solidFill>
                <a:effectLst/>
                <a:latin typeface="Tahoma" pitchFamily="34" charset="0"/>
              </a:rPr>
              <a:t>        Самчук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57238" y="4772025"/>
            <a:ext cx="6792912" cy="132397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sz="6600" smtClean="0">
                <a:solidFill>
                  <a:srgbClr val="FF7C80"/>
                </a:solidFill>
                <a:effectLst/>
                <a:latin typeface="Tahoma" pitchFamily="34" charset="0"/>
              </a:rPr>
              <a:t>1905 - 1987</a:t>
            </a:r>
          </a:p>
        </p:txBody>
      </p:sp>
    </p:spTree>
    <p:custDataLst>
      <p:tags r:id="rId1"/>
    </p:custDataLst>
  </p:cSld>
  <p:clrMapOvr>
    <a:masterClrMapping/>
  </p:clrMapOvr>
  <p:transition advTm="6406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5257800" cy="1371600"/>
          </a:xfrm>
        </p:spPr>
        <p:txBody>
          <a:bodyPr/>
          <a:lstStyle/>
          <a:p>
            <a:pPr eaLnBrk="1" hangingPunct="1"/>
            <a:r>
              <a:rPr lang="uk-UA" smtClean="0">
                <a:latin typeface="Tahoma" pitchFamily="34" charset="0"/>
              </a:rPr>
              <a:t>Марія</a:t>
            </a:r>
            <a:br>
              <a:rPr lang="uk-UA" smtClean="0">
                <a:latin typeface="Tahoma" pitchFamily="34" charset="0"/>
              </a:rPr>
            </a:br>
            <a:r>
              <a:rPr lang="uk-UA" sz="1800" smtClean="0">
                <a:latin typeface="Tahoma" pitchFamily="34" charset="0"/>
              </a:rPr>
              <a:t>Хроніка одного життя</a:t>
            </a:r>
            <a:endParaRPr lang="ru-RU" sz="1800" smtClean="0">
              <a:latin typeface="Tahoma" pitchFamily="34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4800600" cy="4114800"/>
          </a:xfrm>
        </p:spPr>
        <p:txBody>
          <a:bodyPr/>
          <a:lstStyle/>
          <a:p>
            <a:pPr eaLnBrk="1" hangingPunct="1"/>
            <a:r>
              <a:rPr lang="uk-UA" sz="2800" smtClean="0">
                <a:latin typeface="Tahoma" pitchFamily="34" charset="0"/>
              </a:rPr>
              <a:t>Цей твір написано у 1932-1933рр. коли на Україні лютував голод.</a:t>
            </a:r>
          </a:p>
          <a:p>
            <a:pPr eaLnBrk="1" hangingPunct="1"/>
            <a:r>
              <a:rPr lang="uk-UA" sz="2800" smtClean="0">
                <a:latin typeface="Tahoma" pitchFamily="34" charset="0"/>
              </a:rPr>
              <a:t>Улас присвячує твір “Матерям, що загинули голодною смертю на Україні 1932-1933”</a:t>
            </a:r>
            <a:endParaRPr lang="ru-RU" sz="2800" smtClean="0">
              <a:latin typeface="Tahoma" pitchFamily="34" charset="0"/>
            </a:endParaRPr>
          </a:p>
        </p:txBody>
      </p:sp>
      <p:pic>
        <p:nvPicPr>
          <p:cNvPr id="36868" name="Picture 4" descr="IMGP00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04800"/>
            <a:ext cx="3103563" cy="624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2"/>
    </p:custDataLst>
  </p:cSld>
  <p:clrMapOvr>
    <a:overrideClrMapping bg1="dk2" tx1="lt1" bg2="dk1" tx2="lt2" accent1="accent1" accent2="accent2" accent3="accent3" accent4="accent4" accent5="accent5" accent6="accent6" hlink="hlink" folHlink="folHlink"/>
  </p:clrMapOvr>
  <p:transition advTm="20047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800" smtClean="0">
                <a:latin typeface="Tahoma" pitchFamily="34" charset="0"/>
              </a:rPr>
              <a:t>В цьому творі присутній традиційний любовний трикутник: Корній-Марія-Гнат.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smtClean="0">
                <a:solidFill>
                  <a:srgbClr val="FF7C80"/>
                </a:solidFill>
                <a:latin typeface="Tahoma" pitchFamily="34" charset="0"/>
              </a:rPr>
              <a:t>Марія</a:t>
            </a:r>
            <a:r>
              <a:rPr lang="uk-UA" sz="2800" smtClean="0">
                <a:latin typeface="Tahoma" pitchFamily="34" charset="0"/>
              </a:rPr>
              <a:t> – сільська красуня, але сирота, а отже, бідна: “Виграють оті чорнезні, оті бездонні… Гляне – опалить… А щоки повні, округлі, з ямочками. Кучері чорним полум'ям горять.”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smtClean="0">
                <a:solidFill>
                  <a:srgbClr val="FF7C80"/>
                </a:solidFill>
                <a:latin typeface="Tahoma" pitchFamily="34" charset="0"/>
              </a:rPr>
              <a:t>Корній</a:t>
            </a:r>
            <a:r>
              <a:rPr lang="uk-UA" sz="2800" smtClean="0">
                <a:latin typeface="Tahoma" pitchFamily="34" charset="0"/>
              </a:rPr>
              <a:t> – широкоплечий красень, якого кохає Марія: “Високий, барчистий, міцний виголений червоний карк… Одягнений пишно, чисто, у правій руці кашкет без дашка зо стрічкою.”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smtClean="0">
                <a:solidFill>
                  <a:srgbClr val="FF7C80"/>
                </a:solidFill>
                <a:latin typeface="Tahoma" pitchFamily="34" charset="0"/>
              </a:rPr>
              <a:t>Гнат</a:t>
            </a:r>
            <a:r>
              <a:rPr lang="uk-UA" sz="2800" smtClean="0">
                <a:latin typeface="Tahoma" pitchFamily="34" charset="0"/>
              </a:rPr>
              <a:t> – каліка, непоказний. Любить Марію сильніше, аніж Корній: “Моргнув рижою бровою і все завершив чортівськи звабливою усмішкою.”</a:t>
            </a:r>
            <a:endParaRPr lang="ru-RU" sz="2800" smtClean="0">
              <a:latin typeface="Tahoma" pitchFamily="34" charset="0"/>
            </a:endParaRPr>
          </a:p>
        </p:txBody>
      </p:sp>
    </p:spTree>
    <p:custDataLst>
      <p:tags r:id="rId2"/>
    </p:custDataLst>
  </p:cSld>
  <p:clrMapOvr>
    <a:overrideClrMapping bg1="dk2" tx1="lt1" bg2="dk1" tx2="lt2" accent1="accent1" accent2="accent2" accent3="accent3" accent4="accent4" accent5="accent5" accent6="accent6" hlink="hlink" folHlink="folHlink"/>
  </p:clrMapOvr>
  <p:transition advTm="58595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-228600" y="0"/>
            <a:ext cx="6019800" cy="5821363"/>
          </a:xfrm>
        </p:spPr>
        <p:txBody>
          <a:bodyPr/>
          <a:lstStyle/>
          <a:p>
            <a:pPr eaLnBrk="1" hangingPunct="1"/>
            <a:r>
              <a:rPr lang="uk-UA" smtClean="0">
                <a:latin typeface="Tahoma" pitchFamily="34" charset="0"/>
              </a:rPr>
              <a:t>Вся історія розділена на три періоди, які вкладаються в розділи “Книга про народження Марії”, “Книга днів Марії”, “Книга про хліб”. Кожен із них є також розповіддю про           певний етап у житті          українського          селянства.</a:t>
            </a:r>
            <a:endParaRPr lang="ru-RU" smtClean="0">
              <a:latin typeface="Tahoma" pitchFamily="34" charset="0"/>
            </a:endParaRPr>
          </a:p>
        </p:txBody>
      </p:sp>
      <p:pic>
        <p:nvPicPr>
          <p:cNvPr id="38915" name="Picture 4" descr="PE00531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2930525"/>
            <a:ext cx="5105400" cy="392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2"/>
    </p:custDataLst>
  </p:cSld>
  <p:clrMapOvr>
    <a:overrideClrMapping bg1="dk2" tx1="lt1" bg2="dk1" tx2="lt2" accent1="accent1" accent2="accent2" accent3="accent3" accent4="accent4" accent5="accent5" accent6="accent6" hlink="hlink" folHlink="folHlink"/>
  </p:clrMapOvr>
  <p:transition advTm="24093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uk-UA" smtClean="0">
                <a:solidFill>
                  <a:srgbClr val="FF7C80"/>
                </a:solidFill>
                <a:effectLst/>
                <a:latin typeface="Tahoma" pitchFamily="34" charset="0"/>
              </a:rPr>
              <a:t>Книга про народження Марії</a:t>
            </a:r>
            <a:endParaRPr lang="ru-RU" smtClean="0">
              <a:solidFill>
                <a:srgbClr val="FF7C80"/>
              </a:solidFill>
              <a:effectLst/>
              <a:latin typeface="Tahoma" pitchFamily="34" charset="0"/>
            </a:endParaRPr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981200"/>
            <a:ext cx="4038600" cy="41148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sz="2400" smtClean="0">
                <a:effectLst/>
                <a:latin typeface="Tahoma" pitchFamily="34" charset="0"/>
              </a:rPr>
              <a:t>У цій книзі йдеться про сирітське дитинство, кохання до Корнія і життя з нелюбим Гнатом, аж до розлучення.</a:t>
            </a:r>
          </a:p>
          <a:p>
            <a:pPr eaLnBrk="1" hangingPunct="1">
              <a:lnSpc>
                <a:spcPct val="80000"/>
              </a:lnSpc>
            </a:pPr>
            <a:r>
              <a:rPr lang="uk-UA" sz="2400" smtClean="0">
                <a:effectLst/>
                <a:latin typeface="Tahoma" pitchFamily="34" charset="0"/>
              </a:rPr>
              <a:t>Власне, йдеться про народження жінки, особистості, її формування і змужніння. Вона нарешті стає сильною і рішучою</a:t>
            </a:r>
            <a:endParaRPr lang="ru-RU" sz="2400" smtClean="0">
              <a:effectLst/>
              <a:latin typeface="Tahoma" pitchFamily="34" charset="0"/>
            </a:endParaRPr>
          </a:p>
          <a:p>
            <a:pPr>
              <a:lnSpc>
                <a:spcPct val="80000"/>
              </a:lnSpc>
            </a:pPr>
            <a:endParaRPr lang="ru-RU" sz="2400" smtClean="0">
              <a:effectLst/>
              <a:latin typeface="Tahoma" pitchFamily="34" charset="0"/>
            </a:endParaRPr>
          </a:p>
        </p:txBody>
      </p:sp>
      <p:pic>
        <p:nvPicPr>
          <p:cNvPr id="196615" name="Picture 4" descr="SO00197_"/>
          <p:cNvPicPr>
            <a:picLocks noChangeAspect="1" noChangeArrowheads="1"/>
          </p:cNvPicPr>
          <p:nvPr>
            <p:ph type="body"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2133600"/>
            <a:ext cx="4038600" cy="3036888"/>
          </a:xfr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8229600" cy="1371600"/>
          </a:xfrm>
        </p:spPr>
        <p:txBody>
          <a:bodyPr anchor="b"/>
          <a:lstStyle/>
          <a:p>
            <a:pPr eaLnBrk="1" hangingPunct="1"/>
            <a:r>
              <a:rPr lang="uk-UA" smtClean="0">
                <a:solidFill>
                  <a:srgbClr val="FF7C80"/>
                </a:solidFill>
                <a:effectLst/>
                <a:latin typeface="Tahoma" pitchFamily="34" charset="0"/>
              </a:rPr>
              <a:t>Книга днів Марії</a:t>
            </a:r>
            <a:endParaRPr lang="ru-RU" smtClean="0">
              <a:solidFill>
                <a:srgbClr val="FF7C80"/>
              </a:solidFill>
              <a:effectLst/>
              <a:latin typeface="Tahoma" pitchFamily="34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uk-UA" smtClean="0">
                <a:effectLst/>
                <a:latin typeface="Tahoma" pitchFamily="34" charset="0"/>
              </a:rPr>
              <a:t>Тут уже інша людина, яка знайшла себе, нарешті, стала вільною в почуттях і діях. Нелегко починалося для неї нове життя. Корній бідний і ледачий. Цей другий етап її життя сповнений революційними подіями. В цей час донька Марії Надія одружується з колишнім матросом Архипом. </a:t>
            </a:r>
            <a:endParaRPr lang="ru-RU" smtClean="0">
              <a:effectLst/>
              <a:latin typeface="Tahoma" pitchFamily="34" charset="0"/>
            </a:endParaRPr>
          </a:p>
        </p:txBody>
      </p:sp>
      <p:pic>
        <p:nvPicPr>
          <p:cNvPr id="40964" name="Picture 5" descr="ED00172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-1588"/>
            <a:ext cx="3200400" cy="229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2"/>
    </p:custDataLst>
  </p:cSld>
  <p:clrMapOvr>
    <a:overrideClrMapping bg1="dk2" tx1="lt1" bg2="dk1" tx2="lt2" accent1="accent1" accent2="accent2" accent3="accent3" accent4="accent4" accent5="accent5" accent6="accent6" hlink="hlink" folHlink="folHlink"/>
  </p:clrMapOvr>
  <p:transition advTm="27656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990600"/>
          </a:xfrm>
        </p:spPr>
        <p:txBody>
          <a:bodyPr anchorCtr="1"/>
          <a:lstStyle/>
          <a:p>
            <a:pPr eaLnBrk="1" hangingPunct="1"/>
            <a:r>
              <a:rPr lang="uk-UA" smtClean="0">
                <a:solidFill>
                  <a:srgbClr val="FF9933"/>
                </a:solidFill>
                <a:latin typeface="Tahoma" pitchFamily="34" charset="0"/>
              </a:rPr>
              <a:t>Книга про хліб</a:t>
            </a:r>
            <a:endParaRPr lang="ru-RU" smtClean="0">
              <a:solidFill>
                <a:srgbClr val="FF9933"/>
              </a:solidFill>
              <a:latin typeface="Tahoma" pitchFamily="34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914400"/>
            <a:ext cx="4267200" cy="594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800" smtClean="0">
                <a:solidFill>
                  <a:schemeClr val="tx2"/>
                </a:solidFill>
                <a:latin typeface="Tahoma" pitchFamily="34" charset="0"/>
              </a:rPr>
              <a:t>Розповідає про “початок кінця” - тотальне винищення українського селянства в 30-х роках.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smtClean="0">
                <a:solidFill>
                  <a:schemeClr val="tx2"/>
                </a:solidFill>
                <a:latin typeface="Tahoma" pitchFamily="34" charset="0"/>
              </a:rPr>
              <a:t>Тут присутня кульмінація схвильованої авторської оповіді-страшні картини голодомору. Весь Маріїн рід розпався.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2800" smtClean="0">
                <a:solidFill>
                  <a:schemeClr val="tx2"/>
                </a:solidFill>
                <a:latin typeface="Tahoma" pitchFamily="34" charset="0"/>
              </a:rPr>
              <a:t> </a:t>
            </a:r>
            <a:endParaRPr lang="ru-RU" sz="2800" smtClean="0">
              <a:solidFill>
                <a:schemeClr val="tx2"/>
              </a:solidFill>
              <a:latin typeface="Tahoma" pitchFamily="34" charset="0"/>
            </a:endParaRPr>
          </a:p>
        </p:txBody>
      </p:sp>
      <p:pic>
        <p:nvPicPr>
          <p:cNvPr id="41988" name="Picture 4" descr="J02372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2351088"/>
            <a:ext cx="5181600" cy="450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2"/>
    </p:custDataLst>
  </p:cSld>
  <p:clrMapOvr>
    <a:overrideClrMapping bg1="dk2" tx1="lt1" bg2="dk1" tx2="lt2" accent1="accent1" accent2="accent2" accent3="accent3" accent4="accent4" accent5="accent5" accent6="accent6" hlink="hlink" folHlink="folHlink"/>
  </p:clrMapOvr>
  <p:transition advTm="2758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6858000" cy="6858000"/>
          </a:xfrm>
        </p:spPr>
        <p:txBody>
          <a:bodyPr/>
          <a:lstStyle/>
          <a:p>
            <a:pPr marL="174625" indent="336550" eaLnBrk="1" hangingPunct="1">
              <a:lnSpc>
                <a:spcPct val="80000"/>
              </a:lnSpc>
              <a:buFont typeface="Wingdings" pitchFamily="2" charset="2"/>
              <a:buNone/>
              <a:tabLst>
                <a:tab pos="7826375" algn="l"/>
              </a:tabLst>
            </a:pPr>
            <a:r>
              <a:rPr lang="uk-UA" sz="2800" smtClean="0">
                <a:solidFill>
                  <a:srgbClr val="333399"/>
                </a:solidFill>
                <a:effectLst/>
                <a:latin typeface="Tahoma" pitchFamily="34" charset="0"/>
              </a:rPr>
              <a:t>“Марія” містить кілька основних мотивів, які вирізняються в структурі тексту. Вони тісно пов'язані між собою.</a:t>
            </a:r>
          </a:p>
          <a:p>
            <a:pPr marL="174625" indent="336550" eaLnBrk="1" hangingPunct="1">
              <a:lnSpc>
                <a:spcPct val="80000"/>
              </a:lnSpc>
              <a:tabLst>
                <a:tab pos="7826375" algn="l"/>
              </a:tabLst>
            </a:pPr>
            <a:r>
              <a:rPr lang="uk-UA" sz="2800" smtClean="0">
                <a:effectLst/>
                <a:latin typeface="Tahoma" pitchFamily="34" charset="0"/>
              </a:rPr>
              <a:t>Мотив праці</a:t>
            </a:r>
            <a:r>
              <a:rPr lang="uk-UA" sz="2800" smtClean="0">
                <a:solidFill>
                  <a:srgbClr val="333399"/>
                </a:solidFill>
                <a:effectLst/>
                <a:latin typeface="Tahoma" pitchFamily="34" charset="0"/>
              </a:rPr>
              <a:t>, як невід</a:t>
            </a:r>
            <a:r>
              <a:rPr lang="en-US" sz="2800" smtClean="0">
                <a:solidFill>
                  <a:srgbClr val="333399"/>
                </a:solidFill>
                <a:effectLst/>
                <a:latin typeface="Tahoma" pitchFamily="34" charset="0"/>
              </a:rPr>
              <a:t>’</a:t>
            </a:r>
            <a:r>
              <a:rPr lang="uk-UA" sz="2800" smtClean="0">
                <a:solidFill>
                  <a:srgbClr val="333399"/>
                </a:solidFill>
                <a:effectLst/>
                <a:latin typeface="Tahoma" pitchFamily="34" charset="0"/>
              </a:rPr>
              <a:t>ємної частини існування селянина.</a:t>
            </a:r>
          </a:p>
          <a:p>
            <a:pPr marL="174625" indent="336550" eaLnBrk="1" hangingPunct="1">
              <a:lnSpc>
                <a:spcPct val="80000"/>
              </a:lnSpc>
              <a:tabLst>
                <a:tab pos="7826375" algn="l"/>
              </a:tabLst>
            </a:pPr>
            <a:r>
              <a:rPr lang="uk-UA" sz="2800" smtClean="0">
                <a:effectLst/>
                <a:latin typeface="Tahoma" pitchFamily="34" charset="0"/>
              </a:rPr>
              <a:t>Мотив любові</a:t>
            </a:r>
            <a:r>
              <a:rPr lang="uk-UA" sz="2800" smtClean="0">
                <a:solidFill>
                  <a:srgbClr val="333399"/>
                </a:solidFill>
                <a:effectLst/>
                <a:latin typeface="Tahoma" pitchFamily="34" charset="0"/>
              </a:rPr>
              <a:t> наскрізь пронизує твір. Палке кохання Марії до Корнія переробило все на своєму шляху.</a:t>
            </a:r>
          </a:p>
          <a:p>
            <a:pPr marL="174625" indent="336550" eaLnBrk="1" hangingPunct="1">
              <a:lnSpc>
                <a:spcPct val="80000"/>
              </a:lnSpc>
              <a:tabLst>
                <a:tab pos="7826375" algn="l"/>
              </a:tabLst>
            </a:pPr>
            <a:r>
              <a:rPr lang="uk-UA" sz="2800" smtClean="0">
                <a:effectLst/>
                <a:latin typeface="Tahoma" pitchFamily="34" charset="0"/>
              </a:rPr>
              <a:t>Мотив страждання</a:t>
            </a:r>
            <a:r>
              <a:rPr lang="uk-UA" sz="2800" smtClean="0">
                <a:solidFill>
                  <a:srgbClr val="333399"/>
                </a:solidFill>
                <a:effectLst/>
                <a:latin typeface="Tahoma" pitchFamily="34" charset="0"/>
              </a:rPr>
              <a:t> пов'язаний з образом Гната. Все життя його минуло в самотині, в даремному чеканні свята душі. І в Маріїному житті більше страждання, аніж радості.</a:t>
            </a:r>
          </a:p>
          <a:p>
            <a:pPr marL="174625" indent="336550" eaLnBrk="1" hangingPunct="1">
              <a:lnSpc>
                <a:spcPct val="80000"/>
              </a:lnSpc>
              <a:tabLst>
                <a:tab pos="7826375" algn="l"/>
              </a:tabLst>
            </a:pPr>
            <a:r>
              <a:rPr lang="uk-UA" sz="2800" smtClean="0">
                <a:effectLst/>
                <a:latin typeface="Tahoma" pitchFamily="34" charset="0"/>
              </a:rPr>
              <a:t>Мотив образа</a:t>
            </a:r>
            <a:r>
              <a:rPr lang="uk-UA" sz="2800" smtClean="0">
                <a:solidFill>
                  <a:srgbClr val="333399"/>
                </a:solidFill>
                <a:effectLst/>
                <a:latin typeface="Tahoma" pitchFamily="34" charset="0"/>
              </a:rPr>
              <a:t> Божої Матері. Це особлива постать у всесвітній історії людства і свідомості багатьох поколінь. </a:t>
            </a:r>
            <a:endParaRPr lang="ru-RU" sz="2800" smtClean="0">
              <a:solidFill>
                <a:srgbClr val="333399"/>
              </a:solidFill>
              <a:effectLst/>
              <a:latin typeface="Tahoma" pitchFamily="34" charset="0"/>
            </a:endParaRPr>
          </a:p>
        </p:txBody>
      </p:sp>
      <p:pic>
        <p:nvPicPr>
          <p:cNvPr id="43011" name="Picture 6" descr="J030486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788" y="3429000"/>
            <a:ext cx="284321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2"/>
    </p:custDataLst>
  </p:cSld>
  <p:clrMapOvr>
    <a:overrideClrMapping bg1="dk2" tx1="lt1" bg2="dk1" tx2="lt2" accent1="accent1" accent2="accent2" accent3="accent3" accent4="accent4" accent5="accent5" accent6="accent6" hlink="hlink" folHlink="folHlink"/>
  </p:clrMapOvr>
  <p:transition advTm="5528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uk-UA" smtClean="0">
                <a:effectLst/>
                <a:latin typeface="Tahoma" pitchFamily="34" charset="0"/>
              </a:rPr>
              <a:t>Список використаних джерел</a:t>
            </a:r>
            <a:endParaRPr lang="ru-RU" smtClean="0">
              <a:effectLst/>
              <a:latin typeface="Tahoma" pitchFamily="34" charset="0"/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uk-UA" sz="3600" smtClean="0">
                <a:effectLst/>
                <a:latin typeface="Tahoma" pitchFamily="34" charset="0"/>
              </a:rPr>
              <a:t>Література:</a:t>
            </a:r>
          </a:p>
          <a:p>
            <a:pPr>
              <a:lnSpc>
                <a:spcPct val="90000"/>
              </a:lnSpc>
            </a:pPr>
            <a:r>
              <a:rPr lang="uk-UA" sz="2400" smtClean="0">
                <a:effectLst/>
                <a:latin typeface="Tahoma" pitchFamily="34" charset="0"/>
              </a:rPr>
              <a:t>Історія української літератури ХХ ст. У 2 кн. Кн. 2. / За ред.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2400" smtClean="0">
                <a:effectLst/>
                <a:latin typeface="Tahoma" pitchFamily="34" charset="0"/>
              </a:rPr>
              <a:t>      В.Г Дончика.— К.: Либідь, 1995</a:t>
            </a:r>
            <a:r>
              <a:rPr lang="ru-RU" sz="2400" smtClean="0">
                <a:effectLst/>
                <a:latin typeface="Tahoma" pitchFamily="34" charset="0"/>
              </a:rPr>
              <a:t>.- 512с. ( </a:t>
            </a:r>
            <a:r>
              <a:rPr lang="ru-RU" sz="2400" i="1" smtClean="0">
                <a:effectLst/>
                <a:latin typeface="Tahoma" pitchFamily="34" charset="0"/>
              </a:rPr>
              <a:t>книга двадцяти дев</a:t>
            </a:r>
            <a:r>
              <a:rPr lang="en-US" sz="2400" i="1" smtClean="0">
                <a:effectLst/>
                <a:latin typeface="Tahoma" pitchFamily="34" charset="0"/>
              </a:rPr>
              <a:t>’</a:t>
            </a:r>
            <a:r>
              <a:rPr lang="ru-RU" sz="2400" i="1" smtClean="0">
                <a:effectLst/>
                <a:latin typeface="Tahoma" pitchFamily="34" charset="0"/>
              </a:rPr>
              <a:t>яти авторів)</a:t>
            </a:r>
          </a:p>
          <a:p>
            <a:pPr>
              <a:lnSpc>
                <a:spcPct val="90000"/>
              </a:lnSpc>
            </a:pPr>
            <a:r>
              <a:rPr lang="uk-UA" sz="2400" smtClean="0">
                <a:effectLst/>
                <a:latin typeface="Tahoma" pitchFamily="34" charset="0"/>
              </a:rPr>
              <a:t>Гроно нездоланих співців. Літературні портрети/ Упоряд. В.І.Кузьменко.-К.:Укр.письменник, 1997. -258с. (</a:t>
            </a:r>
            <a:r>
              <a:rPr lang="uk-UA" sz="2400" i="1" smtClean="0">
                <a:effectLst/>
                <a:latin typeface="Tahoma" pitchFamily="34" charset="0"/>
              </a:rPr>
              <a:t>книга одного автора)</a:t>
            </a:r>
            <a:endParaRPr lang="ru-RU" sz="2400" i="1" smtClean="0">
              <a:effectLst/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uk-UA" sz="2400" smtClean="0">
                <a:effectLst/>
                <a:latin typeface="Tahoma" pitchFamily="34" charset="0"/>
              </a:rPr>
              <a:t>Самчук У. Марія.Хроніка одного життя.-К.: Рад.письменник, 1991.- 190с. </a:t>
            </a:r>
            <a:r>
              <a:rPr lang="uk-UA" sz="2400" i="1" smtClean="0">
                <a:effectLst/>
                <a:latin typeface="Tahoma" pitchFamily="34" charset="0"/>
              </a:rPr>
              <a:t>(книга одного автора)</a:t>
            </a:r>
            <a:endParaRPr lang="ru-RU" sz="2400" i="1" smtClean="0">
              <a:effectLst/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Rot="1" noChangeArrowheads="1"/>
          </p:cNvSpPr>
          <p:nvPr>
            <p:ph type="body" sz="half" idx="4294967295"/>
          </p:nvPr>
        </p:nvSpPr>
        <p:spPr>
          <a:xfrm>
            <a:off x="762000" y="4495800"/>
            <a:ext cx="8153400" cy="1066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uk-UA" sz="4800" smtClean="0">
                <a:solidFill>
                  <a:srgbClr val="FF7C80"/>
                </a:solidFill>
                <a:latin typeface="Tahoma" pitchFamily="34" charset="0"/>
              </a:rPr>
              <a:t>“Палкий патріот України…”</a:t>
            </a:r>
          </a:p>
        </p:txBody>
      </p:sp>
      <p:pic>
        <p:nvPicPr>
          <p:cNvPr id="28675" name="Picture 7" descr="IMGP0014"/>
          <p:cNvPicPr>
            <a:picLocks noChangeAspect="1" noChangeArrowheads="1"/>
          </p:cNvPicPr>
          <p:nvPr>
            <p:ph sz="half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971800" y="304800"/>
            <a:ext cx="2743200" cy="3276600"/>
          </a:xfrm>
          <a:noFill/>
        </p:spPr>
      </p:pic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7844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60375" y="473075"/>
            <a:ext cx="8229600" cy="730250"/>
          </a:xfrm>
        </p:spPr>
        <p:txBody>
          <a:bodyPr/>
          <a:lstStyle/>
          <a:p>
            <a:pPr eaLnBrk="1" hangingPunct="1"/>
            <a:r>
              <a:rPr lang="uk-UA" smtClean="0">
                <a:solidFill>
                  <a:srgbClr val="FF7C80"/>
                </a:solidFill>
                <a:latin typeface="Tahoma" pitchFamily="34" charset="0"/>
              </a:rPr>
              <a:t>Біографія</a:t>
            </a:r>
            <a:endParaRPr lang="ru-RU" smtClean="0">
              <a:solidFill>
                <a:srgbClr val="FF7C80"/>
              </a:solidFill>
              <a:latin typeface="Tahoma" pitchFamily="34" charset="0"/>
            </a:endParaRPr>
          </a:p>
        </p:txBody>
      </p:sp>
      <p:sp>
        <p:nvSpPr>
          <p:cNvPr id="45059" name="Rectangle 3"/>
          <p:cNvSpPr>
            <a:spLocks noGrp="1" noRot="1" noChangeArrowheads="1"/>
          </p:cNvSpPr>
          <p:nvPr>
            <p:ph type="body" sz="half" idx="4294967295"/>
          </p:nvPr>
        </p:nvSpPr>
        <p:spPr>
          <a:xfrm>
            <a:off x="914400" y="1143000"/>
            <a:ext cx="3810000" cy="5562600"/>
          </a:xfrm>
        </p:spPr>
        <p:txBody>
          <a:bodyPr/>
          <a:lstStyle/>
          <a:p>
            <a:pPr eaLnBrk="1" hangingPunct="1"/>
            <a:r>
              <a:rPr lang="uk-UA" sz="2200" b="1" smtClean="0">
                <a:latin typeface="Tahoma" pitchFamily="34" charset="0"/>
              </a:rPr>
              <a:t>Народився майбутній прозаїк 20 лютого 1905р. в селі Дермань на Волині в сім'ї заможного селянина. Із 5 дітей вижив тільки він.</a:t>
            </a:r>
          </a:p>
          <a:p>
            <a:pPr eaLnBrk="1" hangingPunct="1"/>
            <a:r>
              <a:rPr lang="uk-UA" sz="2200" b="1" smtClean="0">
                <a:latin typeface="Tahoma" pitchFamily="34" charset="0"/>
              </a:rPr>
              <a:t>Навчався спочатку в народній школі в Тилявці, потім   Дерманська двокласна школа при семінарії, Кам”янецька гімназія, яку не скінчив через мобілізацію до війська.</a:t>
            </a:r>
          </a:p>
        </p:txBody>
      </p:sp>
      <p:sp>
        <p:nvSpPr>
          <p:cNvPr id="45062" name="Rectangle 6"/>
          <p:cNvSpPr>
            <a:spLocks noGrp="1" noRot="1" noChangeArrowheads="1"/>
          </p:cNvSpPr>
          <p:nvPr>
            <p:ph type="body" sz="half" idx="4294967295"/>
          </p:nvPr>
        </p:nvSpPr>
        <p:spPr>
          <a:xfrm>
            <a:off x="4648200" y="1143000"/>
            <a:ext cx="4194175" cy="2895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000" b="1" smtClean="0">
                <a:latin typeface="Tahoma" pitchFamily="34" charset="0"/>
              </a:rPr>
              <a:t>Служив у Західній Польщі, але скоро дезертирував до Німеччини. З 1927р. По 1929р. Самчук, працюючи, вчився у Бреславському університеті. У 1929р. переїздить до Чехо- Словаччини, навчаючись в Українському вільному університеті у Празі.</a:t>
            </a:r>
            <a:endParaRPr lang="ru-RU" sz="2000" smtClean="0">
              <a:latin typeface="Tahoma" pitchFamily="34" charset="0"/>
            </a:endParaRPr>
          </a:p>
        </p:txBody>
      </p:sp>
      <p:pic>
        <p:nvPicPr>
          <p:cNvPr id="29701" name="Picture 7" descr="J009008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3856038"/>
            <a:ext cx="4495800" cy="300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Picture 9" descr="J0099172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90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2"/>
    </p:custDataLst>
  </p:cSld>
  <p:clrMapOvr>
    <a:overrideClrMapping bg1="dk2" tx1="lt1" bg2="dk1" tx2="lt2" accent1="accent1" accent2="accent2" accent3="accent3" accent4="accent4" accent5="accent5" accent6="accent6" hlink="hlink" folHlink="folHlink"/>
  </p:clrMapOvr>
  <p:transition advTm="47095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4" name="Rectangle 6"/>
          <p:cNvSpPr>
            <a:spLocks noGrp="1" noRot="1" noChangeArrowheads="1"/>
          </p:cNvSpPr>
          <p:nvPr>
            <p:ph type="body" sz="half" idx="4294967295"/>
          </p:nvPr>
        </p:nvSpPr>
        <p:spPr>
          <a:xfrm>
            <a:off x="3200400" y="228600"/>
            <a:ext cx="5715000" cy="6400800"/>
          </a:xfrm>
        </p:spPr>
        <p:txBody>
          <a:bodyPr/>
          <a:lstStyle/>
          <a:p>
            <a:pPr eaLnBrk="1" hangingPunct="1"/>
            <a:r>
              <a:rPr lang="uk-UA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У 1929р. одружується з Марією Зоц.</a:t>
            </a:r>
          </a:p>
          <a:p>
            <a:pPr eaLnBrk="1" hangingPunct="1"/>
            <a:r>
              <a:rPr lang="uk-UA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У 1938-1939рр. працює в Закарпатті.</a:t>
            </a:r>
          </a:p>
          <a:p>
            <a:pPr eaLnBrk="1" hangingPunct="1"/>
            <a:r>
              <a:rPr lang="uk-UA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У 1940р. переїздить до Польщі, поселяється в Кракові. </a:t>
            </a:r>
          </a:p>
          <a:p>
            <a:pPr eaLnBrk="1" hangingPunct="1"/>
            <a:r>
              <a:rPr lang="uk-UA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У 1941р. потрапляє до Львова, потім до Києва.</a:t>
            </a:r>
          </a:p>
          <a:p>
            <a:pPr eaLnBrk="1" hangingPunct="1"/>
            <a:r>
              <a:rPr lang="uk-UA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23 березня 1942р. Уласа заарештовують на місяць, виїжджає до Німеччини.</a:t>
            </a:r>
          </a:p>
        </p:txBody>
      </p:sp>
      <p:pic>
        <p:nvPicPr>
          <p:cNvPr id="30723" name="Picture 9" descr="J0186364"/>
          <p:cNvPicPr>
            <a:picLocks noChangeAspect="1" noChangeArrowheads="1"/>
          </p:cNvPicPr>
          <p:nvPr>
            <p:ph sz="half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0" y="304800"/>
            <a:ext cx="3276600" cy="5867400"/>
          </a:xfrm>
          <a:noFill/>
        </p:spPr>
      </p:pic>
      <p:pic>
        <p:nvPicPr>
          <p:cNvPr id="30724" name="Picture 10" descr="J009917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0198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30594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228600"/>
            <a:ext cx="8229600" cy="6400800"/>
          </a:xfrm>
        </p:spPr>
        <p:txBody>
          <a:bodyPr/>
          <a:lstStyle/>
          <a:p>
            <a:pPr eaLnBrk="1" hangingPunct="1"/>
            <a:r>
              <a:rPr lang="uk-UA" sz="2600" b="1" smtClean="0">
                <a:latin typeface="Tahoma" pitchFamily="34" charset="0"/>
              </a:rPr>
              <a:t>У 1943р.відвідав рідні міста. Одружується з Тетяною Праховою і емігрує до Німеччини. </a:t>
            </a:r>
          </a:p>
          <a:p>
            <a:pPr eaLnBrk="1" hangingPunct="1"/>
            <a:r>
              <a:rPr lang="uk-UA" sz="2600" b="1" smtClean="0">
                <a:latin typeface="Tahoma" pitchFamily="34" charset="0"/>
              </a:rPr>
              <a:t>У 1945р. Улас Самчук входить до ініціативної групи зі створення МУРу.</a:t>
            </a:r>
          </a:p>
          <a:p>
            <a:pPr eaLnBrk="1" hangingPunct="1"/>
            <a:r>
              <a:rPr lang="uk-UA" sz="2600" b="1" smtClean="0">
                <a:latin typeface="Tahoma" pitchFamily="34" charset="0"/>
              </a:rPr>
              <a:t>У 1948р. він переїздить до Канади, де став одним із засновників об'єднання українських письменників “Слово”</a:t>
            </a:r>
          </a:p>
          <a:p>
            <a:pPr eaLnBrk="1" hangingPunct="1"/>
            <a:r>
              <a:rPr lang="uk-UA" sz="2600" b="1" smtClean="0">
                <a:latin typeface="Tahoma" pitchFamily="34" charset="0"/>
              </a:rPr>
              <a:t>Помер Улас Самчук 9 липня 1987 році у Торонто.</a:t>
            </a:r>
          </a:p>
          <a:p>
            <a:pPr eaLnBrk="1" hangingPunct="1"/>
            <a:r>
              <a:rPr lang="uk-UA" sz="2600" b="1" smtClean="0">
                <a:latin typeface="Tahoma" pitchFamily="34" charset="0"/>
              </a:rPr>
              <a:t>У 1988р. у Торонто                                       відкрито музей-                                              архів Самчука.</a:t>
            </a:r>
            <a:endParaRPr lang="ru-RU" smtClean="0">
              <a:latin typeface="Tahoma" pitchFamily="34" charset="0"/>
            </a:endParaRPr>
          </a:p>
        </p:txBody>
      </p:sp>
      <p:pic>
        <p:nvPicPr>
          <p:cNvPr id="31747" name="Picture 5" descr="DD00117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3886200"/>
            <a:ext cx="5334000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2"/>
    </p:custDataLst>
  </p:cSld>
  <p:clrMapOvr>
    <a:overrideClrMapping bg1="dk2" tx1="lt1" bg2="dk1" tx2="lt2" accent1="accent1" accent2="accent2" accent3="accent3" accent4="accent4" accent5="accent5" accent6="accent6" hlink="hlink" folHlink="folHlink"/>
  </p:clrMapOvr>
  <p:transition advTm="39296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0"/>
            <a:ext cx="7010400" cy="838200"/>
          </a:xfrm>
        </p:spPr>
        <p:txBody>
          <a:bodyPr/>
          <a:lstStyle/>
          <a:p>
            <a:pPr eaLnBrk="1" hangingPunct="1"/>
            <a:r>
              <a:rPr lang="uk-UA" smtClean="0">
                <a:solidFill>
                  <a:srgbClr val="FF7C80"/>
                </a:solidFill>
                <a:latin typeface="Tahoma" pitchFamily="34" charset="0"/>
              </a:rPr>
              <a:t>Творчість</a:t>
            </a:r>
            <a:endParaRPr lang="ru-RU" smtClean="0">
              <a:solidFill>
                <a:srgbClr val="FF7C80"/>
              </a:solidFill>
              <a:latin typeface="Tahoma" pitchFamily="34" charset="0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762000"/>
            <a:ext cx="52578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uk-UA" sz="2800" b="1" smtClean="0"/>
              <a:t>У 17 років почав дуже багато писати.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sz="2800" b="1" smtClean="0"/>
              <a:t>У 1929р. починає друкуватися в журналах “Літературно-науковий вісник”, “Самостійна думка”, “Розбудова нації”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sz="2800" b="1" smtClean="0"/>
              <a:t>Створює великі твори “Волинь”, яку він присвячує першій дружині, “Кулак”, “Марія”.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sz="2800" b="1" smtClean="0"/>
              <a:t>У1929р. з'явилася новела “Образа”, яка входить до збірки новел “Віднайдений рай”</a:t>
            </a:r>
            <a:endParaRPr lang="ru-RU" sz="2800" b="1" smtClean="0"/>
          </a:p>
        </p:txBody>
      </p:sp>
      <p:pic>
        <p:nvPicPr>
          <p:cNvPr id="32772" name="Picture 4" descr="IMGP00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1219200"/>
            <a:ext cx="3238500" cy="514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2"/>
    </p:custDataLst>
  </p:cSld>
  <p:clrMapOvr>
    <a:overrideClrMapping bg1="dk2" tx1="lt1" bg2="dk1" tx2="lt2" accent1="accent1" accent2="accent2" accent3="accent3" accent4="accent4" accent5="accent5" accent6="accent6" hlink="hlink" folHlink="folHlink"/>
  </p:clrMapOvr>
  <p:transition advTm="36658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28600"/>
            <a:ext cx="6019800" cy="6248400"/>
          </a:xfrm>
        </p:spPr>
        <p:txBody>
          <a:bodyPr/>
          <a:lstStyle/>
          <a:p>
            <a:pPr eaLnBrk="1" hangingPunct="1"/>
            <a:r>
              <a:rPr lang="uk-UA" sz="2800" b="1" smtClean="0">
                <a:latin typeface="Tahoma" pitchFamily="34" charset="0"/>
              </a:rPr>
              <a:t>У 1934р. у Чернівцях пише роман про визвольну боротьбу гуцулів “Гори говорять”.</a:t>
            </a:r>
          </a:p>
          <a:p>
            <a:pPr eaLnBrk="1" hangingPunct="1"/>
            <a:r>
              <a:rPr lang="uk-UA" sz="2800" b="1" smtClean="0">
                <a:latin typeface="Tahoma" pitchFamily="34" charset="0"/>
              </a:rPr>
              <a:t>У 1943р. під час поневірянь автора написано роман “Юність Василя Шеремети”. У 1944 році твір відзначено премією “Українське видавництво” у Львові.</a:t>
            </a:r>
          </a:p>
          <a:p>
            <a:pPr eaLnBrk="1" hangingPunct="1"/>
            <a:r>
              <a:rPr lang="uk-UA" sz="2800" b="1" smtClean="0">
                <a:latin typeface="Tahoma" pitchFamily="34" charset="0"/>
              </a:rPr>
              <a:t>В Канаді упродовж багатьох років він працює над трилогією “Ост” (1948-1982).</a:t>
            </a:r>
          </a:p>
        </p:txBody>
      </p:sp>
      <p:pic>
        <p:nvPicPr>
          <p:cNvPr id="33795" name="Picture 7" descr="DD00121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0"/>
            <a:ext cx="2971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2"/>
    </p:custDataLst>
  </p:cSld>
  <p:clrMapOvr>
    <a:overrideClrMapping bg1="dk2" tx1="lt1" bg2="dk1" tx2="lt2" accent1="accent1" accent2="accent2" accent3="accent3" accent4="accent4" accent5="accent5" accent6="accent6" hlink="hlink" folHlink="folHlink"/>
  </p:clrMapOvr>
  <p:transition advTm="34062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eaLnBrk="1" hangingPunct="1"/>
            <a:r>
              <a:rPr lang="uk-UA" smtClean="0">
                <a:solidFill>
                  <a:srgbClr val="B9FFFF"/>
                </a:solidFill>
                <a:latin typeface="Verdana" pitchFamily="34" charset="0"/>
              </a:rPr>
              <a:t>Також він пише пригодницький роман “Чого не гоїть вогонь” (1948-1958) про героїчну боротьбу Української повстанської армії на Волині.</a:t>
            </a:r>
          </a:p>
          <a:p>
            <a:pPr eaLnBrk="1" hangingPunct="1"/>
            <a:r>
              <a:rPr lang="uk-UA" smtClean="0">
                <a:solidFill>
                  <a:srgbClr val="B9FFFF"/>
                </a:solidFill>
                <a:latin typeface="Verdana" pitchFamily="34" charset="0"/>
              </a:rPr>
              <a:t>У 1967р. пише про життя в Канаді українських переселенців “На твердій землі”</a:t>
            </a:r>
            <a:endParaRPr lang="ru-RU" smtClean="0">
              <a:solidFill>
                <a:srgbClr val="B9FFFF"/>
              </a:solidFill>
              <a:latin typeface="Verdana" pitchFamily="34" charset="0"/>
            </a:endParaRPr>
          </a:p>
          <a:p>
            <a:pPr eaLnBrk="1" hangingPunct="1"/>
            <a:r>
              <a:rPr lang="uk-UA" smtClean="0">
                <a:solidFill>
                  <a:srgbClr val="B9FFFF"/>
                </a:solidFill>
                <a:latin typeface="Verdana" pitchFamily="34" charset="0"/>
              </a:rPr>
              <a:t>Улас Самчук - автор мемуарів “П'ять по дванадцятій” (1954), “На білому коні” (1956), “На коні вороному” (1974). У книзі “Планета Ді-Пі” (1979) зібрано щоденникові записи, листи письменника.</a:t>
            </a:r>
            <a:endParaRPr lang="ru-RU" smtClean="0">
              <a:solidFill>
                <a:srgbClr val="B9FFFF"/>
              </a:solidFill>
              <a:latin typeface="Verdana" pitchFamily="34" charset="0"/>
            </a:endParaRPr>
          </a:p>
        </p:txBody>
      </p:sp>
    </p:spTree>
    <p:custDataLst>
      <p:tags r:id="rId2"/>
    </p:custDataLst>
  </p:cSld>
  <p:clrMapOvr>
    <a:overrideClrMapping bg1="dk2" tx1="lt1" bg2="dk1" tx2="lt2" accent1="accent1" accent2="accent2" accent3="accent3" accent4="accent4" accent5="accent5" accent6="accent6" hlink="hlink" folHlink="folHlink"/>
  </p:clrMapOvr>
  <p:transition advTm="36062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19200" y="304800"/>
            <a:ext cx="7924800" cy="6400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mtClean="0">
                <a:effectLst/>
                <a:latin typeface="Verdana" pitchFamily="34" charset="0"/>
              </a:rPr>
              <a:t>Улас Самчук – письменник-традиціоналіст, реаліст, епік. Образи-персонажі його творів живі, яскраві, без штучної ідеалізації. Він - справжній поет, закоханий у красу рідної землі. Йому притаманна традиційність зображення: реалістичні картини-описи побуту, праці постають через спокійну оповідь, без тієї надмірної емоційності, яку можна спостерігти в літературі 20-30-х років.</a:t>
            </a:r>
            <a:endParaRPr lang="ru-RU" smtClean="0">
              <a:effectLst/>
              <a:latin typeface="Verdana" pitchFamily="34" charset="0"/>
            </a:endParaRPr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33187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7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7.1|17.3|17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7.4|11.7|1.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10.2|7.2|9.3|16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11|1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2.3|3.9|4.6|6.6|5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7|7.3|10.4|6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8|11.9|9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8.4|16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0.4|9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heme/theme1.xml><?xml version="1.0" encoding="utf-8"?>
<a:theme xmlns:a="http://schemas.openxmlformats.org/drawingml/2006/main" name="2_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2_Текстура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</a:defRPr>
        </a:defPPr>
      </a:lstStyle>
    </a:lnDef>
  </a:objectDefaults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9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E75C00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4FA7FF"/>
        </a:accent1>
        <a:accent2>
          <a:srgbClr val="5DAEFF"/>
        </a:accent2>
        <a:accent3>
          <a:srgbClr val="FFFFFF"/>
        </a:accent3>
        <a:accent4>
          <a:srgbClr val="000000"/>
        </a:accent4>
        <a:accent5>
          <a:srgbClr val="B2D0FF"/>
        </a:accent5>
        <a:accent6>
          <a:srgbClr val="539DE7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Трава 5">
    <a:dk1>
      <a:srgbClr val="000000"/>
    </a:dk1>
    <a:lt1>
      <a:srgbClr val="CCECFF"/>
    </a:lt1>
    <a:dk2>
      <a:srgbClr val="000000"/>
    </a:dk2>
    <a:lt2>
      <a:srgbClr val="D6EDEE"/>
    </a:lt2>
    <a:accent1>
      <a:srgbClr val="E8F0F4"/>
    </a:accent1>
    <a:accent2>
      <a:srgbClr val="8EAAFA"/>
    </a:accent2>
    <a:accent3>
      <a:srgbClr val="E2F4FF"/>
    </a:accent3>
    <a:accent4>
      <a:srgbClr val="000000"/>
    </a:accent4>
    <a:accent5>
      <a:srgbClr val="F2F6F8"/>
    </a:accent5>
    <a:accent6>
      <a:srgbClr val="809AE3"/>
    </a:accent6>
    <a:hlink>
      <a:srgbClr val="0066FF"/>
    </a:hlink>
    <a:folHlink>
      <a:srgbClr val="9947FD"/>
    </a:folHlink>
  </a:clrScheme>
</a:themeOverride>
</file>

<file path=ppt/theme/themeOverride10.xml><?xml version="1.0" encoding="utf-8"?>
<a:themeOverride xmlns:a="http://schemas.openxmlformats.org/drawingml/2006/main">
  <a:clrScheme name="Облака 2">
    <a:dk1>
      <a:srgbClr val="000066"/>
    </a:dk1>
    <a:lt1>
      <a:srgbClr val="FFFFFF"/>
    </a:lt1>
    <a:dk2>
      <a:srgbClr val="00A2DC"/>
    </a:dk2>
    <a:lt2>
      <a:srgbClr val="FFFFFF"/>
    </a:lt2>
    <a:accent1>
      <a:srgbClr val="0079A4"/>
    </a:accent1>
    <a:accent2>
      <a:srgbClr val="33CCCC"/>
    </a:accent2>
    <a:accent3>
      <a:srgbClr val="AACEEB"/>
    </a:accent3>
    <a:accent4>
      <a:srgbClr val="DADADA"/>
    </a:accent4>
    <a:accent5>
      <a:srgbClr val="AABECF"/>
    </a:accent5>
    <a:accent6>
      <a:srgbClr val="2DB9B9"/>
    </a:accent6>
    <a:hlink>
      <a:srgbClr val="FFFFCC"/>
    </a:hlink>
    <a:folHlink>
      <a:srgbClr val="FFCC00"/>
    </a:folHlink>
  </a:clrScheme>
</a:themeOverride>
</file>

<file path=ppt/theme/themeOverride11.xml><?xml version="1.0" encoding="utf-8"?>
<a:themeOverride xmlns:a="http://schemas.openxmlformats.org/drawingml/2006/main">
  <a:clrScheme name="Трава 2">
    <a:dk1>
      <a:srgbClr val="BB5F03"/>
    </a:dk1>
    <a:lt1>
      <a:srgbClr val="FFFFFF"/>
    </a:lt1>
    <a:dk2>
      <a:srgbClr val="993300"/>
    </a:dk2>
    <a:lt2>
      <a:srgbClr val="FEEC94"/>
    </a:lt2>
    <a:accent1>
      <a:srgbClr val="FF9900"/>
    </a:accent1>
    <a:accent2>
      <a:srgbClr val="B76A03"/>
    </a:accent2>
    <a:accent3>
      <a:srgbClr val="CAADAA"/>
    </a:accent3>
    <a:accent4>
      <a:srgbClr val="DADADA"/>
    </a:accent4>
    <a:accent5>
      <a:srgbClr val="FFCAAA"/>
    </a:accent5>
    <a:accent6>
      <a:srgbClr val="A65F02"/>
    </a:accent6>
    <a:hlink>
      <a:srgbClr val="FFFF00"/>
    </a:hlink>
    <a:folHlink>
      <a:srgbClr val="FFFF99"/>
    </a:folHlink>
  </a:clrScheme>
</a:themeOverride>
</file>

<file path=ppt/theme/themeOverride12.xml><?xml version="1.0" encoding="utf-8"?>
<a:themeOverride xmlns:a="http://schemas.openxmlformats.org/drawingml/2006/main">
  <a:clrScheme name="Капсулы 3">
    <a:dk1>
      <a:srgbClr val="006699"/>
    </a:dk1>
    <a:lt1>
      <a:srgbClr val="FFFFFF"/>
    </a:lt1>
    <a:dk2>
      <a:srgbClr val="6699FF"/>
    </a:dk2>
    <a:lt2>
      <a:srgbClr val="FFFFFF"/>
    </a:lt2>
    <a:accent1>
      <a:srgbClr val="33CCCC"/>
    </a:accent1>
    <a:accent2>
      <a:srgbClr val="006699"/>
    </a:accent2>
    <a:accent3>
      <a:srgbClr val="B8CAFF"/>
    </a:accent3>
    <a:accent4>
      <a:srgbClr val="DADADA"/>
    </a:accent4>
    <a:accent5>
      <a:srgbClr val="ADE2E2"/>
    </a:accent5>
    <a:accent6>
      <a:srgbClr val="005C8A"/>
    </a:accent6>
    <a:hlink>
      <a:srgbClr val="99CC00"/>
    </a:hlink>
    <a:folHlink>
      <a:srgbClr val="FFFFCC"/>
    </a:folHlink>
  </a:clrScheme>
</a:themeOverride>
</file>

<file path=ppt/theme/themeOverride13.xml><?xml version="1.0" encoding="utf-8"?>
<a:themeOverride xmlns:a="http://schemas.openxmlformats.org/drawingml/2006/main">
  <a:clrScheme name="Орбита 4">
    <a:dk1>
      <a:srgbClr val="00ACA8"/>
    </a:dk1>
    <a:lt1>
      <a:srgbClr val="FFFFFF"/>
    </a:lt1>
    <a:dk2>
      <a:srgbClr val="006666"/>
    </a:dk2>
    <a:lt2>
      <a:srgbClr val="FFFF99"/>
    </a:lt2>
    <a:accent1>
      <a:srgbClr val="0099CC"/>
    </a:accent1>
    <a:accent2>
      <a:srgbClr val="6D6FC7"/>
    </a:accent2>
    <a:accent3>
      <a:srgbClr val="AAB8B8"/>
    </a:accent3>
    <a:accent4>
      <a:srgbClr val="DADADA"/>
    </a:accent4>
    <a:accent5>
      <a:srgbClr val="AACAE2"/>
    </a:accent5>
    <a:accent6>
      <a:srgbClr val="6264B4"/>
    </a:accent6>
    <a:hlink>
      <a:srgbClr val="00FFFF"/>
    </a:hlink>
    <a:folHlink>
      <a:srgbClr val="00FF00"/>
    </a:folHlink>
  </a:clrScheme>
</a:themeOverride>
</file>

<file path=ppt/theme/themeOverride14.xml><?xml version="1.0" encoding="utf-8"?>
<a:themeOverride xmlns:a="http://schemas.openxmlformats.org/drawingml/2006/main">
  <a:clrScheme name="Пиксел 4">
    <a:dk1>
      <a:srgbClr val="008080"/>
    </a:dk1>
    <a:lt1>
      <a:srgbClr val="FFFFFF"/>
    </a:lt1>
    <a:dk2>
      <a:srgbClr val="2F978D"/>
    </a:dk2>
    <a:lt2>
      <a:srgbClr val="FFFFFF"/>
    </a:lt2>
    <a:accent1>
      <a:srgbClr val="0099FF"/>
    </a:accent1>
    <a:accent2>
      <a:srgbClr val="009999"/>
    </a:accent2>
    <a:accent3>
      <a:srgbClr val="ADC9C5"/>
    </a:accent3>
    <a:accent4>
      <a:srgbClr val="DADADA"/>
    </a:accent4>
    <a:accent5>
      <a:srgbClr val="AACAFF"/>
    </a:accent5>
    <a:accent6>
      <a:srgbClr val="008A8A"/>
    </a:accent6>
    <a:hlink>
      <a:srgbClr val="FFFFCC"/>
    </a:hlink>
    <a:folHlink>
      <a:srgbClr val="70CAC6"/>
    </a:folHlink>
  </a:clrScheme>
</a:themeOverride>
</file>

<file path=ppt/theme/themeOverride2.xml><?xml version="1.0" encoding="utf-8"?>
<a:themeOverride xmlns:a="http://schemas.openxmlformats.org/drawingml/2006/main">
  <a:clrScheme name="Граница 8">
    <a:dk1>
      <a:srgbClr val="007E7B"/>
    </a:dk1>
    <a:lt1>
      <a:srgbClr val="FFFFFF"/>
    </a:lt1>
    <a:dk2>
      <a:srgbClr val="008080"/>
    </a:dk2>
    <a:lt2>
      <a:srgbClr val="FFFF99"/>
    </a:lt2>
    <a:accent1>
      <a:srgbClr val="33CCCC"/>
    </a:accent1>
    <a:accent2>
      <a:srgbClr val="00CC66"/>
    </a:accent2>
    <a:accent3>
      <a:srgbClr val="AAC0C0"/>
    </a:accent3>
    <a:accent4>
      <a:srgbClr val="DADADA"/>
    </a:accent4>
    <a:accent5>
      <a:srgbClr val="ADE2E2"/>
    </a:accent5>
    <a:accent6>
      <a:srgbClr val="00B95C"/>
    </a:accent6>
    <a:hlink>
      <a:srgbClr val="CCFFCC"/>
    </a:hlink>
    <a:folHlink>
      <a:srgbClr val="FFFFCC"/>
    </a:folHlink>
  </a:clrScheme>
</a:themeOverride>
</file>

<file path=ppt/theme/themeOverride3.xml><?xml version="1.0" encoding="utf-8"?>
<a:themeOverride xmlns:a="http://schemas.openxmlformats.org/drawingml/2006/main">
  <a:clrScheme name="Граница 7">
    <a:dk1>
      <a:srgbClr val="000000"/>
    </a:dk1>
    <a:lt1>
      <a:srgbClr val="DDDCC5"/>
    </a:lt1>
    <a:dk2>
      <a:srgbClr val="95934B"/>
    </a:dk2>
    <a:lt2>
      <a:srgbClr val="DBDAC3"/>
    </a:lt2>
    <a:accent1>
      <a:srgbClr val="EAEBE1"/>
    </a:accent1>
    <a:accent2>
      <a:srgbClr val="9DB0B7"/>
    </a:accent2>
    <a:accent3>
      <a:srgbClr val="EBEBDF"/>
    </a:accent3>
    <a:accent4>
      <a:srgbClr val="000000"/>
    </a:accent4>
    <a:accent5>
      <a:srgbClr val="F3F3EE"/>
    </a:accent5>
    <a:accent6>
      <a:srgbClr val="8E9FA6"/>
    </a:accent6>
    <a:hlink>
      <a:srgbClr val="009900"/>
    </a:hlink>
    <a:folHlink>
      <a:srgbClr val="808000"/>
    </a:folHlink>
  </a:clrScheme>
</a:themeOverride>
</file>

<file path=ppt/theme/themeOverride4.xml><?xml version="1.0" encoding="utf-8"?>
<a:themeOverride xmlns:a="http://schemas.openxmlformats.org/drawingml/2006/main">
  <a:clrScheme name="Облака 2">
    <a:dk1>
      <a:srgbClr val="000066"/>
    </a:dk1>
    <a:lt1>
      <a:srgbClr val="FFFFFF"/>
    </a:lt1>
    <a:dk2>
      <a:srgbClr val="00A2DC"/>
    </a:dk2>
    <a:lt2>
      <a:srgbClr val="FFFFFF"/>
    </a:lt2>
    <a:accent1>
      <a:srgbClr val="0079A4"/>
    </a:accent1>
    <a:accent2>
      <a:srgbClr val="33CCCC"/>
    </a:accent2>
    <a:accent3>
      <a:srgbClr val="AACEEB"/>
    </a:accent3>
    <a:accent4>
      <a:srgbClr val="DADADA"/>
    </a:accent4>
    <a:accent5>
      <a:srgbClr val="AABECF"/>
    </a:accent5>
    <a:accent6>
      <a:srgbClr val="2DB9B9"/>
    </a:accent6>
    <a:hlink>
      <a:srgbClr val="FFFFCC"/>
    </a:hlink>
    <a:folHlink>
      <a:srgbClr val="FFCC00"/>
    </a:folHlink>
  </a:clrScheme>
</a:themeOverride>
</file>

<file path=ppt/theme/themeOverride5.xml><?xml version="1.0" encoding="utf-8"?>
<a:themeOverride xmlns:a="http://schemas.openxmlformats.org/drawingml/2006/main">
  <a:clrScheme name="Текстура 3">
    <a:dk1>
      <a:srgbClr val="4E4E74"/>
    </a:dk1>
    <a:lt1>
      <a:srgbClr val="FFFFFF"/>
    </a:lt1>
    <a:dk2>
      <a:srgbClr val="666699"/>
    </a:dk2>
    <a:lt2>
      <a:srgbClr val="FFFFCC"/>
    </a:lt2>
    <a:accent1>
      <a:srgbClr val="5E5884"/>
    </a:accent1>
    <a:accent2>
      <a:srgbClr val="8AB29D"/>
    </a:accent2>
    <a:accent3>
      <a:srgbClr val="B8B8CA"/>
    </a:accent3>
    <a:accent4>
      <a:srgbClr val="DADADA"/>
    </a:accent4>
    <a:accent5>
      <a:srgbClr val="B6B4C2"/>
    </a:accent5>
    <a:accent6>
      <a:srgbClr val="7DA18E"/>
    </a:accent6>
    <a:hlink>
      <a:srgbClr val="FFFF99"/>
    </a:hlink>
    <a:folHlink>
      <a:srgbClr val="FFCC00"/>
    </a:folHlink>
  </a:clrScheme>
</a:themeOverride>
</file>

<file path=ppt/theme/themeOverride6.xml><?xml version="1.0" encoding="utf-8"?>
<a:themeOverride xmlns:a="http://schemas.openxmlformats.org/drawingml/2006/main">
  <a:clrScheme name="Разрез 7">
    <a:dk1>
      <a:srgbClr val="7474A2"/>
    </a:dk1>
    <a:lt1>
      <a:srgbClr val="FFFFFF"/>
    </a:lt1>
    <a:dk2>
      <a:srgbClr val="5E5E8E"/>
    </a:dk2>
    <a:lt2>
      <a:srgbClr val="D1D1DF"/>
    </a:lt2>
    <a:accent1>
      <a:srgbClr val="CC66FF"/>
    </a:accent1>
    <a:accent2>
      <a:srgbClr val="6666FF"/>
    </a:accent2>
    <a:accent3>
      <a:srgbClr val="B6B6C6"/>
    </a:accent3>
    <a:accent4>
      <a:srgbClr val="DADADA"/>
    </a:accent4>
    <a:accent5>
      <a:srgbClr val="E2B8FF"/>
    </a:accent5>
    <a:accent6>
      <a:srgbClr val="5C5CE7"/>
    </a:accent6>
    <a:hlink>
      <a:srgbClr val="FFCC99"/>
    </a:hlink>
    <a:folHlink>
      <a:srgbClr val="CCCCFF"/>
    </a:folHlink>
  </a:clrScheme>
</a:themeOverride>
</file>

<file path=ppt/theme/themeOverride7.xml><?xml version="1.0" encoding="utf-8"?>
<a:themeOverride xmlns:a="http://schemas.openxmlformats.org/drawingml/2006/main">
  <a:clrScheme name="Клен 1">
    <a:dk1>
      <a:srgbClr val="BB5F03"/>
    </a:dk1>
    <a:lt1>
      <a:srgbClr val="FFFFFF"/>
    </a:lt1>
    <a:dk2>
      <a:srgbClr val="993300"/>
    </a:dk2>
    <a:lt2>
      <a:srgbClr val="FEEC94"/>
    </a:lt2>
    <a:accent1>
      <a:srgbClr val="FF9900"/>
    </a:accent1>
    <a:accent2>
      <a:srgbClr val="B76A03"/>
    </a:accent2>
    <a:accent3>
      <a:srgbClr val="CAADAA"/>
    </a:accent3>
    <a:accent4>
      <a:srgbClr val="DADADA"/>
    </a:accent4>
    <a:accent5>
      <a:srgbClr val="FFCAAA"/>
    </a:accent5>
    <a:accent6>
      <a:srgbClr val="A65F02"/>
    </a:accent6>
    <a:hlink>
      <a:srgbClr val="FFFFCC"/>
    </a:hlink>
    <a:folHlink>
      <a:srgbClr val="CCCC00"/>
    </a:folHlink>
  </a:clrScheme>
</a:themeOverride>
</file>

<file path=ppt/theme/themeOverride8.xml><?xml version="1.0" encoding="utf-8"?>
<a:themeOverride xmlns:a="http://schemas.openxmlformats.org/drawingml/2006/main">
  <a:clrScheme name="Палитра 6">
    <a:dk1>
      <a:srgbClr val="000000"/>
    </a:dk1>
    <a:lt1>
      <a:srgbClr val="FFFFFF"/>
    </a:lt1>
    <a:dk2>
      <a:srgbClr val="6A4076"/>
    </a:dk2>
    <a:lt2>
      <a:srgbClr val="969696"/>
    </a:lt2>
    <a:accent1>
      <a:srgbClr val="DBA9C2"/>
    </a:accent1>
    <a:accent2>
      <a:srgbClr val="E1BF91"/>
    </a:accent2>
    <a:accent3>
      <a:srgbClr val="FFFFFF"/>
    </a:accent3>
    <a:accent4>
      <a:srgbClr val="000000"/>
    </a:accent4>
    <a:accent5>
      <a:srgbClr val="EAD1DD"/>
    </a:accent5>
    <a:accent6>
      <a:srgbClr val="CCAD83"/>
    </a:accent6>
    <a:hlink>
      <a:srgbClr val="B3CE82"/>
    </a:hlink>
    <a:folHlink>
      <a:srgbClr val="B8AD48"/>
    </a:folHlink>
  </a:clrScheme>
</a:themeOverride>
</file>

<file path=ppt/theme/themeOverride9.xml><?xml version="1.0" encoding="utf-8"?>
<a:themeOverride xmlns:a="http://schemas.openxmlformats.org/drawingml/2006/main">
  <a:clrScheme name="Сумерки 6">
    <a:dk1>
      <a:srgbClr val="6B6C75"/>
    </a:dk1>
    <a:lt1>
      <a:srgbClr val="FFFFFF"/>
    </a:lt1>
    <a:dk2>
      <a:srgbClr val="575863"/>
    </a:dk2>
    <a:lt2>
      <a:srgbClr val="FFFFCC"/>
    </a:lt2>
    <a:accent1>
      <a:srgbClr val="677481"/>
    </a:accent1>
    <a:accent2>
      <a:srgbClr val="697E5E"/>
    </a:accent2>
    <a:accent3>
      <a:srgbClr val="B4B4B7"/>
    </a:accent3>
    <a:accent4>
      <a:srgbClr val="DADADA"/>
    </a:accent4>
    <a:accent5>
      <a:srgbClr val="B8BCC1"/>
    </a:accent5>
    <a:accent6>
      <a:srgbClr val="5E7254"/>
    </a:accent6>
    <a:hlink>
      <a:srgbClr val="E9E77F"/>
    </a:hlink>
    <a:folHlink>
      <a:srgbClr val="D3A44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</TotalTime>
  <Words>968</Words>
  <Application>Microsoft Office PowerPoint</Application>
  <PresentationFormat>Экран (4:3)</PresentationFormat>
  <Paragraphs>57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Verdana</vt:lpstr>
      <vt:lpstr>Arial</vt:lpstr>
      <vt:lpstr>Tahoma</vt:lpstr>
      <vt:lpstr>Wingdings</vt:lpstr>
      <vt:lpstr>Calibri</vt:lpstr>
      <vt:lpstr>2_Текстура</vt:lpstr>
      <vt:lpstr>Улас         Самчук</vt:lpstr>
      <vt:lpstr>Слайд 2</vt:lpstr>
      <vt:lpstr>Біографія</vt:lpstr>
      <vt:lpstr>Слайд 4</vt:lpstr>
      <vt:lpstr>Слайд 5</vt:lpstr>
      <vt:lpstr>Творчість</vt:lpstr>
      <vt:lpstr>Слайд 7</vt:lpstr>
      <vt:lpstr>Слайд 8</vt:lpstr>
      <vt:lpstr>Слайд 9</vt:lpstr>
      <vt:lpstr>Марія Хроніка одного життя</vt:lpstr>
      <vt:lpstr>Слайд 11</vt:lpstr>
      <vt:lpstr>Слайд 12</vt:lpstr>
      <vt:lpstr>Книга про народження Марії</vt:lpstr>
      <vt:lpstr>Книга днів Марії</vt:lpstr>
      <vt:lpstr>Книга про хліб</vt:lpstr>
      <vt:lpstr>Слайд 16</vt:lpstr>
      <vt:lpstr>Список використаних джерел</vt:lpstr>
    </vt:vector>
  </TitlesOfParts>
  <Company>Tycoon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Улас      Самчук</dc:title>
  <dc:creator>user</dc:creator>
  <cp:lastModifiedBy>111</cp:lastModifiedBy>
  <cp:revision>8</cp:revision>
  <dcterms:created xsi:type="dcterms:W3CDTF">2007-02-10T09:49:16Z</dcterms:created>
  <dcterms:modified xsi:type="dcterms:W3CDTF">2014-04-28T02:52:28Z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00080034270000000000010250600207f7000400038000</vt:lpwstr>
  </property>
</Properties>
</file>