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8.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64" r:id="rId4"/>
    <p:sldId id="273" r:id="rId5"/>
    <p:sldId id="272" r:id="rId6"/>
    <p:sldId id="265" r:id="rId7"/>
    <p:sldId id="271" r:id="rId8"/>
    <p:sldId id="268" r:id="rId9"/>
    <p:sldId id="267" r:id="rId10"/>
    <p:sldId id="257" r:id="rId11"/>
    <p:sldId id="259" r:id="rId12"/>
    <p:sldId id="269" r:id="rId13"/>
    <p:sldId id="262" r:id="rId14"/>
    <p:sldId id="263" r:id="rId15"/>
    <p:sldId id="270" r:id="rId16"/>
    <p:sldId id="266" r:id="rId17"/>
    <p:sldId id="260" r:id="rId18"/>
    <p:sldId id="25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18.03.2014</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9B0651-EE4F-4900-A07F-96A6BFA9D0F0}"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B4C71EC6-210F-42DE-9C53-41977AD35B3D}" type="datetimeFigureOut">
              <a:rPr lang="ru-RU" smtClean="0"/>
              <a:t>18.03.2014</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9B0651-EE4F-4900-A07F-96A6BFA9D0F0}"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18.03.2014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71EC6-210F-42DE-9C53-41977AD35B3D}" type="datetimeFigureOut">
              <a:rPr lang="ru-RU" smtClean="0"/>
              <a:t>18.03.2014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18.03.2014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9B0651-EE4F-4900-A07F-96A6BFA9D0F0}"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4C71EC6-210F-42DE-9C53-41977AD35B3D}" type="datetimeFigureOut">
              <a:rPr lang="ru-RU" smtClean="0"/>
              <a:t>18.03.2014</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idx="1"/>
          </p:nvPr>
        </p:nvSpPr>
        <p:spPr/>
        <p:txBody>
          <a:bodyPr/>
          <a:lstStyle/>
          <a:p>
            <a:endParaRPr lang="ru-RU" dirty="0"/>
          </a:p>
        </p:txBody>
      </p:sp>
      <p:sp>
        <p:nvSpPr>
          <p:cNvPr id="14" name="Заголовок 13"/>
          <p:cNvSpPr>
            <a:spLocks noGrp="1"/>
          </p:cNvSpPr>
          <p:nvPr>
            <p:ph type="title"/>
          </p:nvPr>
        </p:nvSpPr>
        <p:spPr/>
        <p:txBody>
          <a:bodyPr/>
          <a:lstStyle/>
          <a:p>
            <a:endParaRPr lang="ru-RU" dirty="0"/>
          </a:p>
        </p:txBody>
      </p:sp>
      <p:sp>
        <p:nvSpPr>
          <p:cNvPr id="16" name="Прямоугольник 15"/>
          <p:cNvSpPr/>
          <p:nvPr/>
        </p:nvSpPr>
        <p:spPr>
          <a:xfrm>
            <a:off x="2237674" y="2967335"/>
            <a:ext cx="4668650" cy="1754326"/>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uk-U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ДАВНІ КНИГИ </a:t>
            </a:r>
          </a:p>
          <a:p>
            <a:pPr algn="ctr"/>
            <a:r>
              <a:rPr lang="uk-U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 МІНІАТЮРИ</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31618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2636912"/>
            <a:ext cx="3657600" cy="2485450"/>
          </a:xfrm>
        </p:spPr>
      </p:pic>
      <p:sp>
        <p:nvSpPr>
          <p:cNvPr id="9" name="Заголовок 8"/>
          <p:cNvSpPr>
            <a:spLocks noGrp="1"/>
          </p:cNvSpPr>
          <p:nvPr>
            <p:ph type="title"/>
          </p:nvPr>
        </p:nvSpPr>
        <p:spPr/>
        <p:txBody>
          <a:bodyPr/>
          <a:lstStyle/>
          <a:p>
            <a:r>
              <a:rPr lang="uk-UA" dirty="0" err="1" smtClean="0"/>
              <a:t>Остромирове</a:t>
            </a:r>
            <a:r>
              <a:rPr lang="uk-UA" dirty="0" smtClean="0"/>
              <a:t> Євангеліє</a:t>
            </a:r>
            <a:endParaRPr lang="ru-RU" dirty="0"/>
          </a:p>
        </p:txBody>
      </p:sp>
      <p:pic>
        <p:nvPicPr>
          <p:cNvPr id="15" name="Объект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047" y="1719263"/>
            <a:ext cx="3582905" cy="4406900"/>
          </a:xfrm>
        </p:spPr>
      </p:pic>
    </p:spTree>
    <p:extLst>
      <p:ext uri="{BB962C8B-B14F-4D97-AF65-F5344CB8AC3E}">
        <p14:creationId xmlns:p14="http://schemas.microsoft.com/office/powerpoint/2010/main" val="380011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616" y="2132076"/>
            <a:ext cx="2627444" cy="3457164"/>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0003"/>
            <a:ext cx="4038600" cy="4345419"/>
          </a:xfrm>
        </p:spPr>
      </p:pic>
      <p:sp>
        <p:nvSpPr>
          <p:cNvPr id="4" name="Заголовок 3"/>
          <p:cNvSpPr>
            <a:spLocks noGrp="1"/>
          </p:cNvSpPr>
          <p:nvPr>
            <p:ph type="title"/>
          </p:nvPr>
        </p:nvSpPr>
        <p:spPr/>
        <p:txBody>
          <a:bodyPr/>
          <a:lstStyle/>
          <a:p>
            <a:r>
              <a:rPr lang="uk-UA" dirty="0" err="1" smtClean="0"/>
              <a:t>Остромирове</a:t>
            </a:r>
            <a:r>
              <a:rPr lang="uk-UA" dirty="0" smtClean="0"/>
              <a:t> Євангеліє</a:t>
            </a:r>
            <a:endParaRPr lang="ru-RU" dirty="0"/>
          </a:p>
        </p:txBody>
      </p:sp>
    </p:spTree>
    <p:extLst>
      <p:ext uri="{BB962C8B-B14F-4D97-AF65-F5344CB8AC3E}">
        <p14:creationId xmlns:p14="http://schemas.microsoft.com/office/powerpoint/2010/main" val="390469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7" name="Заголовок 6"/>
          <p:cNvSpPr>
            <a:spLocks noGrp="1"/>
          </p:cNvSpPr>
          <p:nvPr>
            <p:ph type="title"/>
          </p:nvPr>
        </p:nvSpPr>
        <p:spPr/>
        <p:txBody>
          <a:bodyPr/>
          <a:lstStyle/>
          <a:p>
            <a:r>
              <a:rPr lang="uk-UA" sz="3200" b="1" dirty="0" err="1" smtClean="0">
                <a:solidFill>
                  <a:srgbClr val="FFC000"/>
                </a:solidFill>
              </a:rPr>
              <a:t>пересопницьке</a:t>
            </a:r>
            <a:r>
              <a:rPr lang="uk-UA" sz="3200" b="1" dirty="0" smtClean="0">
                <a:solidFill>
                  <a:srgbClr val="FFC000"/>
                </a:solidFill>
              </a:rPr>
              <a:t> </a:t>
            </a:r>
            <a:r>
              <a:rPr lang="uk-UA" sz="3200" b="1" dirty="0" err="1">
                <a:solidFill>
                  <a:srgbClr val="FFC000"/>
                </a:solidFill>
              </a:rPr>
              <a:t>Єва́нгеліє</a:t>
            </a:r>
            <a:r>
              <a:rPr lang="uk-UA" sz="3200" dirty="0">
                <a:solidFill>
                  <a:srgbClr val="FFC000"/>
                </a:solidFill>
              </a:rPr>
              <a:t> </a:t>
            </a:r>
            <a:r>
              <a:rPr lang="uk-UA" sz="2400" dirty="0" err="1" smtClean="0"/>
              <a:t>—</a:t>
            </a:r>
            <a:r>
              <a:rPr lang="uk-UA" sz="2800" dirty="0" err="1" smtClean="0"/>
              <a:t>визначна</a:t>
            </a:r>
            <a:r>
              <a:rPr lang="uk-UA" sz="2800" dirty="0" smtClean="0"/>
              <a:t> </a:t>
            </a:r>
            <a:r>
              <a:rPr lang="uk-UA" sz="2800" dirty="0"/>
              <a:t>рукописна пам'ятка староукраїнської мови та мистецтва XVI століття. </a:t>
            </a:r>
            <a:r>
              <a:rPr lang="uk-UA" sz="2800" dirty="0" smtClean="0"/>
              <a:t/>
            </a:r>
            <a:br>
              <a:rPr lang="uk-UA" sz="2800" dirty="0" smtClean="0"/>
            </a:br>
            <a:r>
              <a:rPr lang="uk-UA" sz="2800" dirty="0" smtClean="0"/>
              <a:t>Один </a:t>
            </a:r>
            <a:r>
              <a:rPr lang="uk-UA" sz="2800" dirty="0"/>
              <a:t>із перших українських перекладів канонічного тексту </a:t>
            </a:r>
            <a:r>
              <a:rPr lang="uk-UA" sz="2800" dirty="0" err="1"/>
              <a:t>Четвероєвангелія</a:t>
            </a:r>
            <a:r>
              <a:rPr lang="uk-UA" sz="2800" dirty="0"/>
              <a:t>. </a:t>
            </a:r>
            <a:r>
              <a:rPr lang="uk-UA" sz="2800" dirty="0" smtClean="0"/>
              <a:t/>
            </a:r>
            <a:br>
              <a:rPr lang="uk-UA" sz="2800" dirty="0" smtClean="0"/>
            </a:br>
            <a:r>
              <a:rPr lang="uk-UA" sz="2800" dirty="0" smtClean="0"/>
              <a:t>Один </a:t>
            </a:r>
            <a:r>
              <a:rPr lang="uk-UA" sz="2800" dirty="0"/>
              <a:t>із символів української нації.</a:t>
            </a:r>
            <a:endParaRPr lang="ru-RU" sz="2800" dirty="0"/>
          </a:p>
        </p:txBody>
      </p:sp>
    </p:spTree>
    <p:extLst>
      <p:ext uri="{BB962C8B-B14F-4D97-AF65-F5344CB8AC3E}">
        <p14:creationId xmlns:p14="http://schemas.microsoft.com/office/powerpoint/2010/main" val="197497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3732" y="2699703"/>
            <a:ext cx="3145536" cy="244602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08238"/>
            <a:ext cx="4038600" cy="3028950"/>
          </a:xfrm>
        </p:spPr>
      </p:pic>
      <p:sp>
        <p:nvSpPr>
          <p:cNvPr id="4" name="Заголовок 3"/>
          <p:cNvSpPr>
            <a:spLocks noGrp="1"/>
          </p:cNvSpPr>
          <p:nvPr>
            <p:ph type="title"/>
          </p:nvPr>
        </p:nvSpPr>
        <p:spPr/>
        <p:txBody>
          <a:bodyPr/>
          <a:lstStyle/>
          <a:p>
            <a:r>
              <a:rPr lang="uk-UA" dirty="0" err="1" smtClean="0"/>
              <a:t>Пересопницьке</a:t>
            </a:r>
            <a:r>
              <a:rPr lang="uk-UA" dirty="0" smtClean="0"/>
              <a:t> </a:t>
            </a:r>
            <a:r>
              <a:rPr lang="uk-UA" dirty="0" err="1" smtClean="0"/>
              <a:t>євангеліє</a:t>
            </a:r>
            <a:endParaRPr lang="ru-RU" dirty="0"/>
          </a:p>
        </p:txBody>
      </p:sp>
    </p:spTree>
    <p:extLst>
      <p:ext uri="{BB962C8B-B14F-4D97-AF65-F5344CB8AC3E}">
        <p14:creationId xmlns:p14="http://schemas.microsoft.com/office/powerpoint/2010/main" val="212742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700808"/>
            <a:ext cx="4038600" cy="26924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700808"/>
            <a:ext cx="4038600" cy="2694323"/>
          </a:xfrm>
        </p:spPr>
      </p:pic>
      <p:sp>
        <p:nvSpPr>
          <p:cNvPr id="4" name="Заголовок 3"/>
          <p:cNvSpPr>
            <a:spLocks noGrp="1"/>
          </p:cNvSpPr>
          <p:nvPr>
            <p:ph type="title"/>
          </p:nvPr>
        </p:nvSpPr>
        <p:spPr/>
        <p:txBody>
          <a:bodyPr/>
          <a:lstStyle/>
          <a:p>
            <a:r>
              <a:rPr lang="uk-UA" dirty="0" err="1" smtClean="0"/>
              <a:t>Пересопницьке</a:t>
            </a:r>
            <a:r>
              <a:rPr lang="uk-UA" dirty="0" smtClean="0"/>
              <a:t> </a:t>
            </a:r>
            <a:r>
              <a:rPr lang="uk-UA" dirty="0" err="1" smtClean="0"/>
              <a:t>євангеліє</a:t>
            </a:r>
            <a:endParaRPr lang="ru-RU" dirty="0"/>
          </a:p>
        </p:txBody>
      </p:sp>
      <p:pic>
        <p:nvPicPr>
          <p:cNvPr id="2050" name="Picture 2" descr="C:\Users\Наташа\Downloads\історія\книги і мініатюри\Пересоп Є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509120"/>
            <a:ext cx="3280593" cy="225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052960"/>
            <a:ext cx="6324600" cy="2600176"/>
          </a:xfrm>
        </p:spPr>
        <p:txBody>
          <a:bodyPr/>
          <a:lstStyle/>
          <a:p>
            <a:r>
              <a:rPr lang="uk-UA" sz="2800" b="1" dirty="0" err="1" smtClean="0">
                <a:solidFill>
                  <a:srgbClr val="FFC000"/>
                </a:solidFill>
              </a:rPr>
              <a:t>реймське</a:t>
            </a:r>
            <a:r>
              <a:rPr lang="uk-UA" sz="2800" b="1" dirty="0" smtClean="0">
                <a:solidFill>
                  <a:srgbClr val="FFC000"/>
                </a:solidFill>
              </a:rPr>
              <a:t> </a:t>
            </a:r>
            <a:r>
              <a:rPr lang="uk-UA" sz="2800" b="1" dirty="0" err="1">
                <a:solidFill>
                  <a:srgbClr val="FFC000"/>
                </a:solidFill>
              </a:rPr>
              <a:t>Єва́нгеліє</a:t>
            </a:r>
            <a:r>
              <a:rPr lang="uk-UA" sz="2800" dirty="0">
                <a:solidFill>
                  <a:srgbClr val="FFC000"/>
                </a:solidFill>
              </a:rPr>
              <a:t> </a:t>
            </a:r>
            <a:r>
              <a:rPr lang="uk-UA" sz="2000" dirty="0" smtClean="0"/>
              <a:t>—</a:t>
            </a:r>
            <a:br>
              <a:rPr lang="uk-UA" sz="2000" dirty="0" smtClean="0"/>
            </a:br>
            <a:r>
              <a:rPr lang="uk-UA" sz="2400" dirty="0" err="1" smtClean="0"/>
              <a:t>церковно-слов'янський</a:t>
            </a:r>
            <a:r>
              <a:rPr lang="uk-UA" sz="2400" dirty="0" smtClean="0"/>
              <a:t> </a:t>
            </a:r>
            <a:r>
              <a:rPr lang="uk-UA" sz="2400" dirty="0" err="1"/>
              <a:t>пергаментовий</a:t>
            </a:r>
            <a:r>
              <a:rPr lang="uk-UA" sz="2400" dirty="0"/>
              <a:t> рукопис, знаменита київська пам'ятка першої половини XI століття. </a:t>
            </a:r>
            <a:r>
              <a:rPr lang="uk-UA" sz="2400" dirty="0" smtClean="0"/>
              <a:t/>
            </a:r>
            <a:br>
              <a:rPr lang="uk-UA" sz="2400" dirty="0" smtClean="0"/>
            </a:br>
            <a:r>
              <a:rPr lang="uk-UA" sz="2400" dirty="0" smtClean="0"/>
              <a:t>Це </a:t>
            </a:r>
            <a:r>
              <a:rPr lang="uk-UA" sz="2400" dirty="0"/>
              <a:t>найдавніша вітчизняна книга, що походить із бібліотеки Ярослава Мудрого, заснованої 1037 року при Софії Київській. Старокиївське </a:t>
            </a:r>
            <a:r>
              <a:rPr lang="uk-UA" sz="2400" dirty="0" err="1"/>
              <a:t>Реймське</a:t>
            </a:r>
            <a:r>
              <a:rPr lang="uk-UA" sz="2400" dirty="0"/>
              <a:t> Євангеліє потрапило до Франції з донькою Ярослава Мудрого Анною.</a:t>
            </a:r>
            <a:r>
              <a:rPr lang="ru-RU" sz="2400" dirty="0"/>
              <a:t/>
            </a:r>
            <a:br>
              <a:rPr lang="ru-RU" sz="2400" dirty="0"/>
            </a:br>
            <a:endParaRPr lang="ru-RU" sz="2400" dirty="0"/>
          </a:p>
        </p:txBody>
      </p:sp>
    </p:spTree>
    <p:extLst>
      <p:ext uri="{BB962C8B-B14F-4D97-AF65-F5344CB8AC3E}">
        <p14:creationId xmlns:p14="http://schemas.microsoft.com/office/powerpoint/2010/main" val="882738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66504"/>
            <a:ext cx="4038600" cy="2712417"/>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8970" y="1719263"/>
            <a:ext cx="2837060" cy="4406900"/>
          </a:xfrm>
        </p:spPr>
      </p:pic>
      <p:sp>
        <p:nvSpPr>
          <p:cNvPr id="4" name="Заголовок 3"/>
          <p:cNvSpPr>
            <a:spLocks noGrp="1"/>
          </p:cNvSpPr>
          <p:nvPr>
            <p:ph type="title"/>
          </p:nvPr>
        </p:nvSpPr>
        <p:spPr/>
        <p:txBody>
          <a:bodyPr/>
          <a:lstStyle/>
          <a:p>
            <a:r>
              <a:rPr lang="uk-UA" dirty="0" err="1" smtClean="0"/>
              <a:t>Реймське</a:t>
            </a:r>
            <a:r>
              <a:rPr lang="uk-UA" dirty="0" smtClean="0"/>
              <a:t> </a:t>
            </a:r>
            <a:r>
              <a:rPr lang="uk-UA" dirty="0" err="1" smtClean="0"/>
              <a:t>євангеліє</a:t>
            </a:r>
            <a:endParaRPr lang="ru-RU" dirty="0"/>
          </a:p>
        </p:txBody>
      </p:sp>
    </p:spTree>
    <p:extLst>
      <p:ext uri="{BB962C8B-B14F-4D97-AF65-F5344CB8AC3E}">
        <p14:creationId xmlns:p14="http://schemas.microsoft.com/office/powerpoint/2010/main" val="32926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p:txBody>
          <a:bodyPr>
            <a:normAutofit fontScale="77500" lnSpcReduction="20000"/>
          </a:bodyPr>
          <a:lstStyle/>
          <a:p>
            <a:r>
              <a:rPr lang="uk-UA" dirty="0" err="1" smtClean="0"/>
              <a:t>Пам</a:t>
            </a:r>
            <a:r>
              <a:rPr lang="en-US" dirty="0" smtClean="0"/>
              <a:t>’</a:t>
            </a:r>
            <a:r>
              <a:rPr lang="uk-UA" dirty="0" err="1" smtClean="0"/>
              <a:t>ятник</a:t>
            </a:r>
            <a:r>
              <a:rPr lang="uk-UA" dirty="0" smtClean="0"/>
              <a:t> </a:t>
            </a:r>
          </a:p>
          <a:p>
            <a:r>
              <a:rPr lang="uk-UA" dirty="0" smtClean="0"/>
              <a:t>Івану Федорову</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49404" y="2438400"/>
            <a:ext cx="2455780" cy="3687763"/>
          </a:xfrm>
        </p:spPr>
      </p:pic>
      <p:sp>
        <p:nvSpPr>
          <p:cNvPr id="9" name="Текст 8"/>
          <p:cNvSpPr>
            <a:spLocks noGrp="1"/>
          </p:cNvSpPr>
          <p:nvPr>
            <p:ph type="body" sz="quarter" idx="3"/>
          </p:nvPr>
        </p:nvSpPr>
        <p:spPr/>
        <p:txBody>
          <a:bodyPr>
            <a:normAutofit fontScale="92500" lnSpcReduction="20000"/>
          </a:bodyPr>
          <a:lstStyle/>
          <a:p>
            <a:r>
              <a:rPr lang="uk-UA" dirty="0" smtClean="0"/>
              <a:t>Перша </a:t>
            </a:r>
            <a:r>
              <a:rPr lang="uk-UA" dirty="0" err="1" smtClean="0"/>
              <a:t>книгодрукувальна</a:t>
            </a:r>
            <a:r>
              <a:rPr lang="uk-UA" dirty="0" smtClean="0"/>
              <a:t> машина</a:t>
            </a:r>
            <a:endParaRPr lang="ru-RU" dirty="0"/>
          </a:p>
        </p:txBody>
      </p:sp>
      <p:pic>
        <p:nvPicPr>
          <p:cNvPr id="6" name="Объект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54453" y="2438400"/>
            <a:ext cx="3222918" cy="3687763"/>
          </a:xfrm>
        </p:spPr>
      </p:pic>
      <p:sp>
        <p:nvSpPr>
          <p:cNvPr id="7" name="Заголовок 6"/>
          <p:cNvSpPr>
            <a:spLocks noGrp="1"/>
          </p:cNvSpPr>
          <p:nvPr>
            <p:ph type="title"/>
          </p:nvPr>
        </p:nvSpPr>
        <p:spPr/>
        <p:txBody>
          <a:bodyPr/>
          <a:lstStyle/>
          <a:p>
            <a:r>
              <a:rPr lang="uk-UA" dirty="0" smtClean="0"/>
              <a:t>Іван </a:t>
            </a:r>
            <a:r>
              <a:rPr lang="uk-UA" dirty="0" err="1" smtClean="0"/>
              <a:t>федоров</a:t>
            </a:r>
            <a:endParaRPr lang="ru-RU" dirty="0"/>
          </a:p>
        </p:txBody>
      </p:sp>
    </p:spTree>
    <p:extLst>
      <p:ext uri="{BB962C8B-B14F-4D97-AF65-F5344CB8AC3E}">
        <p14:creationId xmlns:p14="http://schemas.microsoft.com/office/powerpoint/2010/main" val="1055284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844824"/>
            <a:ext cx="3603610" cy="1944216"/>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3284984"/>
            <a:ext cx="4038600" cy="3004647"/>
          </a:xfrm>
        </p:spPr>
      </p:pic>
      <p:sp>
        <p:nvSpPr>
          <p:cNvPr id="4" name="Заголовок 3"/>
          <p:cNvSpPr>
            <a:spLocks noGrp="1"/>
          </p:cNvSpPr>
          <p:nvPr>
            <p:ph type="title"/>
          </p:nvPr>
        </p:nvSpPr>
        <p:spPr/>
        <p:txBody>
          <a:bodyPr/>
          <a:lstStyle/>
          <a:p>
            <a:r>
              <a:rPr lang="uk-UA" dirty="0" smtClean="0"/>
              <a:t>«Апостол» Івана Федорова 1574р.</a:t>
            </a:r>
            <a:endParaRPr lang="ru-RU" dirty="0"/>
          </a:p>
        </p:txBody>
      </p:sp>
    </p:spTree>
    <p:extLst>
      <p:ext uri="{BB962C8B-B14F-4D97-AF65-F5344CB8AC3E}">
        <p14:creationId xmlns:p14="http://schemas.microsoft.com/office/powerpoint/2010/main" val="105875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700808"/>
            <a:ext cx="3371850" cy="2291804"/>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6096" y="1772816"/>
            <a:ext cx="3371850" cy="2695575"/>
          </a:xfrm>
        </p:spPr>
      </p:pic>
      <p:sp>
        <p:nvSpPr>
          <p:cNvPr id="4" name="Заголовок 3"/>
          <p:cNvSpPr>
            <a:spLocks noGrp="1"/>
          </p:cNvSpPr>
          <p:nvPr>
            <p:ph type="title"/>
          </p:nvPr>
        </p:nvSpPr>
        <p:spPr/>
        <p:txBody>
          <a:bodyPr/>
          <a:lstStyle/>
          <a:p>
            <a:r>
              <a:rPr lang="uk-UA" dirty="0" smtClean="0"/>
              <a:t>Давні книги</a:t>
            </a:r>
            <a:endParaRPr lang="ru-RU" dirty="0"/>
          </a:p>
        </p:txBody>
      </p:sp>
      <p:pic>
        <p:nvPicPr>
          <p:cNvPr id="1026" name="Picture 2" descr="C:\Users\Наташа\Downloads\історія\книги і мініатюри\старод книг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645024"/>
            <a:ext cx="2808312" cy="284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0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6473" y="1719263"/>
            <a:ext cx="2700053" cy="44069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2120" y="1706332"/>
            <a:ext cx="2627322" cy="4311687"/>
          </a:xfrm>
        </p:spPr>
      </p:pic>
      <p:sp>
        <p:nvSpPr>
          <p:cNvPr id="4" name="Заголовок 3"/>
          <p:cNvSpPr>
            <a:spLocks noGrp="1"/>
          </p:cNvSpPr>
          <p:nvPr>
            <p:ph type="title"/>
          </p:nvPr>
        </p:nvSpPr>
        <p:spPr/>
        <p:txBody>
          <a:bodyPr/>
          <a:lstStyle/>
          <a:p>
            <a:r>
              <a:rPr lang="uk-UA" dirty="0" smtClean="0"/>
              <a:t>мініатюри</a:t>
            </a:r>
            <a:endParaRPr lang="ru-RU" dirty="0"/>
          </a:p>
        </p:txBody>
      </p:sp>
    </p:spTree>
    <p:extLst>
      <p:ext uri="{BB962C8B-B14F-4D97-AF65-F5344CB8AC3E}">
        <p14:creationId xmlns:p14="http://schemas.microsoft.com/office/powerpoint/2010/main" val="410782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p:txBody>
          <a:bodyPr/>
          <a:lstStyle/>
          <a:p>
            <a:endParaRPr lang="ru-RU"/>
          </a:p>
        </p:txBody>
      </p:sp>
      <p:sp>
        <p:nvSpPr>
          <p:cNvPr id="7" name="Заголовок 6"/>
          <p:cNvSpPr>
            <a:spLocks noGrp="1"/>
          </p:cNvSpPr>
          <p:nvPr>
            <p:ph type="title"/>
          </p:nvPr>
        </p:nvSpPr>
        <p:spPr/>
        <p:txBody>
          <a:bodyPr/>
          <a:lstStyle/>
          <a:p>
            <a:r>
              <a:rPr lang="uk-UA" sz="2800" b="1" dirty="0" err="1"/>
              <a:t>Ізбо́рники</a:t>
            </a:r>
            <a:r>
              <a:rPr lang="uk-UA" sz="2800" b="1" dirty="0"/>
              <a:t> </a:t>
            </a:r>
            <a:r>
              <a:rPr lang="uk-UA" sz="2400" b="1" dirty="0"/>
              <a:t>1073 та 1076 років</a:t>
            </a:r>
            <a:r>
              <a:rPr lang="uk-UA" sz="2400" dirty="0"/>
              <a:t> — пам'ятки давньоруського перекладного письменства, створені для чернігівського князя Святослава Ярославича, відомі також як Ізборники Святослава. Одні з найдавніших писемних пам'яток давньослов'янської мови на теренах України-Русі.</a:t>
            </a:r>
            <a:r>
              <a:rPr lang="ru-RU" sz="2400" dirty="0"/>
              <a:t/>
            </a:r>
            <a:br>
              <a:rPr lang="ru-RU" sz="2400" dirty="0"/>
            </a:br>
            <a:endParaRPr lang="ru-RU" sz="2400" dirty="0"/>
          </a:p>
        </p:txBody>
      </p:sp>
    </p:spTree>
    <p:extLst>
      <p:ext uri="{BB962C8B-B14F-4D97-AF65-F5344CB8AC3E}">
        <p14:creationId xmlns:p14="http://schemas.microsoft.com/office/powerpoint/2010/main" val="223476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1"/>
          </p:nvPr>
        </p:nvSpPr>
        <p:spPr/>
        <p:txBody>
          <a:bodyPr/>
          <a:lstStyle/>
          <a:p>
            <a:r>
              <a:rPr lang="uk-UA" dirty="0" smtClean="0"/>
              <a:t>Ізборник 1076року</a:t>
            </a: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4798" y="2453481"/>
            <a:ext cx="3364992" cy="3657600"/>
          </a:xfrm>
        </p:spPr>
      </p:pic>
      <p:sp>
        <p:nvSpPr>
          <p:cNvPr id="8" name="Текст 7"/>
          <p:cNvSpPr>
            <a:spLocks noGrp="1"/>
          </p:cNvSpPr>
          <p:nvPr>
            <p:ph type="body" sz="quarter" idx="3"/>
          </p:nvPr>
        </p:nvSpPr>
        <p:spPr/>
        <p:txBody>
          <a:bodyPr/>
          <a:lstStyle/>
          <a:p>
            <a:r>
              <a:rPr lang="uk-UA" dirty="0" smtClean="0"/>
              <a:t>Ізборник 1073року</a:t>
            </a:r>
            <a:endParaRPr lang="ru-RU" dirty="0"/>
          </a:p>
        </p:txBody>
      </p:sp>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32040" y="2636912"/>
            <a:ext cx="3656086" cy="2448272"/>
          </a:xfrm>
        </p:spPr>
      </p:pic>
      <p:sp>
        <p:nvSpPr>
          <p:cNvPr id="6" name="Заголовок 5"/>
          <p:cNvSpPr>
            <a:spLocks noGrp="1"/>
          </p:cNvSpPr>
          <p:nvPr>
            <p:ph type="title"/>
          </p:nvPr>
        </p:nvSpPr>
        <p:spPr/>
        <p:txBody>
          <a:bodyPr/>
          <a:lstStyle/>
          <a:p>
            <a:endParaRPr lang="ru-RU"/>
          </a:p>
        </p:txBody>
      </p:sp>
    </p:spTree>
    <p:extLst>
      <p:ext uri="{BB962C8B-B14F-4D97-AF65-F5344CB8AC3E}">
        <p14:creationId xmlns:p14="http://schemas.microsoft.com/office/powerpoint/2010/main" val="144728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5" name="Заголовок 4"/>
          <p:cNvSpPr>
            <a:spLocks noGrp="1"/>
          </p:cNvSpPr>
          <p:nvPr>
            <p:ph type="title"/>
          </p:nvPr>
        </p:nvSpPr>
        <p:spPr/>
        <p:txBody>
          <a:bodyPr/>
          <a:lstStyle/>
          <a:p>
            <a:r>
              <a:rPr lang="uk-UA" sz="2400" b="1" dirty="0" err="1"/>
              <a:t>По́вість</a:t>
            </a:r>
            <a:r>
              <a:rPr lang="uk-UA" sz="2400" b="1" dirty="0"/>
              <a:t> </a:t>
            </a:r>
            <a:r>
              <a:rPr lang="uk-UA" sz="2400" b="1" dirty="0" err="1"/>
              <a:t>мину́лих</a:t>
            </a:r>
            <a:r>
              <a:rPr lang="uk-UA" sz="2400" b="1" dirty="0"/>
              <a:t> літ</a:t>
            </a:r>
            <a:r>
              <a:rPr lang="uk-UA" sz="2400" dirty="0"/>
              <a:t> </a:t>
            </a:r>
            <a:r>
              <a:rPr lang="uk-UA" sz="2000" dirty="0"/>
              <a:t>— літописне зведення, складене в Києві на початку 12 століття, пам'ятка історіографії та літератури Київської Русі</a:t>
            </a:r>
            <a:r>
              <a:rPr lang="uk-UA" sz="2000" dirty="0" smtClean="0"/>
              <a:t>. написана </a:t>
            </a:r>
            <a:r>
              <a:rPr lang="uk-UA" sz="2000" dirty="0"/>
              <a:t>ченцем Києво-Печерського монастиря Нестором </a:t>
            </a:r>
            <a:r>
              <a:rPr lang="ru-RU" sz="2000" dirty="0"/>
              <a:t/>
            </a:r>
            <a:br>
              <a:rPr lang="ru-RU" sz="2000" dirty="0"/>
            </a:br>
            <a:r>
              <a:rPr lang="uk-UA" sz="2000" dirty="0"/>
              <a:t>«Повість минулих літ» — перша в Київській Русі пам'ятка, в якій історія держави показана на широкому тлі світових подій. Висвітлює історію східних слов'ян та князівської влади, утвердження християнства на Русі, містить оповіді про виникнення слов'янської </a:t>
            </a:r>
            <a:r>
              <a:rPr lang="uk-UA" sz="2000" dirty="0" smtClean="0"/>
              <a:t>писемності. </a:t>
            </a:r>
            <a:r>
              <a:rPr lang="uk-UA" sz="2000" dirty="0"/>
              <a:t>Записи подаються порічно. Використано перекази, оповідання, повісті, легенди.</a:t>
            </a:r>
            <a:r>
              <a:rPr lang="ru-RU" sz="2000" dirty="0"/>
              <a:t/>
            </a:r>
            <a:br>
              <a:rPr lang="ru-RU" sz="2000" dirty="0"/>
            </a:br>
            <a:endParaRPr lang="ru-RU" sz="2000" dirty="0"/>
          </a:p>
        </p:txBody>
      </p:sp>
    </p:spTree>
    <p:extLst>
      <p:ext uri="{BB962C8B-B14F-4D97-AF65-F5344CB8AC3E}">
        <p14:creationId xmlns:p14="http://schemas.microsoft.com/office/powerpoint/2010/main" val="268007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556792"/>
            <a:ext cx="4038600" cy="3027553"/>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976" y="2204864"/>
            <a:ext cx="2160240" cy="3284223"/>
          </a:xfrm>
        </p:spPr>
      </p:pic>
      <p:sp>
        <p:nvSpPr>
          <p:cNvPr id="4" name="Заголовок 3"/>
          <p:cNvSpPr>
            <a:spLocks noGrp="1"/>
          </p:cNvSpPr>
          <p:nvPr>
            <p:ph type="title"/>
          </p:nvPr>
        </p:nvSpPr>
        <p:spPr/>
        <p:txBody>
          <a:bodyPr/>
          <a:lstStyle/>
          <a:p>
            <a:r>
              <a:rPr lang="uk-UA" dirty="0" smtClean="0"/>
              <a:t>Літопис «Повість минулих літ»</a:t>
            </a:r>
            <a:endParaRPr lang="ru-RU" dirty="0"/>
          </a:p>
        </p:txBody>
      </p:sp>
      <p:pic>
        <p:nvPicPr>
          <p:cNvPr id="3074" name="Picture 2" descr="C:\Users\Наташа\Downloads\історія\книги і мініатюри\Нестор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501008"/>
            <a:ext cx="2255515" cy="311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45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556792"/>
            <a:ext cx="3047619" cy="4063492"/>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03848" y="2764936"/>
            <a:ext cx="3096344" cy="3990844"/>
          </a:xfrm>
        </p:spPr>
      </p:pic>
      <p:sp>
        <p:nvSpPr>
          <p:cNvPr id="4" name="Заголовок 3"/>
          <p:cNvSpPr>
            <a:spLocks noGrp="1"/>
          </p:cNvSpPr>
          <p:nvPr>
            <p:ph type="title"/>
          </p:nvPr>
        </p:nvSpPr>
        <p:spPr/>
        <p:txBody>
          <a:bodyPr/>
          <a:lstStyle/>
          <a:p>
            <a:r>
              <a:rPr lang="uk-UA" dirty="0" smtClean="0"/>
              <a:t>Преподобний </a:t>
            </a:r>
            <a:r>
              <a:rPr lang="uk-UA" dirty="0" err="1" smtClean="0"/>
              <a:t>нестор</a:t>
            </a:r>
            <a:r>
              <a:rPr lang="uk-UA" dirty="0" smtClean="0"/>
              <a:t> літописець</a:t>
            </a:r>
            <a:endParaRPr lang="ru-RU" dirty="0"/>
          </a:p>
        </p:txBody>
      </p:sp>
      <p:pic>
        <p:nvPicPr>
          <p:cNvPr id="4098" name="Picture 2" descr="C:\Users\Наташа\Downloads\історія\книги і мініатюри\Нестор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628800"/>
            <a:ext cx="273549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6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7" name="Заголовок 6"/>
          <p:cNvSpPr>
            <a:spLocks noGrp="1"/>
          </p:cNvSpPr>
          <p:nvPr>
            <p:ph type="title"/>
          </p:nvPr>
        </p:nvSpPr>
        <p:spPr/>
        <p:txBody>
          <a:bodyPr/>
          <a:lstStyle/>
          <a:p>
            <a:r>
              <a:rPr lang="uk-UA" sz="3200" b="1" dirty="0" err="1">
                <a:solidFill>
                  <a:srgbClr val="FFC000"/>
                </a:solidFill>
              </a:rPr>
              <a:t>Остроми́рове</a:t>
            </a:r>
            <a:r>
              <a:rPr lang="uk-UA" sz="3200" b="1" dirty="0">
                <a:solidFill>
                  <a:srgbClr val="FFC000"/>
                </a:solidFill>
              </a:rPr>
              <a:t> </a:t>
            </a:r>
            <a:r>
              <a:rPr lang="uk-UA" sz="3200" b="1" dirty="0" err="1">
                <a:solidFill>
                  <a:srgbClr val="FFC000"/>
                </a:solidFill>
              </a:rPr>
              <a:t>Єва́нгеліє</a:t>
            </a:r>
            <a:r>
              <a:rPr lang="uk-UA" sz="3200" dirty="0">
                <a:solidFill>
                  <a:srgbClr val="FFC000"/>
                </a:solidFill>
              </a:rPr>
              <a:t> </a:t>
            </a:r>
            <a:r>
              <a:rPr lang="uk-UA" sz="2400" dirty="0"/>
              <a:t>— </a:t>
            </a:r>
            <a:r>
              <a:rPr lang="uk-UA" sz="2800" dirty="0"/>
              <a:t>одна з найвидатніших пам'яток старослов'янського письменства в давньоруській редакції, до виявлення в 2000 році Новгородського кодексу вважалася найдавнішою книгою, яка була створена на Русі.</a:t>
            </a:r>
            <a:endParaRPr lang="ru-RU" sz="2800" dirty="0"/>
          </a:p>
        </p:txBody>
      </p:sp>
    </p:spTree>
    <p:extLst>
      <p:ext uri="{BB962C8B-B14F-4D97-AF65-F5344CB8AC3E}">
        <p14:creationId xmlns:p14="http://schemas.microsoft.com/office/powerpoint/2010/main" val="1724244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81</TotalTime>
  <Words>155</Words>
  <Application>Microsoft Office PowerPoint</Application>
  <PresentationFormat>Экран (4:3)</PresentationFormat>
  <Paragraphs>23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Сетка</vt:lpstr>
      <vt:lpstr>Презентация PowerPoint</vt:lpstr>
      <vt:lpstr>Давні книги</vt:lpstr>
      <vt:lpstr>мініатюри</vt:lpstr>
      <vt:lpstr>Ізбо́рники 1073 та 1076 років — пам'ятки давньоруського перекладного письменства, створені для чернігівського князя Святослава Ярославича, відомі також як Ізборники Святослава. Одні з найдавніших писемних пам'яток давньослов'янської мови на теренах України-Русі. </vt:lpstr>
      <vt:lpstr>Презентация PowerPoint</vt:lpstr>
      <vt:lpstr>По́вість мину́лих літ — літописне зведення, складене в Києві на початку 12 століття, пам'ятка історіографії та літератури Київської Русі. написана ченцем Києво-Печерського монастиря Нестором  «Повість минулих літ» — перша в Київській Русі пам'ятка, в якій історія держави показана на широкому тлі світових подій. Висвітлює історію східних слов'ян та князівської влади, утвердження християнства на Русі, містить оповіді про виникнення слов'янської писемності. Записи подаються порічно. Використано перекази, оповідання, повісті, легенди. </vt:lpstr>
      <vt:lpstr>Літопис «Повість минулих літ»</vt:lpstr>
      <vt:lpstr>Преподобний нестор літописець</vt:lpstr>
      <vt:lpstr>Остроми́рове Єва́нгеліє — одна з найвидатніших пам'яток старослов'янського письменства в давньоруській редакції, до виявлення в 2000 році Новгородського кодексу вважалася найдавнішою книгою, яка була створена на Русі.</vt:lpstr>
      <vt:lpstr>Остромирове Євангеліє</vt:lpstr>
      <vt:lpstr>Остромирове Євангеліє</vt:lpstr>
      <vt:lpstr>пересопницьке Єва́нгеліє —визначна рукописна пам'ятка староукраїнської мови та мистецтва XVI століття.  Один із перших українських перекладів канонічного тексту Четвероєвангелія.  Один із символів української нації.</vt:lpstr>
      <vt:lpstr>Пересопницьке євангеліє</vt:lpstr>
      <vt:lpstr>Пересопницьке євангеліє</vt:lpstr>
      <vt:lpstr>реймське Єва́нгеліє — церковно-слов'янський пергаментовий рукопис, знаменита київська пам'ятка першої половини XI століття.  Це найдавніша вітчизняна книга, що походить із бібліотеки Ярослава Мудрого, заснованої 1037 року при Софії Київській. Старокиївське Реймське Євангеліє потрапило до Франції з донькою Ярослава Мудрого Анною. </vt:lpstr>
      <vt:lpstr>Реймське євангеліє</vt:lpstr>
      <vt:lpstr>Іван федоров</vt:lpstr>
      <vt:lpstr>«Апостол» Івана Федорова 1574р.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Наташа</dc:creator>
  <cp:lastModifiedBy>Наташа</cp:lastModifiedBy>
  <cp:revision>18</cp:revision>
  <dcterms:created xsi:type="dcterms:W3CDTF">2014-03-16T17:24:01Z</dcterms:created>
  <dcterms:modified xsi:type="dcterms:W3CDTF">2014-03-18T15:03:42Z</dcterms:modified>
</cp:coreProperties>
</file>