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3" r:id="rId5"/>
    <p:sldId id="258" r:id="rId6"/>
    <p:sldId id="261" r:id="rId7"/>
    <p:sldId id="259" r:id="rId8"/>
    <p:sldId id="260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807B48-F663-4175-BF26-2A57CB1E7E1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5BEFA6-161D-4B6C-8C2A-3CE1125ED4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50473"/>
            <a:ext cx="7056784" cy="230832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soft" dir="tl">
              <a:rot lat="0" lon="0" rev="0"/>
            </a:lightRig>
          </a:scene3d>
          <a:sp3d prstMaterial="metal">
            <a:bevelT prst="angl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ЗАМКИ І</a:t>
            </a:r>
          </a:p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ПАЛАЦИ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8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Хотинська фортеця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3421603" cy="22338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47409"/>
            <a:ext cx="3346450" cy="2323021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830644"/>
            <a:ext cx="2987675" cy="19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Хотинська фортеця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8" y="188640"/>
            <a:ext cx="3945721" cy="2952328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378" y="2132856"/>
            <a:ext cx="4027418" cy="26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Аккерманська</a:t>
            </a:r>
            <a:r>
              <a:rPr lang="uk-UA" dirty="0" smtClean="0"/>
              <a:t> фортеця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vi-VN" dirty="0"/>
              <a:t>Аккерма́нська фортеця (Білгород-Дністровська фортеця) — історико-архітектурна пам'ятка </a:t>
            </a:r>
            <a:r>
              <a:rPr lang="en-US" dirty="0"/>
              <a:t>XIII–XV </a:t>
            </a:r>
            <a:r>
              <a:rPr lang="vi-VN" dirty="0"/>
              <a:t>ст. н. е. Знаходиться в м. Білгород-Дністровський Одеської області.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Аккерманська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9" y="692696"/>
            <a:ext cx="4123791" cy="29897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4104877" cy="3078658"/>
          </a:xfrm>
        </p:spPr>
      </p:pic>
    </p:spTree>
    <p:extLst>
      <p:ext uri="{BB962C8B-B14F-4D97-AF65-F5344CB8AC3E}">
        <p14:creationId xmlns:p14="http://schemas.microsoft.com/office/powerpoint/2010/main" val="20352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Аккерманська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9" y="812973"/>
            <a:ext cx="4123791" cy="27491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4104877" cy="3078657"/>
          </a:xfrm>
        </p:spPr>
      </p:pic>
    </p:spTree>
    <p:extLst>
      <p:ext uri="{BB962C8B-B14F-4D97-AF65-F5344CB8AC3E}">
        <p14:creationId xmlns:p14="http://schemas.microsoft.com/office/powerpoint/2010/main" val="5219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Аккерманська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8" y="812973"/>
            <a:ext cx="3665592" cy="27491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4104877" cy="3078657"/>
          </a:xfrm>
        </p:spPr>
      </p:pic>
    </p:spTree>
    <p:extLst>
      <p:ext uri="{BB962C8B-B14F-4D97-AF65-F5344CB8AC3E}">
        <p14:creationId xmlns:p14="http://schemas.microsoft.com/office/powerpoint/2010/main" val="26053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Бахчисарайський палац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88832" cy="347472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2300" b="1" dirty="0" err="1"/>
              <a:t>Ханський</a:t>
            </a:r>
            <a:r>
              <a:rPr lang="ru-RU" sz="2300" b="1" dirty="0"/>
              <a:t> палац у </a:t>
            </a:r>
            <a:r>
              <a:rPr lang="ru-RU" sz="2300" b="1" dirty="0" err="1"/>
              <a:t>Бахчисараї</a:t>
            </a:r>
            <a:r>
              <a:rPr lang="ru-RU" sz="2300" b="1" dirty="0"/>
              <a:t> </a:t>
            </a:r>
            <a:r>
              <a:rPr lang="ru-RU" sz="2300" dirty="0"/>
              <a:t>— </a:t>
            </a:r>
            <a:r>
              <a:rPr lang="ru-RU" sz="2300" dirty="0" err="1"/>
              <a:t>родова</a:t>
            </a:r>
            <a:r>
              <a:rPr lang="ru-RU" sz="2300" dirty="0"/>
              <a:t> </a:t>
            </a:r>
            <a:r>
              <a:rPr lang="ru-RU" sz="2300" dirty="0" err="1"/>
              <a:t>резиденція</a:t>
            </a:r>
            <a:r>
              <a:rPr lang="ru-RU" sz="2300" dirty="0"/>
              <a:t> </a:t>
            </a:r>
            <a:r>
              <a:rPr lang="ru-RU" sz="2300" dirty="0" err="1"/>
              <a:t>династії</a:t>
            </a:r>
            <a:r>
              <a:rPr lang="ru-RU" sz="2300" dirty="0"/>
              <a:t> </a:t>
            </a:r>
            <a:r>
              <a:rPr lang="ru-RU" sz="2300" dirty="0" err="1"/>
              <a:t>Ґераїв</a:t>
            </a:r>
            <a:r>
              <a:rPr lang="ru-RU" sz="2300" dirty="0"/>
              <a:t> — </a:t>
            </a:r>
            <a:r>
              <a:rPr lang="ru-RU" sz="2300" dirty="0" err="1"/>
              <a:t>правителів</a:t>
            </a:r>
            <a:r>
              <a:rPr lang="ru-RU" sz="2300" dirty="0"/>
              <a:t> </a:t>
            </a:r>
            <a:r>
              <a:rPr lang="ru-RU" sz="2300" dirty="0" err="1"/>
              <a:t>Кримського</a:t>
            </a:r>
            <a:r>
              <a:rPr lang="ru-RU" sz="2300" dirty="0"/>
              <a:t> ханства у 1532—1783 р. Центр </a:t>
            </a:r>
            <a:r>
              <a:rPr lang="ru-RU" sz="2300" dirty="0" err="1"/>
              <a:t>політичного</a:t>
            </a:r>
            <a:r>
              <a:rPr lang="ru-RU" sz="2300" dirty="0"/>
              <a:t>, духовного й культурного </a:t>
            </a:r>
            <a:r>
              <a:rPr lang="ru-RU" sz="2300" dirty="0" err="1"/>
              <a:t>життя</a:t>
            </a:r>
            <a:r>
              <a:rPr lang="ru-RU" sz="2300" dirty="0"/>
              <a:t> </a:t>
            </a:r>
            <a:r>
              <a:rPr lang="ru-RU" sz="2300" dirty="0" err="1"/>
              <a:t>кримських</a:t>
            </a:r>
            <a:r>
              <a:rPr lang="ru-RU" sz="2300" dirty="0"/>
              <a:t> татар. </a:t>
            </a:r>
            <a:r>
              <a:rPr lang="ru-RU" sz="2300" dirty="0" err="1"/>
              <a:t>Засновником</a:t>
            </a:r>
            <a:r>
              <a:rPr lang="ru-RU" sz="2300" dirty="0"/>
              <a:t> </a:t>
            </a:r>
            <a:r>
              <a:rPr lang="ru-RU" sz="2300" dirty="0" err="1"/>
              <a:t>Хансарая</a:t>
            </a:r>
            <a:r>
              <a:rPr lang="ru-RU" sz="2300" dirty="0"/>
              <a:t> </a:t>
            </a:r>
            <a:r>
              <a:rPr lang="ru-RU" sz="2300" dirty="0" err="1"/>
              <a:t>був</a:t>
            </a:r>
            <a:r>
              <a:rPr lang="ru-RU" sz="2300" dirty="0"/>
              <a:t> </a:t>
            </a:r>
            <a:r>
              <a:rPr lang="ru-RU" sz="2300" dirty="0" err="1"/>
              <a:t>Сахіб</a:t>
            </a:r>
            <a:r>
              <a:rPr lang="ru-RU" sz="2300" dirty="0"/>
              <a:t> </a:t>
            </a:r>
            <a:r>
              <a:rPr lang="en-US" sz="2300" dirty="0"/>
              <a:t>I </a:t>
            </a:r>
            <a:r>
              <a:rPr lang="ru-RU" sz="2300" dirty="0" err="1"/>
              <a:t>Ґерай</a:t>
            </a:r>
            <a:r>
              <a:rPr lang="ru-RU" sz="2300" dirty="0"/>
              <a:t>.</a:t>
            </a:r>
          </a:p>
          <a:p>
            <a:pPr marL="45720" indent="0" algn="just">
              <a:buNone/>
            </a:pPr>
            <a:r>
              <a:rPr lang="ru-RU" sz="2300" dirty="0" err="1"/>
              <a:t>Бахчисарайський</a:t>
            </a:r>
            <a:r>
              <a:rPr lang="ru-RU" sz="2300" dirty="0"/>
              <a:t> палац — </a:t>
            </a:r>
            <a:r>
              <a:rPr lang="ru-RU" sz="2300" dirty="0" err="1"/>
              <a:t>пам'ятка</a:t>
            </a:r>
            <a:r>
              <a:rPr lang="ru-RU" sz="2300" dirty="0"/>
              <a:t> </a:t>
            </a:r>
            <a:r>
              <a:rPr lang="ru-RU" sz="2300" dirty="0" err="1"/>
              <a:t>історії</a:t>
            </a:r>
            <a:r>
              <a:rPr lang="ru-RU" sz="2300" dirty="0"/>
              <a:t> та </a:t>
            </a:r>
            <a:r>
              <a:rPr lang="ru-RU" sz="2300" dirty="0" err="1"/>
              <a:t>культури</a:t>
            </a:r>
            <a:r>
              <a:rPr lang="ru-RU" sz="2300" dirty="0"/>
              <a:t> </a:t>
            </a:r>
            <a:r>
              <a:rPr lang="ru-RU" sz="2300" dirty="0" err="1"/>
              <a:t>всесвітнього</a:t>
            </a:r>
            <a:r>
              <a:rPr lang="ru-RU" sz="2300" dirty="0"/>
              <a:t> </a:t>
            </a:r>
            <a:r>
              <a:rPr lang="ru-RU" sz="2300" dirty="0" err="1"/>
              <a:t>значення</a:t>
            </a:r>
            <a:r>
              <a:rPr lang="ru-RU" sz="2300" dirty="0"/>
              <a:t>, </a:t>
            </a:r>
            <a:r>
              <a:rPr lang="ru-RU" sz="2300" dirty="0" err="1"/>
              <a:t>єдиний</a:t>
            </a:r>
            <a:r>
              <a:rPr lang="ru-RU" sz="2300" dirty="0"/>
              <a:t> у </a:t>
            </a:r>
            <a:r>
              <a:rPr lang="ru-RU" sz="2300" dirty="0" err="1"/>
              <a:t>світі</a:t>
            </a:r>
            <a:r>
              <a:rPr lang="ru-RU" sz="2300" dirty="0"/>
              <a:t> </a:t>
            </a:r>
            <a:r>
              <a:rPr lang="ru-RU" sz="2300" dirty="0" err="1"/>
              <a:t>зразок</a:t>
            </a:r>
            <a:r>
              <a:rPr lang="ru-RU" sz="2300" dirty="0"/>
              <a:t> </a:t>
            </a:r>
            <a:r>
              <a:rPr lang="ru-RU" sz="2300" dirty="0" err="1"/>
              <a:t>кримськотатарської</a:t>
            </a:r>
            <a:r>
              <a:rPr lang="ru-RU" sz="2300" dirty="0"/>
              <a:t> </a:t>
            </a:r>
            <a:r>
              <a:rPr lang="ru-RU" sz="2300" dirty="0" err="1"/>
              <a:t>палацової</a:t>
            </a:r>
            <a:r>
              <a:rPr lang="ru-RU" sz="2300" dirty="0"/>
              <a:t> </a:t>
            </a:r>
            <a:r>
              <a:rPr lang="ru-RU" sz="2300" dirty="0" err="1"/>
              <a:t>архітектури</a:t>
            </a:r>
            <a:r>
              <a:rPr lang="ru-RU" sz="2300" dirty="0"/>
              <a:t>. Палац входить до складу </a:t>
            </a:r>
            <a:r>
              <a:rPr lang="ru-RU" sz="2300" dirty="0" err="1"/>
              <a:t>Бахчисарайського</a:t>
            </a:r>
            <a:r>
              <a:rPr lang="ru-RU" sz="2300" dirty="0"/>
              <a:t> </a:t>
            </a:r>
            <a:r>
              <a:rPr lang="ru-RU" sz="2300" dirty="0" err="1"/>
              <a:t>історико</a:t>
            </a:r>
            <a:r>
              <a:rPr lang="ru-RU" sz="2300" dirty="0"/>
              <a:t>-культурного </a:t>
            </a:r>
            <a:r>
              <a:rPr lang="ru-RU" sz="2300" dirty="0" err="1"/>
              <a:t>заповідника</a:t>
            </a:r>
            <a:r>
              <a:rPr lang="ru-RU" sz="2300" dirty="0"/>
              <a:t>. В </a:t>
            </a:r>
            <a:r>
              <a:rPr lang="ru-RU" sz="2300" dirty="0" err="1"/>
              <a:t>приміщеннях</a:t>
            </a:r>
            <a:r>
              <a:rPr lang="ru-RU" sz="2300" dirty="0"/>
              <a:t> палацу </a:t>
            </a:r>
            <a:r>
              <a:rPr lang="ru-RU" sz="2300" dirty="0" err="1"/>
              <a:t>розташовані</a:t>
            </a:r>
            <a:r>
              <a:rPr lang="ru-RU" sz="2300" dirty="0"/>
              <a:t> музей </a:t>
            </a:r>
            <a:r>
              <a:rPr lang="ru-RU" sz="2300" dirty="0" err="1"/>
              <a:t>історії</a:t>
            </a:r>
            <a:r>
              <a:rPr lang="ru-RU" sz="2300" dirty="0"/>
              <a:t> та </a:t>
            </a:r>
            <a:r>
              <a:rPr lang="ru-RU" sz="2300" dirty="0" err="1"/>
              <a:t>культури</a:t>
            </a:r>
            <a:r>
              <a:rPr lang="ru-RU" sz="2300" dirty="0"/>
              <a:t> </a:t>
            </a:r>
            <a:r>
              <a:rPr lang="ru-RU" sz="2300" dirty="0" err="1"/>
              <a:t>кримських</a:t>
            </a:r>
            <a:r>
              <a:rPr lang="ru-RU" sz="2300" dirty="0"/>
              <a:t> татар, </a:t>
            </a:r>
            <a:r>
              <a:rPr lang="ru-RU" sz="2300" dirty="0" err="1"/>
              <a:t>художній</a:t>
            </a:r>
            <a:r>
              <a:rPr lang="ru-RU" sz="2300" dirty="0"/>
              <a:t> музей, </a:t>
            </a:r>
            <a:r>
              <a:rPr lang="ru-RU" sz="2300" dirty="0" err="1"/>
              <a:t>виставка</a:t>
            </a:r>
            <a:r>
              <a:rPr lang="ru-RU" sz="2300" dirty="0"/>
              <a:t> </a:t>
            </a:r>
            <a:r>
              <a:rPr lang="ru-RU" sz="2300" dirty="0" err="1"/>
              <a:t>холодної</a:t>
            </a:r>
            <a:r>
              <a:rPr lang="ru-RU" sz="2300" dirty="0"/>
              <a:t> та </a:t>
            </a:r>
            <a:r>
              <a:rPr lang="ru-RU" sz="2300" dirty="0" err="1"/>
              <a:t>вогнепальної</a:t>
            </a:r>
            <a:r>
              <a:rPr lang="ru-RU" sz="2300" dirty="0"/>
              <a:t> </a:t>
            </a:r>
            <a:r>
              <a:rPr lang="ru-RU" sz="2300" dirty="0" err="1"/>
              <a:t>зброї</a:t>
            </a:r>
            <a:r>
              <a:rPr lang="ru-RU" sz="2300" dirty="0"/>
              <a:t>. </a:t>
            </a:r>
            <a:r>
              <a:rPr lang="ru-RU" sz="2300" dirty="0" err="1"/>
              <a:t>Територія</a:t>
            </a:r>
            <a:r>
              <a:rPr lang="ru-RU" sz="2300" dirty="0"/>
              <a:t> </a:t>
            </a:r>
            <a:r>
              <a:rPr lang="ru-RU" sz="2300" dirty="0" err="1"/>
              <a:t>палацового</a:t>
            </a:r>
            <a:r>
              <a:rPr lang="ru-RU" sz="2300" dirty="0"/>
              <a:t> комплексу </a:t>
            </a:r>
            <a:r>
              <a:rPr lang="ru-RU" sz="2300" dirty="0" err="1"/>
              <a:t>займає</a:t>
            </a:r>
            <a:r>
              <a:rPr lang="ru-RU" sz="2300" dirty="0"/>
              <a:t> 4,3 </a:t>
            </a:r>
            <a:r>
              <a:rPr lang="ru-RU" sz="2300" dirty="0" err="1"/>
              <a:t>гектари</a:t>
            </a:r>
            <a:r>
              <a:rPr lang="ru-RU" sz="2300" dirty="0"/>
              <a:t>, </a:t>
            </a:r>
            <a:r>
              <a:rPr lang="ru-RU" sz="2300" dirty="0" err="1"/>
              <a:t>раніше</a:t>
            </a:r>
            <a:r>
              <a:rPr lang="ru-RU" sz="2300" dirty="0"/>
              <a:t> </a:t>
            </a:r>
            <a:r>
              <a:rPr lang="ru-RU" sz="2300" dirty="0" err="1"/>
              <a:t>площа</a:t>
            </a:r>
            <a:r>
              <a:rPr lang="ru-RU" sz="2300" dirty="0"/>
              <a:t> комплексу становила 18 </a:t>
            </a:r>
            <a:r>
              <a:rPr lang="ru-RU" sz="2300" dirty="0" err="1"/>
              <a:t>гектарів</a:t>
            </a:r>
            <a:r>
              <a:rPr lang="ru-RU" sz="23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8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69160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Бахчисарайський</a:t>
            </a:r>
            <a:r>
              <a:rPr lang="ru-RU" dirty="0"/>
              <a:t> палац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6" y="764704"/>
            <a:ext cx="3781560" cy="283617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4" y="1669962"/>
            <a:ext cx="3864206" cy="2815830"/>
          </a:xfrm>
        </p:spPr>
      </p:pic>
    </p:spTree>
    <p:extLst>
      <p:ext uri="{BB962C8B-B14F-4D97-AF65-F5344CB8AC3E}">
        <p14:creationId xmlns:p14="http://schemas.microsoft.com/office/powerpoint/2010/main" val="1940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403244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Бахчи-</a:t>
            </a:r>
            <a:br>
              <a:rPr lang="ru-RU" dirty="0" smtClean="0"/>
            </a:br>
            <a:r>
              <a:rPr lang="ru-RU" dirty="0" err="1" smtClean="0"/>
              <a:t>сарайський</a:t>
            </a:r>
            <a:r>
              <a:rPr lang="ru-RU" dirty="0" smtClean="0"/>
              <a:t> </a:t>
            </a:r>
            <a:r>
              <a:rPr lang="ru-RU" dirty="0"/>
              <a:t>палац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2" y="764704"/>
            <a:ext cx="4193968" cy="283617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864206" cy="2898155"/>
          </a:xfrm>
        </p:spPr>
      </p:pic>
      <p:pic>
        <p:nvPicPr>
          <p:cNvPr id="3074" name="Picture 2" descr="C:\Users\Наташа\Downloads\історія\Замки і палаци\Б П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38123" cy="27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Мраморний</a:t>
            </a:r>
            <a:r>
              <a:rPr lang="uk-UA" dirty="0" smtClean="0"/>
              <a:t> фонтан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996110" cy="299708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Фонтан сліз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397865" cy="3600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55022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Бахчисарайський</a:t>
            </a:r>
            <a:r>
              <a:rPr lang="ru-RU" dirty="0"/>
              <a:t> палац</a:t>
            </a:r>
          </a:p>
        </p:txBody>
      </p:sp>
    </p:spTree>
    <p:extLst>
      <p:ext uri="{BB962C8B-B14F-4D97-AF65-F5344CB8AC3E}">
        <p14:creationId xmlns:p14="http://schemas.microsoft.com/office/powerpoint/2010/main" val="23733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Генуезька фортеця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132856"/>
            <a:ext cx="640080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err="1"/>
              <a:t>Генуезька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 — </a:t>
            </a:r>
            <a:r>
              <a:rPr lang="ru-RU" dirty="0" err="1"/>
              <a:t>фортеця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Судак (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), </a:t>
            </a:r>
            <a:r>
              <a:rPr lang="ru-RU" dirty="0" err="1"/>
              <a:t>побудована</a:t>
            </a:r>
            <a:r>
              <a:rPr lang="ru-RU" dirty="0"/>
              <a:t> </a:t>
            </a:r>
            <a:r>
              <a:rPr lang="ru-RU" dirty="0" err="1"/>
              <a:t>генуезцями</a:t>
            </a:r>
            <a:r>
              <a:rPr lang="ru-RU" dirty="0"/>
              <a:t> з 1371 по 1460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 marL="45720" indent="0" algn="just">
              <a:buNone/>
            </a:pP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на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кораловому</a:t>
            </a:r>
            <a:r>
              <a:rPr lang="ru-RU" dirty="0"/>
              <a:t> </a:t>
            </a:r>
            <a:r>
              <a:rPr lang="ru-RU" dirty="0" err="1"/>
              <a:t>рифі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конусоподібною</a:t>
            </a:r>
            <a:r>
              <a:rPr lang="ru-RU" dirty="0"/>
              <a:t> горою (</a:t>
            </a:r>
            <a:r>
              <a:rPr lang="ru-RU" dirty="0" err="1"/>
              <a:t>Киз</a:t>
            </a:r>
            <a:r>
              <a:rPr lang="ru-RU" dirty="0"/>
              <a:t>-</a:t>
            </a:r>
            <a:r>
              <a:rPr lang="ru-RU" dirty="0" err="1"/>
              <a:t>Кулле</a:t>
            </a:r>
            <a:r>
              <a:rPr lang="ru-RU" dirty="0"/>
              <a:t>-Бурун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Кріпосна</a:t>
            </a:r>
            <a:r>
              <a:rPr lang="ru-RU" dirty="0"/>
              <a:t>),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Судацької</a:t>
            </a:r>
            <a:r>
              <a:rPr lang="ru-RU" dirty="0"/>
              <a:t> бухти </a:t>
            </a:r>
            <a:r>
              <a:rPr lang="ru-RU" dirty="0" err="1"/>
              <a:t>Чорного</a:t>
            </a:r>
            <a:r>
              <a:rPr lang="ru-RU" dirty="0"/>
              <a:t> моря.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30 </a:t>
            </a:r>
            <a:r>
              <a:rPr lang="ru-RU" dirty="0" err="1"/>
              <a:t>гектарів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Маріїнський палац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267744" y="2132856"/>
            <a:ext cx="6400800" cy="3474720"/>
          </a:xfrm>
        </p:spPr>
        <p:txBody>
          <a:bodyPr/>
          <a:lstStyle/>
          <a:p>
            <a:pPr marL="45720" indent="0" algn="just">
              <a:spcAft>
                <a:spcPts val="0"/>
              </a:spcAft>
              <a:buNone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Маріїнський палац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у Києві зведений у 1750—1755 рр. за зразком палацу, який проектував Б.Растреллі для Гетьмана Розумовського. 1744 року імператриця Єлизавета Петрівна під час відвідувань Києва, сама вибрала для нього місце.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spcAft>
                <a:spcPts val="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Маріїнський палац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4" y="692696"/>
            <a:ext cx="4042106" cy="303157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4008867" cy="3006650"/>
          </a:xfrm>
        </p:spPr>
      </p:pic>
    </p:spTree>
    <p:extLst>
      <p:ext uri="{BB962C8B-B14F-4D97-AF65-F5344CB8AC3E}">
        <p14:creationId xmlns:p14="http://schemas.microsoft.com/office/powerpoint/2010/main" val="16612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Маріїнський палац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3" y="692696"/>
            <a:ext cx="3689548" cy="303157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418685" cy="2751462"/>
          </a:xfrm>
        </p:spPr>
      </p:pic>
    </p:spTree>
    <p:extLst>
      <p:ext uri="{BB962C8B-B14F-4D97-AF65-F5344CB8AC3E}">
        <p14:creationId xmlns:p14="http://schemas.microsoft.com/office/powerpoint/2010/main" val="257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Маріїнський палац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3" y="824216"/>
            <a:ext cx="3689548" cy="27685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0" y="1214438"/>
            <a:ext cx="3674114" cy="3006650"/>
          </a:xfrm>
        </p:spPr>
      </p:pic>
    </p:spTree>
    <p:extLst>
      <p:ext uri="{BB962C8B-B14F-4D97-AF65-F5344CB8AC3E}">
        <p14:creationId xmlns:p14="http://schemas.microsoft.com/office/powerpoint/2010/main" val="16097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 smtClean="0"/>
              <a:t>Олеський</a:t>
            </a:r>
            <a:r>
              <a:rPr lang="uk-UA" dirty="0" smtClean="0"/>
              <a:t> замок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2348880"/>
            <a:ext cx="3068961" cy="3474720"/>
          </a:xfrm>
        </p:spPr>
        <p:txBody>
          <a:bodyPr>
            <a:normAutofit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uk-UA" sz="2400" b="1" dirty="0" err="1">
                <a:latin typeface="Times New Roman"/>
                <a:ea typeface="Calibri"/>
                <a:cs typeface="Times New Roman"/>
              </a:rPr>
              <a:t>Оле́ський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 err="1">
                <a:latin typeface="Times New Roman"/>
                <a:ea typeface="Calibri"/>
                <a:cs typeface="Times New Roman"/>
              </a:rPr>
              <a:t>за́мок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— пам'ятка архітектури та історії XIII–XVIII століття. Розташований у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смт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Олесько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Буського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району Львівської області.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53076"/>
            <a:ext cx="3346450" cy="2232560"/>
          </a:xfrm>
        </p:spPr>
      </p:pic>
    </p:spTree>
    <p:extLst>
      <p:ext uri="{BB962C8B-B14F-4D97-AF65-F5344CB8AC3E}">
        <p14:creationId xmlns:p14="http://schemas.microsoft.com/office/powerpoint/2010/main" val="149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 smtClean="0"/>
              <a:t>Олеський</a:t>
            </a:r>
            <a:r>
              <a:rPr lang="uk-UA" dirty="0" smtClean="0"/>
              <a:t> замок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4" y="692696"/>
            <a:ext cx="4042106" cy="30315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98099"/>
            <a:ext cx="4031431" cy="2822000"/>
          </a:xfrm>
        </p:spPr>
      </p:pic>
    </p:spTree>
    <p:extLst>
      <p:ext uri="{BB962C8B-B14F-4D97-AF65-F5344CB8AC3E}">
        <p14:creationId xmlns:p14="http://schemas.microsoft.com/office/powerpoint/2010/main" val="13290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Замок Паланок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3734127" cy="3474720"/>
          </a:xfrm>
        </p:spPr>
        <p:txBody>
          <a:bodyPr>
            <a:normAutofit lnSpcReduction="10000"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uk-UA" sz="2400" b="1" dirty="0" err="1">
                <a:latin typeface="Times New Roman"/>
                <a:ea typeface="Calibri"/>
                <a:cs typeface="Times New Roman"/>
              </a:rPr>
              <a:t>За́мок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 err="1">
                <a:latin typeface="Times New Roman"/>
                <a:ea typeface="Calibri"/>
                <a:cs typeface="Times New Roman"/>
              </a:rPr>
              <a:t>Пала́нок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 (</a:t>
            </a:r>
            <a:r>
              <a:rPr lang="uk-UA" sz="2400" b="1" dirty="0" err="1">
                <a:latin typeface="Times New Roman"/>
                <a:ea typeface="Calibri"/>
                <a:cs typeface="Times New Roman"/>
              </a:rPr>
              <a:t>Мука́чівський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 err="1">
                <a:latin typeface="Times New Roman"/>
                <a:ea typeface="Calibri"/>
                <a:cs typeface="Times New Roman"/>
              </a:rPr>
              <a:t>за́мок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)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— замок у закарпатському місті Мукачеве. Унікальний зразок середньовічної фортифікаційної архітектури, з поєднанням різних стилів. Перша згадка -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ХІст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700702"/>
            <a:ext cx="4031431" cy="3023573"/>
          </a:xfrm>
        </p:spPr>
      </p:pic>
    </p:spTree>
    <p:extLst>
      <p:ext uri="{BB962C8B-B14F-4D97-AF65-F5344CB8AC3E}">
        <p14:creationId xmlns:p14="http://schemas.microsoft.com/office/powerpoint/2010/main" val="25411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Замок Паланок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5" y="764704"/>
            <a:ext cx="3946095" cy="29595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573631" cy="2081001"/>
          </a:xfrm>
        </p:spPr>
      </p:pic>
    </p:spTree>
    <p:extLst>
      <p:ext uri="{BB962C8B-B14F-4D97-AF65-F5344CB8AC3E}">
        <p14:creationId xmlns:p14="http://schemas.microsoft.com/office/powerpoint/2010/main" val="5798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Замок Паланок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5" y="764704"/>
            <a:ext cx="3946094" cy="29595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8276"/>
            <a:ext cx="3611781" cy="2708836"/>
          </a:xfrm>
        </p:spPr>
      </p:pic>
    </p:spTree>
    <p:extLst>
      <p:ext uri="{BB962C8B-B14F-4D97-AF65-F5344CB8AC3E}">
        <p14:creationId xmlns:p14="http://schemas.microsoft.com/office/powerpoint/2010/main" val="4561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Генуезька фортеця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416489" cy="331236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20481" cy="2880320"/>
          </a:xfrm>
        </p:spPr>
      </p:pic>
    </p:spTree>
    <p:extLst>
      <p:ext uri="{BB962C8B-B14F-4D97-AF65-F5344CB8AC3E}">
        <p14:creationId xmlns:p14="http://schemas.microsoft.com/office/powerpoint/2010/main" val="4829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Генуезька фортеця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416489" cy="331236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6256698" cy="1759696"/>
          </a:xfrm>
        </p:spPr>
      </p:pic>
    </p:spTree>
    <p:extLst>
      <p:ext uri="{BB962C8B-B14F-4D97-AF65-F5344CB8AC3E}">
        <p14:creationId xmlns:p14="http://schemas.microsoft.com/office/powerpoint/2010/main" val="141837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Генуезька фортеця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9966"/>
            <a:ext cx="4416489" cy="28537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12" y="2060848"/>
            <a:ext cx="3936656" cy="2880320"/>
          </a:xfrm>
        </p:spPr>
      </p:pic>
    </p:spTree>
    <p:extLst>
      <p:ext uri="{BB962C8B-B14F-4D97-AF65-F5344CB8AC3E}">
        <p14:creationId xmlns:p14="http://schemas.microsoft.com/office/powerpoint/2010/main" val="2964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Кам’янець-Подільська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403648" y="2348880"/>
            <a:ext cx="6400800" cy="35615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vi-VN" dirty="0"/>
              <a:t>Кам'яне́ць-Поді́льська форте́ця — фортеця у місті Кам'янець-Подільський (Хмельницької області України). Відома з </a:t>
            </a:r>
            <a:r>
              <a:rPr lang="en-US" dirty="0"/>
              <a:t>XIV </a:t>
            </a:r>
            <a:r>
              <a:rPr lang="vi-VN" dirty="0"/>
              <a:t>століття як частина оборонної системи міста Кам'янець, колишньої столиці Подільського князівства </a:t>
            </a:r>
            <a:r>
              <a:rPr lang="en-US" dirty="0"/>
              <a:t>XIV — XV </a:t>
            </a:r>
            <a:r>
              <a:rPr lang="vi-VN" dirty="0"/>
              <a:t>ст., Подільського воєводства </a:t>
            </a:r>
            <a:r>
              <a:rPr lang="en-US" dirty="0"/>
              <a:t>XV–XVIII </a:t>
            </a:r>
            <a:r>
              <a:rPr lang="vi-VN" dirty="0"/>
              <a:t>ст., а далі Подільської губернії (1793–1924 </a:t>
            </a:r>
            <a:r>
              <a:rPr lang="en-US" dirty="0"/>
              <a:t>pp.). </a:t>
            </a:r>
            <a:r>
              <a:rPr lang="vi-VN" dirty="0"/>
              <a:t>Є складовою частиною Національного історико-архітектурного заповідника «Кам'янець», що відноситься до «Семи чудес України».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622232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янець-Подільська</a:t>
            </a:r>
            <a:r>
              <a:rPr lang="uk-UA" dirty="0" smtClean="0"/>
              <a:t> фортеця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2" y="836712"/>
            <a:ext cx="4235764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7" y="1331562"/>
            <a:ext cx="3689441" cy="3033541"/>
          </a:xfrm>
        </p:spPr>
      </p:pic>
    </p:spTree>
    <p:extLst>
      <p:ext uri="{BB962C8B-B14F-4D97-AF65-F5344CB8AC3E}">
        <p14:creationId xmlns:p14="http://schemas.microsoft.com/office/powerpoint/2010/main" val="4510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622232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янець-Подільська</a:t>
            </a:r>
            <a:r>
              <a:rPr lang="uk-UA" dirty="0" smtClean="0"/>
              <a:t> фортеця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" y="404664"/>
            <a:ext cx="3634704" cy="24279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070"/>
            <a:ext cx="3436172" cy="2448272"/>
          </a:xfrm>
        </p:spPr>
      </p:pic>
      <p:pic>
        <p:nvPicPr>
          <p:cNvPr id="1026" name="Picture 2" descr="C:\Users\Наташа\Downloads\історія\Замки і палаци\Кам Под-Lanckorońska_Towe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1711325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Хотинська фортеця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dirty="0" err="1"/>
              <a:t>Хотинська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— </a:t>
            </a: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en-US" dirty="0"/>
              <a:t>XIII–XVIII </a:t>
            </a:r>
            <a:r>
              <a:rPr lang="ru-RU" dirty="0" err="1"/>
              <a:t>століття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Хотин на </a:t>
            </a:r>
            <a:r>
              <a:rPr lang="ru-RU" dirty="0" err="1"/>
              <a:t>Дністрі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Чернівецькій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історико-архітектурний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 «</a:t>
            </a:r>
            <a:r>
              <a:rPr lang="ru-RU" dirty="0" err="1"/>
              <a:t>Хотинська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». </a:t>
            </a:r>
            <a:r>
              <a:rPr lang="ru-RU" dirty="0" err="1"/>
              <a:t>Одне</a:t>
            </a:r>
            <a:r>
              <a:rPr lang="ru-RU" dirty="0"/>
              <a:t> з семи чудес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3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415</Words>
  <Application>Microsoft Office PowerPoint</Application>
  <PresentationFormat>Экран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Генуезька фортеця</vt:lpstr>
      <vt:lpstr>Генуезька фортеця</vt:lpstr>
      <vt:lpstr>Генуезька фортеця</vt:lpstr>
      <vt:lpstr>Генуезька фортеця</vt:lpstr>
      <vt:lpstr>Кам’янець-Подільська фортеця</vt:lpstr>
      <vt:lpstr>Кам’янець-Подільська фортеця</vt:lpstr>
      <vt:lpstr>Кам’янець-Подільська фортеця</vt:lpstr>
      <vt:lpstr>Хотинська фортеця</vt:lpstr>
      <vt:lpstr>Хотинська фортеця</vt:lpstr>
      <vt:lpstr>Хотинська фортеця</vt:lpstr>
      <vt:lpstr>Аккерманська фортеця</vt:lpstr>
      <vt:lpstr>Аккерманська фортеця</vt:lpstr>
      <vt:lpstr>Аккерманська фортеця</vt:lpstr>
      <vt:lpstr>Аккерманська фортеця</vt:lpstr>
      <vt:lpstr>Бахчисарайський палац</vt:lpstr>
      <vt:lpstr>Бахчисарайський палац</vt:lpstr>
      <vt:lpstr>Бахчи- сарайський палац</vt:lpstr>
      <vt:lpstr>Бахчисарайський палац</vt:lpstr>
      <vt:lpstr>Маріїнський палац</vt:lpstr>
      <vt:lpstr>Маріїнський палац</vt:lpstr>
      <vt:lpstr>Маріїнський палац</vt:lpstr>
      <vt:lpstr>Маріїнський палац</vt:lpstr>
      <vt:lpstr>Олеський замок</vt:lpstr>
      <vt:lpstr>Олеський замок</vt:lpstr>
      <vt:lpstr>Замок Паланок</vt:lpstr>
      <vt:lpstr>Замок Паланок</vt:lpstr>
      <vt:lpstr>Замок Паланок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13</cp:revision>
  <dcterms:created xsi:type="dcterms:W3CDTF">2014-04-07T17:04:13Z</dcterms:created>
  <dcterms:modified xsi:type="dcterms:W3CDTF">2014-04-07T18:43:54Z</dcterms:modified>
</cp:coreProperties>
</file>