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7"/>
  </p:notesMasterIdLst>
  <p:sldIdLst>
    <p:sldId id="267" r:id="rId2"/>
    <p:sldId id="256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6" r:id="rId11"/>
    <p:sldId id="275" r:id="rId12"/>
    <p:sldId id="277" r:id="rId13"/>
    <p:sldId id="278" r:id="rId14"/>
    <p:sldId id="279" r:id="rId15"/>
    <p:sldId id="280" r:id="rId16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90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6EC2B91-CD3F-4FDF-AAE6-1651072FAB73}" type="datetimeFigureOut">
              <a:rPr lang="uk-UA"/>
              <a:pPr>
                <a:defRPr/>
              </a:pPr>
              <a:t>18.03.2014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uk-UA" noProof="0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4ED0E81-CC26-4729-BB22-35F46CBAEDE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F96773D-10C5-4F53-A8DE-F21669083EB9}" type="slidenum">
              <a:rPr lang="uk-UA" smtClean="0"/>
              <a:pPr/>
              <a:t>5</a:t>
            </a:fld>
            <a:endParaRPr 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uk-UA"/>
              <a:t>Образец заголовка</a:t>
            </a:r>
          </a:p>
        </p:txBody>
      </p:sp>
      <p:sp>
        <p:nvSpPr>
          <p:cNvPr id="512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uk-UA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1DD8-B9A7-4C62-9106-BB3E09400FA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22CEE-FFEA-4DE1-9355-B1E97B8407C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3F1DF-04BE-43A0-B9F5-9AA155032CF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301625" y="1676400"/>
            <a:ext cx="8540750" cy="4422775"/>
          </a:xfrm>
        </p:spPr>
        <p:txBody>
          <a:bodyPr/>
          <a:lstStyle/>
          <a:p>
            <a:pPr lvl="0"/>
            <a:endParaRPr lang="uk-UA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BE5844-5D03-4071-B62A-2169BF3FE50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35B8B7-A6DD-4E46-A861-CB7CC20E0DE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F8A3C-E973-41AF-A2E7-540D8058D93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8F0D2-9633-48A9-8C1C-4A876DE6C62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C98B9A-6AD1-405F-8562-24A95CD82DC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D7017-F6B1-4227-920F-3CA95BFE314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CC3EC-48C2-4202-899C-DC803BEAFC5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F9779-0629-48ED-8C17-A3382DA145C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DE176-B8A0-4F7B-8CC4-51764E22003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3E413-9D33-4E07-BC06-8AC501EC0F2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3F489835-9012-484E-8B0A-B17A4D7DD7D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uk-UA" sz="7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23 січня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uk-UA" sz="7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Класна робота</a:t>
            </a:r>
            <a:endParaRPr lang="uk-UA" sz="7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76213"/>
          </a:xfrm>
        </p:spPr>
        <p:txBody>
          <a:bodyPr/>
          <a:lstStyle/>
          <a:p>
            <a:pPr>
              <a:defRPr/>
            </a:pP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625" y="476250"/>
            <a:ext cx="8540750" cy="6381750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uk-UA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Робота</a:t>
            </a:r>
            <a:r>
              <a:rPr lang="uk-UA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 підручником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Опрацювати таблицю </a:t>
            </a:r>
            <a:r>
              <a:rPr lang="uk-UA" sz="4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“Види</a:t>
            </a:r>
            <a:r>
              <a:rPr lang="uk-UA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поведінки”</a:t>
            </a:r>
            <a:endParaRPr lang="uk-UA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C:\Users\home\Downloads\images (9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505074"/>
            <a:ext cx="4968552" cy="358822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76213"/>
          </a:xfrm>
        </p:spPr>
        <p:txBody>
          <a:bodyPr/>
          <a:lstStyle/>
          <a:p>
            <a:pPr>
              <a:defRPr/>
            </a:pP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625" y="404813"/>
            <a:ext cx="8540750" cy="6264275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Робота</a:t>
            </a:r>
            <a:r>
              <a:rPr lang="uk-UA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 групах</a:t>
            </a:r>
          </a:p>
          <a:p>
            <a:pPr>
              <a:buFont typeface="Wingdings" pitchFamily="2" charset="2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Завдання для 1 групи. 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Написати правила поведінки у школі</a:t>
            </a:r>
          </a:p>
          <a:p>
            <a:pPr>
              <a:buFont typeface="Wingdings" pitchFamily="2" charset="2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Завдання для 2 групи. 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Що дає людині спілкування?</a:t>
            </a:r>
          </a:p>
          <a:p>
            <a:pPr>
              <a:buFont typeface="Wingdings" pitchFamily="2" charset="2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Завдання для 3 групи.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Наведіть приклади невербального спілкування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76213"/>
          </a:xfrm>
        </p:spPr>
        <p:txBody>
          <a:bodyPr/>
          <a:lstStyle/>
          <a:p>
            <a:pPr>
              <a:defRPr/>
            </a:pP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625" y="549275"/>
            <a:ext cx="8540750" cy="6048375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тесту</a:t>
            </a:r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uk-UA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“Активність</a:t>
            </a:r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uk-UA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спілкуванні”</a:t>
            </a:r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(0-4)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1.Я легко сходжуся з людьми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2.Я маю багато знайомих, яких завжди радий бачити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3.Я люблю багато говорити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4.З незнайомими людьми я почуваюся невимушено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5.Я не можу тривалий час  не спілкуватися з друзями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6.Коли треба про щось дізнатися, мені легше запитати, ніж шукати в книжках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7.З моєю появою в компанії стає веселіше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8.Я розмовляю швидко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9.Після довгого усамітнення мені хочеться із кимось поговорити</a:t>
            </a:r>
          </a:p>
          <a:p>
            <a:pPr>
              <a:buFont typeface="Wingdings" pitchFamily="2" charset="2"/>
              <a:buNone/>
              <a:defRPr/>
            </a:pPr>
            <a:endParaRPr lang="uk-UA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04775"/>
          </a:xfrm>
        </p:spPr>
        <p:txBody>
          <a:bodyPr/>
          <a:lstStyle/>
          <a:p>
            <a:pPr>
              <a:defRPr/>
            </a:pP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625" y="476250"/>
            <a:ext cx="8540750" cy="5622925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Результати</a:t>
            </a:r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тесту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1-12 балів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ти стриманий, надаєш перевагу не спілкуванню, а книжці. Тобі не так просто контактувати з людьми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13-24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– ти маєш спокійні стосунки з людьми, відповідаєш за свої вчинки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25-36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– ти активний  розмові, любиш багато говорити, полюбляєш жарти та каверзні запитання, нестриманий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76213"/>
          </a:xfrm>
        </p:spPr>
        <p:txBody>
          <a:bodyPr/>
          <a:lstStyle/>
          <a:p>
            <a:pPr>
              <a:defRPr/>
            </a:pP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625" y="476250"/>
            <a:ext cx="8540750" cy="5622925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Підсумок уроку</a:t>
            </a:r>
          </a:p>
          <a:p>
            <a:pPr algn="just">
              <a:buFont typeface="Wingdings" pitchFamily="2" charset="2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	           Спілкування впливає на здоров’я, навчання, розвиток інтелекту, поведінку, а на спілкування впливає те, як ти почуваєшся, чи успішний у навчанні, як поводишся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320675"/>
          </a:xfrm>
        </p:spPr>
        <p:txBody>
          <a:bodyPr/>
          <a:lstStyle/>
          <a:p>
            <a:pPr>
              <a:defRPr/>
            </a:pP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625" y="692150"/>
            <a:ext cx="8540750" cy="5407025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  Прочитати §17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  Намалювати способи невербального спілкування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827088" y="260350"/>
            <a:ext cx="7772400" cy="1944688"/>
          </a:xfrm>
        </p:spPr>
        <p:txBody>
          <a:bodyPr/>
          <a:lstStyle/>
          <a:p>
            <a:pPr eaLnBrk="1" hangingPunct="1">
              <a:defRPr/>
            </a:pP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sz="6600" b="1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Тема уроку:</a:t>
            </a:r>
            <a:r>
              <a:rPr lang="uk-UA" sz="6600" b="1" dirty="0" smtClean="0"/>
              <a:t/>
            </a:r>
            <a:br>
              <a:rPr lang="uk-UA" sz="6600" b="1" dirty="0" smtClean="0"/>
            </a:br>
            <a:r>
              <a:rPr lang="uk-UA" sz="6600" b="1" dirty="0" smtClean="0"/>
              <a:t/>
            </a:r>
            <a:br>
              <a:rPr lang="uk-UA" sz="6600" b="1" dirty="0" smtClean="0"/>
            </a:br>
            <a:endParaRPr lang="uk-UA" sz="5400" b="1" dirty="0" smtClean="0">
              <a:solidFill>
                <a:srgbClr val="FF0000"/>
              </a:solidFill>
            </a:endParaRPr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5288" y="1989138"/>
            <a:ext cx="8497887" cy="3649662"/>
          </a:xfrm>
        </p:spPr>
        <p:txBody>
          <a:bodyPr/>
          <a:lstStyle/>
          <a:p>
            <a:pPr eaLnBrk="1" hangingPunct="1">
              <a:defRPr/>
            </a:pPr>
            <a:r>
              <a:rPr lang="uk-UA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Спілкування і здоров’я</a:t>
            </a:r>
          </a:p>
        </p:txBody>
      </p:sp>
      <p:sp>
        <p:nvSpPr>
          <p:cNvPr id="3076" name="AutoShape 5" descr="Z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7" name="AutoShape 7" descr="Z"/>
          <p:cNvSpPr>
            <a:spLocks noChangeAspect="1" noChangeArrowheads="1"/>
          </p:cNvSpPr>
          <p:nvPr/>
        </p:nvSpPr>
        <p:spPr bwMode="auto">
          <a:xfrm>
            <a:off x="155575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8" name="Rectangle 10"/>
          <p:cNvSpPr>
            <a:spLocks noChangeArrowheads="1"/>
          </p:cNvSpPr>
          <p:nvPr/>
        </p:nvSpPr>
        <p:spPr bwMode="auto">
          <a:xfrm>
            <a:off x="0" y="1625600"/>
            <a:ext cx="914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uk-UA" sz="2400" b="1">
              <a:solidFill>
                <a:srgbClr val="FFFF00"/>
              </a:solidFill>
            </a:endParaRPr>
          </a:p>
          <a:p>
            <a:pPr algn="ctr"/>
            <a:endParaRPr lang="uk-UA" sz="2400" b="1">
              <a:solidFill>
                <a:srgbClr val="FFFF00"/>
              </a:solidFill>
            </a:endParaRPr>
          </a:p>
          <a:p>
            <a:pPr algn="ctr"/>
            <a:endParaRPr lang="uk-UA" sz="2400" b="1">
              <a:solidFill>
                <a:srgbClr val="FFFF00"/>
              </a:solidFill>
            </a:endParaRPr>
          </a:p>
          <a:p>
            <a:pPr algn="ctr"/>
            <a:endParaRPr lang="uk-UA" sz="2400" b="1">
              <a:solidFill>
                <a:srgbClr val="FFFF00"/>
              </a:solidFill>
            </a:endParaRPr>
          </a:p>
          <a:p>
            <a:pPr algn="ctr"/>
            <a:endParaRPr lang="uk-UA" sz="2400" b="1">
              <a:solidFill>
                <a:srgbClr val="FFFF00"/>
              </a:solidFill>
            </a:endParaRPr>
          </a:p>
          <a:p>
            <a:pPr algn="ctr"/>
            <a:endParaRPr lang="uk-UA" sz="2400" b="1">
              <a:solidFill>
                <a:srgbClr val="FFFF00"/>
              </a:solidFill>
            </a:endParaRPr>
          </a:p>
          <a:p>
            <a:pPr algn="ctr"/>
            <a:endParaRPr lang="uk-UA" sz="2400" b="1">
              <a:solidFill>
                <a:srgbClr val="FFFF00"/>
              </a:solidFill>
            </a:endParaRPr>
          </a:p>
          <a:p>
            <a:pPr algn="ctr"/>
            <a:endParaRPr lang="uk-UA" sz="2400" b="1">
              <a:solidFill>
                <a:srgbClr val="FFFF00"/>
              </a:solidFill>
            </a:endParaRPr>
          </a:p>
        </p:txBody>
      </p:sp>
      <p:sp>
        <p:nvSpPr>
          <p:cNvPr id="3079" name="AutoShape 11" descr="M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0" name="AutoShape 13" descr="M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1" name="AutoShape 15" descr="M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" name="Picture 3" descr="C:\Users\home\Downloads\загруженное (7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3645024"/>
            <a:ext cx="2520280" cy="28803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 descr="C:\Users\home\Downloads\images (7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73016"/>
            <a:ext cx="2600325" cy="29523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2" descr="C:\Users\home\Downloads\images (7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4149080"/>
            <a:ext cx="2880320" cy="25084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b="1" dirty="0" smtClean="0">
                <a:solidFill>
                  <a:srgbClr val="FFFF00"/>
                </a:solidFill>
              </a:rPr>
              <a:t>Вправа </a:t>
            </a:r>
            <a:r>
              <a:rPr lang="uk-UA" b="1" dirty="0" err="1" smtClean="0">
                <a:solidFill>
                  <a:srgbClr val="FFFF00"/>
                </a:solidFill>
              </a:rPr>
              <a:t>“Мікрофон</a:t>
            </a:r>
            <a:r>
              <a:rPr lang="uk-UA" dirty="0" err="1" smtClean="0">
                <a:solidFill>
                  <a:srgbClr val="FFFF00"/>
                </a:solidFill>
              </a:rPr>
              <a:t>”</a:t>
            </a:r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1.Здоров’я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2.Сон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3.Дитина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4.Обов’язок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5.Конституція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6.Конвенція ООН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home\Downloads\images (7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060848"/>
            <a:ext cx="2808312" cy="3240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184275"/>
          </a:xfrm>
        </p:spPr>
        <p:txBody>
          <a:bodyPr/>
          <a:lstStyle/>
          <a:p>
            <a:pPr>
              <a:defRPr/>
            </a:pPr>
            <a:r>
              <a:rPr lang="uk-UA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Встановіть</a:t>
            </a:r>
            <a:r>
              <a:rPr lang="uk-UA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відповідність</a:t>
            </a:r>
            <a:endParaRPr lang="uk-UA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12875"/>
            <a:ext cx="9144000" cy="5256213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uk-UA" dirty="0" smtClean="0"/>
              <a:t>Стаття 1      </a:t>
            </a:r>
            <a:r>
              <a:rPr lang="uk-UA" sz="2800" dirty="0" smtClean="0"/>
              <a:t>Ніхто не може примусити мене 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800" dirty="0" smtClean="0"/>
              <a:t>                       робити те, що шкодить моєму здоров’ю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800" dirty="0" smtClean="0"/>
              <a:t>Стаття 19       Усі діти з особливими потребами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800" dirty="0" smtClean="0"/>
              <a:t>                        мають право  на особливу турботу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800" dirty="0" smtClean="0"/>
              <a:t>Стаття 23       Якщо я захворію, мені буде надано 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800" dirty="0" smtClean="0"/>
              <a:t>                        найкращу медичну допомогу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800" dirty="0" smtClean="0"/>
              <a:t>Стаття 24       До 18 років я – дитина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800" dirty="0" smtClean="0"/>
              <a:t>Стаття 32       Мої батьки не можуть жорстоко 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800" dirty="0" smtClean="0"/>
              <a:t>                        поводитися зі мною та мають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2800" dirty="0" smtClean="0"/>
              <a:t>                        піклуватися про мене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C:\Users\home\Downloads\images (9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365104"/>
            <a:ext cx="2976600" cy="2304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Чим важливе спілкування у житті людини?</a:t>
            </a:r>
            <a:endParaRPr lang="uk-UA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C:\Users\home\Downloads\images (90)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79512" y="1916832"/>
            <a:ext cx="2806824" cy="26642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9" name="Picture 5" descr="C:\Users\home\Downloads\images (9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3068960"/>
            <a:ext cx="3096344" cy="2592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392113"/>
          </a:xfrm>
        </p:spPr>
        <p:txBody>
          <a:bodyPr/>
          <a:lstStyle/>
          <a:p>
            <a:pPr>
              <a:defRPr/>
            </a:pP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625" y="549275"/>
            <a:ext cx="8540750" cy="5549900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uk-UA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endParaRPr lang="uk-UA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Спілкування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– це обмін між людьми 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                        інформацією, думками,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                        враженнями, емоціями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C:\Users\home\Downloads\images (8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27368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247650"/>
          </a:xfrm>
        </p:spPr>
        <p:txBody>
          <a:bodyPr/>
          <a:lstStyle/>
          <a:p>
            <a:pPr>
              <a:defRPr/>
            </a:pP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625" y="476250"/>
            <a:ext cx="8540750" cy="5622925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Види спілкування</a:t>
            </a:r>
          </a:p>
          <a:p>
            <a:pPr>
              <a:buFont typeface="Wingdings" pitchFamily="2" charset="2"/>
              <a:buNone/>
              <a:defRPr/>
            </a:pPr>
            <a:endParaRPr lang="uk-UA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188" y="1847850"/>
          <a:ext cx="8136904" cy="3813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8306"/>
                <a:gridCol w="4138598"/>
              </a:tblGrid>
              <a:tr h="587586"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Позитивне спілкування</a:t>
                      </a:r>
                      <a:endParaRPr lang="uk-UA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Негативне </a:t>
                      </a:r>
                    </a:p>
                    <a:p>
                      <a:pPr algn="ctr"/>
                      <a:r>
                        <a:rPr lang="uk-UA" sz="2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спілкування</a:t>
                      </a:r>
                      <a:endParaRPr lang="uk-UA" sz="2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868798">
                <a:tc>
                  <a:txBody>
                    <a:bodyPr/>
                    <a:lstStyle/>
                    <a:p>
                      <a:r>
                        <a:rPr lang="uk-UA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Створюється гарний настрій, зростає упевненість у собі, легше долаються труднощі</a:t>
                      </a:r>
                      <a:endParaRPr lang="uk-UA" sz="32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3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Непорозуміння, сварки, суперечки</a:t>
                      </a:r>
                      <a:endParaRPr lang="uk-UA" sz="32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Стрелка вниз 9"/>
          <p:cNvSpPr/>
          <p:nvPr/>
        </p:nvSpPr>
        <p:spPr>
          <a:xfrm>
            <a:off x="5364163" y="1268413"/>
            <a:ext cx="431800" cy="5762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1" name="Стрелка вниз 10"/>
          <p:cNvSpPr/>
          <p:nvPr/>
        </p:nvSpPr>
        <p:spPr>
          <a:xfrm>
            <a:off x="3276600" y="1268413"/>
            <a:ext cx="431800" cy="5762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04775"/>
          </a:xfrm>
        </p:spPr>
        <p:txBody>
          <a:bodyPr/>
          <a:lstStyle/>
          <a:p>
            <a:pPr>
              <a:defRPr/>
            </a:pP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625" y="476250"/>
            <a:ext cx="8842375" cy="5622925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Спілкування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вербальне               невербальне</a:t>
            </a:r>
          </a:p>
          <a:p>
            <a:pPr>
              <a:buFont typeface="Wingdings" pitchFamily="2" charset="2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(спілкування за                  (обмін інформацією</a:t>
            </a:r>
          </a:p>
          <a:p>
            <a:pPr>
              <a:buFont typeface="Wingdings" pitchFamily="2" charset="2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допомогою слів                    без слів) </a:t>
            </a:r>
          </a:p>
          <a:p>
            <a:pPr>
              <a:buFont typeface="Wingdings" pitchFamily="2" charset="2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і речень)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4572000" y="1125538"/>
            <a:ext cx="2160588" cy="431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1692275" y="1125538"/>
            <a:ext cx="2663825" cy="3587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9222" name="Picture 6" descr="C:\Users\home\Downloads\images (9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861048"/>
            <a:ext cx="3590111" cy="26642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23" name="Picture 7" descr="C:\Users\home\Downloads\загруженное (9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933056"/>
            <a:ext cx="3528392" cy="2592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247650"/>
          </a:xfrm>
        </p:spPr>
        <p:txBody>
          <a:bodyPr/>
          <a:lstStyle/>
          <a:p>
            <a:pPr>
              <a:defRPr/>
            </a:pP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388" y="333375"/>
            <a:ext cx="8785225" cy="6119813"/>
          </a:xfrm>
        </p:spPr>
        <p:txBody>
          <a:bodyPr/>
          <a:lstStyle/>
          <a:p>
            <a:pPr algn="ctr">
              <a:buFont typeface="Wingdings" pitchFamily="2" charset="2"/>
              <a:buNone/>
              <a:defRPr/>
            </a:pP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Цікаві факти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Кивок головою у нас означає </a:t>
            </a:r>
            <a:r>
              <a:rPr lang="uk-UA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-“так”</a:t>
            </a: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 а в Болгарії – </a:t>
            </a:r>
            <a:r>
              <a:rPr lang="uk-UA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“ні”</a:t>
            </a:r>
            <a:endParaRPr lang="uk-UA" sz="4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Араби на відмову піднімають голову,  а турки ще й прицмокують язиком</a:t>
            </a:r>
          </a:p>
          <a:p>
            <a:pPr>
              <a:buFont typeface="Wingdings" pitchFamily="2" charset="2"/>
              <a:buNone/>
              <a:defRPr/>
            </a:pPr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Малайці передають відмову простим опусканням очей</a:t>
            </a:r>
            <a:endParaRPr lang="uk-UA" sz="4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endParaRPr lang="uk-UA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ятно 1 3"/>
          <p:cNvSpPr/>
          <p:nvPr/>
        </p:nvSpPr>
        <p:spPr>
          <a:xfrm>
            <a:off x="468313" y="1341438"/>
            <a:ext cx="554037" cy="481012"/>
          </a:xfrm>
          <a:prstGeom prst="irregularSeal1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5" name="Пятно 1 4"/>
          <p:cNvSpPr/>
          <p:nvPr/>
        </p:nvSpPr>
        <p:spPr>
          <a:xfrm>
            <a:off x="395288" y="2565400"/>
            <a:ext cx="554037" cy="482600"/>
          </a:xfrm>
          <a:prstGeom prst="irregularSeal1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6" name="Пятно 1 5"/>
          <p:cNvSpPr/>
          <p:nvPr/>
        </p:nvSpPr>
        <p:spPr>
          <a:xfrm>
            <a:off x="468313" y="3789363"/>
            <a:ext cx="554037" cy="482600"/>
          </a:xfrm>
          <a:prstGeom prst="irregularSeal1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Clouds</Template>
  <TotalTime>384</TotalTime>
  <Words>369</Words>
  <Application>Microsoft Office PowerPoint</Application>
  <PresentationFormat>Экран (4:3)</PresentationFormat>
  <Paragraphs>76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Wingdings</vt:lpstr>
      <vt:lpstr>Calibri</vt:lpstr>
      <vt:lpstr>Times New Roman</vt:lpstr>
      <vt:lpstr>Облака</vt:lpstr>
      <vt:lpstr>Слайд 1</vt:lpstr>
      <vt:lpstr>   Тема уроку:  </vt:lpstr>
      <vt:lpstr>Вправа “Мікрофон”</vt:lpstr>
      <vt:lpstr>Встановіть відповідність</vt:lpstr>
      <vt:lpstr>Чим важливе спілкування у житті людини?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111</cp:lastModifiedBy>
  <cp:revision>55</cp:revision>
  <dcterms:created xsi:type="dcterms:W3CDTF">2012-03-20T19:27:15Z</dcterms:created>
  <dcterms:modified xsi:type="dcterms:W3CDTF">2014-03-18T04:52:19Z</dcterms:modified>
</cp:coreProperties>
</file>