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6" r:id="rId6"/>
    <p:sldId id="265" r:id="rId7"/>
    <p:sldId id="264" r:id="rId8"/>
    <p:sldId id="267" r:id="rId9"/>
    <p:sldId id="269" r:id="rId10"/>
    <p:sldId id="271" r:id="rId11"/>
    <p:sldId id="270"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Lst>
  <p:sldSz cx="9144000" cy="6858000" type="screen4x3"/>
  <p:notesSz cx="6858000" cy="9144000"/>
  <p:defaultTextStyle>
    <a:defPPr>
      <a:defRPr lang="ru-RU"/>
    </a:defPPr>
    <a:lvl1pPr algn="l" rtl="0" fontAlgn="base">
      <a:spcBef>
        <a:spcPct val="0"/>
      </a:spcBef>
      <a:spcAft>
        <a:spcPct val="0"/>
      </a:spcAft>
      <a:defRPr i="1" kern="1200">
        <a:solidFill>
          <a:schemeClr val="tx1"/>
        </a:solidFill>
        <a:latin typeface="Arial" charset="0"/>
        <a:ea typeface="+mn-ea"/>
        <a:cs typeface="+mn-cs"/>
      </a:defRPr>
    </a:lvl1pPr>
    <a:lvl2pPr marL="457200" algn="l" rtl="0" fontAlgn="base">
      <a:spcBef>
        <a:spcPct val="0"/>
      </a:spcBef>
      <a:spcAft>
        <a:spcPct val="0"/>
      </a:spcAft>
      <a:defRPr i="1" kern="1200">
        <a:solidFill>
          <a:schemeClr val="tx1"/>
        </a:solidFill>
        <a:latin typeface="Arial" charset="0"/>
        <a:ea typeface="+mn-ea"/>
        <a:cs typeface="+mn-cs"/>
      </a:defRPr>
    </a:lvl2pPr>
    <a:lvl3pPr marL="914400" algn="l" rtl="0" fontAlgn="base">
      <a:spcBef>
        <a:spcPct val="0"/>
      </a:spcBef>
      <a:spcAft>
        <a:spcPct val="0"/>
      </a:spcAft>
      <a:defRPr i="1" kern="1200">
        <a:solidFill>
          <a:schemeClr val="tx1"/>
        </a:solidFill>
        <a:latin typeface="Arial" charset="0"/>
        <a:ea typeface="+mn-ea"/>
        <a:cs typeface="+mn-cs"/>
      </a:defRPr>
    </a:lvl3pPr>
    <a:lvl4pPr marL="1371600" algn="l" rtl="0" fontAlgn="base">
      <a:spcBef>
        <a:spcPct val="0"/>
      </a:spcBef>
      <a:spcAft>
        <a:spcPct val="0"/>
      </a:spcAft>
      <a:defRPr i="1" kern="1200">
        <a:solidFill>
          <a:schemeClr val="tx1"/>
        </a:solidFill>
        <a:latin typeface="Arial" charset="0"/>
        <a:ea typeface="+mn-ea"/>
        <a:cs typeface="+mn-cs"/>
      </a:defRPr>
    </a:lvl4pPr>
    <a:lvl5pPr marL="1828800" algn="l" rtl="0" fontAlgn="base">
      <a:spcBef>
        <a:spcPct val="0"/>
      </a:spcBef>
      <a:spcAft>
        <a:spcPct val="0"/>
      </a:spcAft>
      <a:defRPr i="1" kern="1200">
        <a:solidFill>
          <a:schemeClr val="tx1"/>
        </a:solidFill>
        <a:latin typeface="Arial" charset="0"/>
        <a:ea typeface="+mn-ea"/>
        <a:cs typeface="+mn-cs"/>
      </a:defRPr>
    </a:lvl5pPr>
    <a:lvl6pPr marL="2286000" algn="l" defTabSz="914400" rtl="0" eaLnBrk="1" latinLnBrk="0" hangingPunct="1">
      <a:defRPr i="1" kern="1200">
        <a:solidFill>
          <a:schemeClr val="tx1"/>
        </a:solidFill>
        <a:latin typeface="Arial" charset="0"/>
        <a:ea typeface="+mn-ea"/>
        <a:cs typeface="+mn-cs"/>
      </a:defRPr>
    </a:lvl6pPr>
    <a:lvl7pPr marL="2743200" algn="l" defTabSz="914400" rtl="0" eaLnBrk="1" latinLnBrk="0" hangingPunct="1">
      <a:defRPr i="1" kern="1200">
        <a:solidFill>
          <a:schemeClr val="tx1"/>
        </a:solidFill>
        <a:latin typeface="Arial" charset="0"/>
        <a:ea typeface="+mn-ea"/>
        <a:cs typeface="+mn-cs"/>
      </a:defRPr>
    </a:lvl7pPr>
    <a:lvl8pPr marL="3200400" algn="l" defTabSz="914400" rtl="0" eaLnBrk="1" latinLnBrk="0" hangingPunct="1">
      <a:defRPr i="1" kern="1200">
        <a:solidFill>
          <a:schemeClr val="tx1"/>
        </a:solidFill>
        <a:latin typeface="Arial" charset="0"/>
        <a:ea typeface="+mn-ea"/>
        <a:cs typeface="+mn-cs"/>
      </a:defRPr>
    </a:lvl8pPr>
    <a:lvl9pPr marL="3657600" algn="l" defTabSz="914400" rtl="0" eaLnBrk="1" latinLnBrk="0" hangingPunct="1">
      <a:defRPr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0099FF"/>
    <a:srgbClr val="336600"/>
    <a:srgbClr val="008000"/>
    <a:srgbClr val="003300"/>
    <a:srgbClr val="FF99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1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088136A-C114-4BE7-A0FF-02420357383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FF466FC-90C3-44E9-B160-082345FF570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B5B3424-3C9C-4FA8-9B2C-E0D3D7AA67D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709B881-3731-4B9B-8D56-0BF6557E41C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F7D87E7-F82B-41F2-AEC9-63596B9BA7D6}"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86D3646-0E9C-43A4-AC0A-A491ECDF606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BD28F331-0FD8-4EA7-AFE2-FA65DAF5B9D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4F27FC3D-1AD8-4DE0-9C08-37E01B5859E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D5F1BCAD-363B-4000-9298-B1FAB81E8D7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3E20718-5C9A-4EC5-9634-73CA13626D8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BD7F883-9DE7-49BE-B089-A1760EB4A2A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smtClean="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smtClean="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smtClean="0"/>
            </a:lvl1pPr>
          </a:lstStyle>
          <a:p>
            <a:pPr>
              <a:defRPr/>
            </a:pPr>
            <a:fld id="{B8D0319B-DAC9-414D-AAD0-F377A0BC031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057;&#1090;&#1088;&#1091;&#1082;&#1090;&#1091;&#1088;&#1085;&#1110;%20&#1086;&#1089;&#1086;&#1073;&#1083;%20&#1110;%20&#1087;&#1083;&#1072;&#1085;&#1091;&#1074;.pp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055;&#1086;&#1090;&#1086;&#1095;&#1085;&#1077;%20&#1090;&#1077;&#1084;&#1072;&#1090;&#1080;&#1095;&#1085;&#1077;.pp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1058;&#1088;&#1080;&#1074;&#1080;&#1084;&#1110;&#1088;&#1085;&#1072;%20&#1092;&#1110;&#1075;&#1091;&#1088;&#1072;.ppt" TargetMode="External"/><Relationship Id="rId2" Type="http://schemas.openxmlformats.org/officeDocument/2006/relationships/hyperlink" Target="&#1042;&#1087;&#1088;&#1072;&#1074;&#1080;%20&#1089;&#1090;&#1088;&#1110;&#1083;&#1100;&#1073;.ppt"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1057;&#1093;&#1077;&#1084;&#1072;%203.ppt" TargetMode="External"/><Relationship Id="rId2" Type="http://schemas.openxmlformats.org/officeDocument/2006/relationships/hyperlink" Target="&#1057;&#1093;&#1077;&#1084;&#1072;%20&#1086;&#1073;&#1083;&#1072;&#1076;&#1085;&#1072;&#1085;&#1085;&#1103;.pp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053;&#1058;&#1050;.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050;&#1043;%20&#1058;&#1055;/&#1050;&#1085;&#1080;&#1075;&#1072;%20&#1077;&#1083;%20&#1074;&#1072;&#1088;&#1110;&#1072;&#1085;&#1090;/&#1044;&#1080;&#1085;&#1072;&#1084;&#1110;&#1095;&#1085;&#1110;%20&#1092;&#1072;&#1081;&#1083;&#1080;/1%20%20&#1057;&#1087;&#1086;&#1089;&#1086;&#1073;&#1080;%20&#1089;&#1090;&#1088;%20&#1085;&#1072;%20&#1079;&#1091;&#1089;&#1090;&#1088;%20&#1082;&#1091;&#1088;&#1089;&#1110;.mp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1050;&#1043;%20&#1058;&#1055;/&#1050;&#1085;&#1080;&#1075;&#1072;%20&#1077;&#1083;%20&#1074;&#1072;&#1088;&#1110;&#1072;&#1085;&#1090;/&#1044;&#1080;&#1085;&#1072;&#1084;&#1110;&#1095;&#1085;&#1110;%20&#1092;&#1072;&#1081;&#1083;&#1080;/8%20%20&#1041;&#1086;&#1081;&#1086;&#1074;&#1077;%20&#1079;&#1072;&#1089;&#1090;&#1086;&#1089;&#1091;&#1074;&#1072;&#1085;&#1085;&#1103;.mp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061;10803&#1059;_&#1055;&#1088;&#1086;&#1075;&#1088;&#1072;&#1084;&#1072;_&#1047;&#1072;&#1093;&#1080;&#1089;&#1090;%20&#1042;i&#1090;&#1095;&#1080;&#1079;&#1085;&#108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1057;&#1093;&#1077;&#1084;&#1072;%201.pp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1041;&#1086;&#1081;&#1086;&#1074;&#1110;%20&#1074;&#1083;&#1072;&#1089;&#1090;&#1080;&#1074;&#1086;&#1089;&#1090;&#1110;.ppt" TargetMode="External"/><Relationship Id="rId2" Type="http://schemas.openxmlformats.org/officeDocument/2006/relationships/hyperlink" Target="&#1042;&#1086;&#1075;&#1085;&#1077;&#1074;&#1072;%20&#1079;&#1072;&#1076;&#1072;&#1095;&#1072;.pp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28600"/>
            <a:ext cx="9144000" cy="1219200"/>
          </a:xfrm>
          <a:solidFill>
            <a:schemeClr val="hlink"/>
          </a:solidFill>
        </p:spPr>
        <p:txBody>
          <a:bodyPr/>
          <a:lstStyle/>
          <a:p>
            <a:pPr eaLnBrk="1" hangingPunct="1"/>
            <a:r>
              <a:rPr lang="uk-UA" sz="3600" b="1" smtClean="0">
                <a:solidFill>
                  <a:srgbClr val="FFFF00"/>
                </a:solidFill>
              </a:rPr>
              <a:t>ЗАХИСТ ВІТЧИЗНИ</a:t>
            </a:r>
            <a:endParaRPr lang="ru-RU" sz="3600" b="1" smtClean="0">
              <a:solidFill>
                <a:srgbClr val="FFFF00"/>
              </a:solidFill>
            </a:endParaRPr>
          </a:p>
        </p:txBody>
      </p:sp>
      <p:sp>
        <p:nvSpPr>
          <p:cNvPr id="3075" name="Rectangle 3"/>
          <p:cNvSpPr>
            <a:spLocks noGrp="1" noChangeArrowheads="1"/>
          </p:cNvSpPr>
          <p:nvPr>
            <p:ph type="subTitle" idx="1"/>
          </p:nvPr>
        </p:nvSpPr>
        <p:spPr>
          <a:xfrm>
            <a:off x="1295400" y="1905000"/>
            <a:ext cx="7543800" cy="4419600"/>
          </a:xfrm>
        </p:spPr>
        <p:txBody>
          <a:bodyPr/>
          <a:lstStyle/>
          <a:p>
            <a:pPr eaLnBrk="1" hangingPunct="1">
              <a:lnSpc>
                <a:spcPct val="80000"/>
              </a:lnSpc>
            </a:pPr>
            <a:endParaRPr lang="uk-UA" sz="4000" smtClean="0"/>
          </a:p>
          <a:p>
            <a:pPr algn="r" eaLnBrk="1" hangingPunct="1">
              <a:lnSpc>
                <a:spcPct val="80000"/>
              </a:lnSpc>
            </a:pPr>
            <a:r>
              <a:rPr lang="uk-UA" smtClean="0"/>
              <a:t>Особливості </a:t>
            </a:r>
          </a:p>
          <a:p>
            <a:pPr algn="r" eaLnBrk="1" hangingPunct="1">
              <a:lnSpc>
                <a:spcPct val="80000"/>
              </a:lnSpc>
            </a:pPr>
            <a:r>
              <a:rPr lang="uk-UA" smtClean="0"/>
              <a:t>побудови та змісту </a:t>
            </a:r>
          </a:p>
          <a:p>
            <a:pPr algn="r" eaLnBrk="1" hangingPunct="1">
              <a:lnSpc>
                <a:spcPct val="80000"/>
              </a:lnSpc>
            </a:pPr>
            <a:r>
              <a:rPr lang="uk-UA" smtClean="0"/>
              <a:t>нової програми предмета</a:t>
            </a:r>
          </a:p>
          <a:p>
            <a:pPr algn="r" eaLnBrk="1" hangingPunct="1">
              <a:lnSpc>
                <a:spcPct val="80000"/>
              </a:lnSpc>
            </a:pPr>
            <a:endParaRPr lang="uk-UA" smtClean="0"/>
          </a:p>
          <a:p>
            <a:pPr algn="r" eaLnBrk="1" hangingPunct="1">
              <a:lnSpc>
                <a:spcPct val="80000"/>
              </a:lnSpc>
            </a:pPr>
            <a:endParaRPr lang="uk-UA" smtClean="0"/>
          </a:p>
          <a:p>
            <a:pPr algn="r" eaLnBrk="1" hangingPunct="1">
              <a:lnSpc>
                <a:spcPct val="80000"/>
              </a:lnSpc>
            </a:pPr>
            <a:endParaRPr lang="uk-UA" sz="2000" smtClean="0"/>
          </a:p>
          <a:p>
            <a:pPr eaLnBrk="1" hangingPunct="1"/>
            <a:r>
              <a:rPr lang="ru-RU" sz="2000" b="1" smtClean="0"/>
              <a:t>Рекомендовано Міністерством освіти і науки України</a:t>
            </a:r>
          </a:p>
          <a:p>
            <a:pPr eaLnBrk="1" hangingPunct="1"/>
            <a:r>
              <a:rPr lang="ru-RU" sz="2000" smtClean="0"/>
              <a:t>(лист № 1/11-6881 від 14.08.2009)</a:t>
            </a:r>
            <a:endParaRPr lang="uk-UA" sz="2000" smtClean="0"/>
          </a:p>
        </p:txBody>
      </p:sp>
      <p:grpSp>
        <p:nvGrpSpPr>
          <p:cNvPr id="3076" name="Group 4"/>
          <p:cNvGrpSpPr>
            <a:grpSpLocks/>
          </p:cNvGrpSpPr>
          <p:nvPr/>
        </p:nvGrpSpPr>
        <p:grpSpPr bwMode="auto">
          <a:xfrm>
            <a:off x="228600" y="1524000"/>
            <a:ext cx="838200" cy="5334000"/>
            <a:chOff x="144" y="960"/>
            <a:chExt cx="528" cy="3360"/>
          </a:xfrm>
        </p:grpSpPr>
        <p:sp>
          <p:nvSpPr>
            <p:cNvPr id="3080"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3081"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3082"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3083"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grpSp>
        <p:nvGrpSpPr>
          <p:cNvPr id="3077" name="Group 9"/>
          <p:cNvGrpSpPr>
            <a:grpSpLocks/>
          </p:cNvGrpSpPr>
          <p:nvPr/>
        </p:nvGrpSpPr>
        <p:grpSpPr bwMode="auto">
          <a:xfrm>
            <a:off x="0" y="381000"/>
            <a:ext cx="9144000" cy="914400"/>
            <a:chOff x="0" y="240"/>
            <a:chExt cx="5760" cy="576"/>
          </a:xfrm>
        </p:grpSpPr>
        <p:sp>
          <p:nvSpPr>
            <p:cNvPr id="3078" name="Line 10"/>
            <p:cNvSpPr>
              <a:spLocks noChangeShapeType="1"/>
            </p:cNvSpPr>
            <p:nvPr/>
          </p:nvSpPr>
          <p:spPr bwMode="auto">
            <a:xfrm>
              <a:off x="0" y="240"/>
              <a:ext cx="3936" cy="0"/>
            </a:xfrm>
            <a:prstGeom prst="line">
              <a:avLst/>
            </a:prstGeom>
            <a:noFill/>
            <a:ln w="38100">
              <a:solidFill>
                <a:schemeClr val="bg1"/>
              </a:solidFill>
              <a:round/>
              <a:headEnd/>
              <a:tailEnd/>
            </a:ln>
          </p:spPr>
          <p:txBody>
            <a:bodyPr/>
            <a:lstStyle/>
            <a:p>
              <a:endParaRPr lang="ru-RU"/>
            </a:p>
          </p:txBody>
        </p:sp>
        <p:sp>
          <p:nvSpPr>
            <p:cNvPr id="3079" name="Line 11"/>
            <p:cNvSpPr>
              <a:spLocks noChangeShapeType="1"/>
            </p:cNvSpPr>
            <p:nvPr/>
          </p:nvSpPr>
          <p:spPr bwMode="auto">
            <a:xfrm>
              <a:off x="1584" y="816"/>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1143000" y="1143000"/>
            <a:ext cx="7848600" cy="5562600"/>
          </a:xfrm>
        </p:spPr>
        <p:txBody>
          <a:bodyPr/>
          <a:lstStyle/>
          <a:p>
            <a:pPr algn="r" eaLnBrk="1" hangingPunct="1">
              <a:lnSpc>
                <a:spcPct val="80000"/>
              </a:lnSpc>
              <a:buFontTx/>
              <a:buNone/>
            </a:pPr>
            <a:r>
              <a:rPr lang="ru-RU" sz="2000" b="1" i="1" smtClean="0">
                <a:solidFill>
                  <a:srgbClr val="0000FF"/>
                </a:solidFill>
                <a:latin typeface="Times New Roman" pitchFamily="18" charset="0"/>
              </a:rPr>
              <a:t>Структура. </a:t>
            </a:r>
            <a:r>
              <a:rPr lang="uk-UA" sz="2000" b="1" i="1" smtClean="0">
                <a:solidFill>
                  <a:srgbClr val="333300"/>
                </a:solidFill>
                <a:latin typeface="Times New Roman" pitchFamily="18" charset="0"/>
              </a:rPr>
              <a:t>Введення. 5.1. Військовослужбовці та відносини між ними 5.2. Внутрішній порядок у військовій частині та її підрозділах 5.3. Військова дисципліна, засоби щодо її зміцнення 5.4. Вартова служба</a:t>
            </a:r>
            <a:endParaRPr lang="ru-RU" sz="2000" b="1" i="1" smtClean="0">
              <a:solidFill>
                <a:srgbClr val="333300"/>
              </a:solidFill>
              <a:latin typeface="Times New Roman" pitchFamily="18" charset="0"/>
            </a:endParaRPr>
          </a:p>
          <a:p>
            <a:pPr eaLnBrk="1" hangingPunct="1">
              <a:lnSpc>
                <a:spcPct val="80000"/>
              </a:lnSpc>
              <a:buFontTx/>
              <a:buNone/>
            </a:pPr>
            <a:r>
              <a:rPr lang="ru-RU" sz="2000" smtClean="0">
                <a:solidFill>
                  <a:srgbClr val="0000FF"/>
                </a:solidFill>
              </a:rPr>
              <a:t>Завдання навчання</a:t>
            </a:r>
            <a:r>
              <a:rPr lang="ru-RU" sz="2000" smtClean="0"/>
              <a:t>:</a:t>
            </a:r>
            <a:r>
              <a:rPr lang="ru-RU" sz="2000" b="1" smtClean="0"/>
              <a:t> </a:t>
            </a:r>
            <a:r>
              <a:rPr lang="ru-RU" sz="2000" b="1" i="1" smtClean="0"/>
              <a:t>знати</a:t>
            </a:r>
            <a:r>
              <a:rPr lang="ru-RU" sz="2000" b="1" smtClean="0"/>
              <a:t> </a:t>
            </a:r>
            <a:r>
              <a:rPr lang="ru-RU" sz="2000" smtClean="0"/>
              <a:t>визначення статутів ЗСУ, загальні обов’язки військовослужбовців, основи організації внутрішньої та вартової служб; </a:t>
            </a:r>
            <a:r>
              <a:rPr lang="ru-RU" sz="2000" b="1" i="1" smtClean="0"/>
              <a:t>вміти</a:t>
            </a:r>
            <a:r>
              <a:rPr lang="ru-RU" sz="2000" b="1" smtClean="0"/>
              <a:t> </a:t>
            </a:r>
            <a:r>
              <a:rPr lang="ru-RU" sz="2000" smtClean="0"/>
              <a:t>виконувати обов’язки днювального роти, розуміти обов’язки вартового, дотримуватися правил поведінки військовослужбовця; </a:t>
            </a:r>
            <a:r>
              <a:rPr lang="ru-RU" sz="2000" b="1" i="1" smtClean="0"/>
              <a:t>набути</a:t>
            </a:r>
            <a:r>
              <a:rPr lang="ru-RU" sz="2000" b="1" smtClean="0"/>
              <a:t> </a:t>
            </a:r>
            <a:r>
              <a:rPr lang="ru-RU" sz="2000" smtClean="0"/>
              <a:t>первинних навичок дотримання статутних взаємовідносин та військової дисципліни.</a:t>
            </a:r>
          </a:p>
          <a:p>
            <a:pPr eaLnBrk="1" hangingPunct="1">
              <a:lnSpc>
                <a:spcPct val="80000"/>
              </a:lnSpc>
              <a:buFontTx/>
              <a:buNone/>
            </a:pPr>
            <a:r>
              <a:rPr lang="uk-UA" sz="2000" smtClean="0">
                <a:solidFill>
                  <a:srgbClr val="0000FF"/>
                </a:solidFill>
              </a:rPr>
              <a:t>Особливості</a:t>
            </a:r>
            <a:r>
              <a:rPr lang="uk-UA" sz="1800" smtClean="0"/>
              <a:t>. </a:t>
            </a:r>
            <a:r>
              <a:rPr lang="ru-RU" sz="2000" smtClean="0">
                <a:solidFill>
                  <a:srgbClr val="006600"/>
                </a:solidFill>
              </a:rPr>
              <a:t>Розглядаються основні положення організації внутрішньої та вартової служби, повсякденної життєдіяльності військ. Розділ формує уявлення учнів про статути ЗСУ як про закони військової служби. </a:t>
            </a:r>
          </a:p>
          <a:p>
            <a:pPr eaLnBrk="1" hangingPunct="1">
              <a:lnSpc>
                <a:spcPct val="80000"/>
              </a:lnSpc>
              <a:buFontTx/>
              <a:buNone/>
            </a:pPr>
            <a:r>
              <a:rPr lang="ru-RU" sz="2000" smtClean="0">
                <a:solidFill>
                  <a:srgbClr val="006600"/>
                </a:solidFill>
              </a:rPr>
              <a:t>     </a:t>
            </a:r>
            <a:r>
              <a:rPr lang="ru-RU" sz="2000" i="1" smtClean="0">
                <a:solidFill>
                  <a:srgbClr val="006600"/>
                </a:solidFill>
              </a:rPr>
              <a:t>Стройовий статут ЗСУ</a:t>
            </a:r>
            <a:r>
              <a:rPr lang="ru-RU" sz="2000" smtClean="0">
                <a:solidFill>
                  <a:srgbClr val="006600"/>
                </a:solidFill>
              </a:rPr>
              <a:t>, через його практичну спрямованість, викладається в окремому розділі програми.</a:t>
            </a:r>
            <a:endParaRPr lang="ru-RU" sz="2000" b="1" smtClean="0">
              <a:solidFill>
                <a:srgbClr val="006600"/>
              </a:solidFill>
            </a:endParaRPr>
          </a:p>
          <a:p>
            <a:pPr eaLnBrk="1" hangingPunct="1">
              <a:lnSpc>
                <a:spcPct val="80000"/>
              </a:lnSpc>
              <a:buFontTx/>
              <a:buNone/>
            </a:pPr>
            <a:endParaRPr lang="ru-RU" sz="2000" smtClean="0">
              <a:solidFill>
                <a:srgbClr val="006600"/>
              </a:solidFill>
            </a:endParaRPr>
          </a:p>
        </p:txBody>
      </p:sp>
      <p:grpSp>
        <p:nvGrpSpPr>
          <p:cNvPr id="11267" name="Group 17"/>
          <p:cNvGrpSpPr>
            <a:grpSpLocks/>
          </p:cNvGrpSpPr>
          <p:nvPr/>
        </p:nvGrpSpPr>
        <p:grpSpPr bwMode="auto">
          <a:xfrm>
            <a:off x="152400" y="1524000"/>
            <a:ext cx="914400" cy="5334000"/>
            <a:chOff x="96" y="960"/>
            <a:chExt cx="576" cy="3360"/>
          </a:xfrm>
        </p:grpSpPr>
        <p:grpSp>
          <p:nvGrpSpPr>
            <p:cNvPr id="11272" name="Group 11"/>
            <p:cNvGrpSpPr>
              <a:grpSpLocks/>
            </p:cNvGrpSpPr>
            <p:nvPr/>
          </p:nvGrpSpPr>
          <p:grpSpPr bwMode="auto">
            <a:xfrm>
              <a:off x="144" y="960"/>
              <a:ext cx="528" cy="3360"/>
              <a:chOff x="144" y="960"/>
              <a:chExt cx="528" cy="3360"/>
            </a:xfrm>
          </p:grpSpPr>
          <p:sp>
            <p:nvSpPr>
              <p:cNvPr id="11274" name="Line 12"/>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1275" name="Line 13"/>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1276" name="Line 14"/>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1277" name="Picture 15"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4592" name="Text Box 16"/>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sp>
        <p:nvSpPr>
          <p:cNvPr id="24597" name="Rectangle 21"/>
          <p:cNvSpPr>
            <a:spLocks noChangeArrowheads="1"/>
          </p:cNvSpPr>
          <p:nvPr/>
        </p:nvSpPr>
        <p:spPr bwMode="auto">
          <a:xfrm>
            <a:off x="0" y="228600"/>
            <a:ext cx="9144000" cy="838200"/>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nchor="ctr"/>
          <a:lstStyle/>
          <a:p>
            <a:pPr algn="ctr">
              <a:defRPr/>
            </a:pPr>
            <a:r>
              <a:rPr lang="ru-RU" sz="2400" b="1" i="0">
                <a:solidFill>
                  <a:schemeClr val="bg1"/>
                </a:solidFill>
              </a:rPr>
              <a:t>Розділ </a:t>
            </a:r>
            <a:r>
              <a:rPr lang="en-US" sz="2400" b="1" i="0">
                <a:solidFill>
                  <a:schemeClr val="bg1"/>
                </a:solidFill>
              </a:rPr>
              <a:t>5</a:t>
            </a:r>
            <a:r>
              <a:rPr lang="ru-RU" sz="2400" b="1" i="0">
                <a:solidFill>
                  <a:schemeClr val="bg1"/>
                </a:solidFill>
              </a:rPr>
              <a:t>.</a:t>
            </a:r>
            <a:r>
              <a:rPr lang="en-US" sz="2400" b="1" i="0">
                <a:solidFill>
                  <a:schemeClr val="bg1"/>
                </a:solidFill>
              </a:rPr>
              <a:t> </a:t>
            </a:r>
            <a:r>
              <a:rPr lang="uk-UA" sz="2400" b="1" i="0">
                <a:solidFill>
                  <a:schemeClr val="bg1"/>
                </a:solidFill>
              </a:rPr>
              <a:t>Статути Збройних Сил України</a:t>
            </a:r>
            <a:endParaRPr lang="ru-RU" sz="2400" b="1" i="0">
              <a:solidFill>
                <a:schemeClr val="bg1"/>
              </a:solidFill>
            </a:endParaRPr>
          </a:p>
        </p:txBody>
      </p:sp>
      <p:grpSp>
        <p:nvGrpSpPr>
          <p:cNvPr id="11269" name="Group 23"/>
          <p:cNvGrpSpPr>
            <a:grpSpLocks/>
          </p:cNvGrpSpPr>
          <p:nvPr/>
        </p:nvGrpSpPr>
        <p:grpSpPr bwMode="auto">
          <a:xfrm>
            <a:off x="0" y="381000"/>
            <a:ext cx="9144000" cy="533400"/>
            <a:chOff x="0" y="384"/>
            <a:chExt cx="5760" cy="336"/>
          </a:xfrm>
        </p:grpSpPr>
        <p:sp>
          <p:nvSpPr>
            <p:cNvPr id="11270" name="Line 24"/>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1271" name="Line 25"/>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74638"/>
            <a:ext cx="9144000" cy="8683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6. Стройова підготовка</a:t>
            </a:r>
          </a:p>
        </p:txBody>
      </p:sp>
      <p:sp>
        <p:nvSpPr>
          <p:cNvPr id="12291" name="Rectangle 3"/>
          <p:cNvSpPr>
            <a:spLocks noGrp="1" noChangeArrowheads="1"/>
          </p:cNvSpPr>
          <p:nvPr>
            <p:ph type="body" idx="1"/>
          </p:nvPr>
        </p:nvSpPr>
        <p:spPr>
          <a:xfrm>
            <a:off x="1143000" y="1219200"/>
            <a:ext cx="7848600" cy="5486400"/>
          </a:xfrm>
        </p:spPr>
        <p:txBody>
          <a:bodyPr/>
          <a:lstStyle/>
          <a:p>
            <a:pPr algn="r" eaLnBrk="1" hangingPunct="1">
              <a:lnSpc>
                <a:spcPct val="80000"/>
              </a:lnSpc>
              <a:buFontTx/>
              <a:buNone/>
            </a:pPr>
            <a:r>
              <a:rPr lang="ru-RU" sz="2000" smtClean="0">
                <a:solidFill>
                  <a:srgbClr val="0000FF"/>
                </a:solidFill>
              </a:rPr>
              <a:t>  </a:t>
            </a:r>
            <a:r>
              <a:rPr lang="ru-RU" sz="2000" b="1" i="1" smtClean="0">
                <a:solidFill>
                  <a:srgbClr val="0000FF"/>
                </a:solidFill>
                <a:latin typeface="Times New Roman" pitchFamily="18" charset="0"/>
              </a:rPr>
              <a:t>Структура</a:t>
            </a:r>
            <a:r>
              <a:rPr lang="ru-RU" sz="2000" smtClean="0">
                <a:solidFill>
                  <a:srgbClr val="0000FF"/>
                </a:solidFill>
              </a:rPr>
              <a:t>. </a:t>
            </a:r>
            <a:r>
              <a:rPr lang="uk-UA" sz="2000" b="1" i="1" smtClean="0">
                <a:solidFill>
                  <a:srgbClr val="333300"/>
                </a:solidFill>
                <a:latin typeface="Times New Roman" pitchFamily="18" charset="0"/>
              </a:rPr>
              <a:t>6.1</a:t>
            </a:r>
            <a:r>
              <a:rPr lang="ru-RU" sz="2000" b="1" smtClean="0">
                <a:solidFill>
                  <a:srgbClr val="333300"/>
                </a:solidFill>
                <a:latin typeface="Times New Roman" pitchFamily="18" charset="0"/>
              </a:rPr>
              <a:t>. </a:t>
            </a:r>
            <a:r>
              <a:rPr lang="uk-UA" sz="2000" b="1" i="1" smtClean="0">
                <a:solidFill>
                  <a:srgbClr val="333300"/>
                </a:solidFill>
                <a:latin typeface="Times New Roman" pitchFamily="18" charset="0"/>
              </a:rPr>
              <a:t>Загальні положення Стройового статуту ЗСУ. 6.2. Стройові прийоми і рух без зброї  та із зброєю. 6.3. Виконання військового вітання, вихід із строю та підхід до начальника. 6.4. Строї відділення та взводу в пішому порядку.</a:t>
            </a:r>
            <a:endParaRPr lang="ru-RU" sz="2000" b="1" smtClean="0">
              <a:solidFill>
                <a:srgbClr val="333300"/>
              </a:solidFill>
              <a:latin typeface="Times New Roman" pitchFamily="18" charset="0"/>
            </a:endParaRPr>
          </a:p>
          <a:p>
            <a:pPr eaLnBrk="1" hangingPunct="1">
              <a:lnSpc>
                <a:spcPct val="80000"/>
              </a:lnSpc>
              <a:buFontTx/>
              <a:buNone/>
            </a:pPr>
            <a:r>
              <a:rPr lang="ru-RU" sz="2000" smtClean="0">
                <a:solidFill>
                  <a:srgbClr val="0000FF"/>
                </a:solidFill>
              </a:rPr>
              <a:t>Завдання навчання:</a:t>
            </a:r>
            <a:r>
              <a:rPr lang="ru-RU" sz="2000" b="1" smtClean="0">
                <a:solidFill>
                  <a:srgbClr val="0000FF"/>
                </a:solidFill>
              </a:rPr>
              <a:t> </a:t>
            </a:r>
            <a:r>
              <a:rPr lang="ru-RU" sz="2000" b="1" i="1" smtClean="0"/>
              <a:t>знати </a:t>
            </a:r>
            <a:r>
              <a:rPr lang="ru-RU" sz="2000" smtClean="0"/>
              <a:t>основні положенная Стройового статуту (строї та їх характеристики, сигнали управління строєм); </a:t>
            </a:r>
            <a:r>
              <a:rPr lang="ru-RU" sz="2000" b="1" i="1" smtClean="0"/>
              <a:t>вміти</a:t>
            </a:r>
            <a:r>
              <a:rPr lang="ru-RU" sz="2000" b="1" smtClean="0"/>
              <a:t> </a:t>
            </a:r>
            <a:r>
              <a:rPr lang="ru-RU" sz="2000" smtClean="0"/>
              <a:t>виконувати стройові прийоми і дії, злагоджено діяти</a:t>
            </a:r>
            <a:r>
              <a:rPr lang="en-US" sz="2000" smtClean="0"/>
              <a:t> </a:t>
            </a:r>
            <a:r>
              <a:rPr lang="ru-RU" sz="2000" smtClean="0"/>
              <a:t>в складі навчального підрозділу у пішому порядку (за</a:t>
            </a:r>
            <a:r>
              <a:rPr lang="en-US" sz="2000" smtClean="0"/>
              <a:t> </a:t>
            </a:r>
            <a:r>
              <a:rPr lang="uk-UA" sz="2000" smtClean="0"/>
              <a:t>к</a:t>
            </a:r>
            <a:r>
              <a:rPr lang="ru-RU" sz="2000" smtClean="0"/>
              <a:t>омандами і сигналами управління строєм); </a:t>
            </a:r>
            <a:r>
              <a:rPr lang="ru-RU" sz="2000" b="1" i="1" smtClean="0"/>
              <a:t>набути</a:t>
            </a:r>
            <a:r>
              <a:rPr lang="ru-RU" sz="2000" b="1" smtClean="0"/>
              <a:t> </a:t>
            </a:r>
            <a:r>
              <a:rPr lang="ru-RU" sz="2000" smtClean="0"/>
              <a:t>первинних навичок у шикуванні в розгорнутий і похідний стрій.</a:t>
            </a:r>
          </a:p>
          <a:p>
            <a:pPr eaLnBrk="1" hangingPunct="1">
              <a:lnSpc>
                <a:spcPct val="80000"/>
              </a:lnSpc>
              <a:buFontTx/>
              <a:buNone/>
            </a:pPr>
            <a:r>
              <a:rPr lang="uk-UA" sz="2000" smtClean="0">
                <a:solidFill>
                  <a:srgbClr val="0000FF"/>
                </a:solidFill>
              </a:rPr>
              <a:t>Особливості</a:t>
            </a:r>
            <a:r>
              <a:rPr lang="uk-UA" sz="2000" smtClean="0"/>
              <a:t>. </a:t>
            </a:r>
            <a:r>
              <a:rPr lang="ru-RU" sz="2000" smtClean="0">
                <a:solidFill>
                  <a:srgbClr val="006600"/>
                </a:solidFill>
              </a:rPr>
              <a:t>Викладається </a:t>
            </a:r>
            <a:r>
              <a:rPr lang="ru-RU" sz="2000" i="1" smtClean="0">
                <a:solidFill>
                  <a:srgbClr val="006600"/>
                </a:solidFill>
              </a:rPr>
              <a:t>одиночне стройове навчання</a:t>
            </a:r>
            <a:r>
              <a:rPr lang="ru-RU" sz="2000" smtClean="0">
                <a:solidFill>
                  <a:srgbClr val="006600"/>
                </a:solidFill>
              </a:rPr>
              <a:t> учнів (прийоми та рух без зброї та зі зброєю, інші) та </a:t>
            </a:r>
            <a:r>
              <a:rPr lang="ru-RU" sz="2000" i="1" smtClean="0">
                <a:solidFill>
                  <a:srgbClr val="006600"/>
                </a:solidFill>
              </a:rPr>
              <a:t>підготовка</a:t>
            </a:r>
            <a:r>
              <a:rPr lang="ru-RU" sz="2000" smtClean="0">
                <a:solidFill>
                  <a:srgbClr val="006600"/>
                </a:solidFill>
              </a:rPr>
              <a:t> учнів діям </a:t>
            </a:r>
            <a:r>
              <a:rPr lang="ru-RU" sz="2000" i="1" smtClean="0">
                <a:solidFill>
                  <a:srgbClr val="006600"/>
                </a:solidFill>
              </a:rPr>
              <a:t>солдата</a:t>
            </a:r>
            <a:r>
              <a:rPr lang="ru-RU" sz="2000" smtClean="0">
                <a:solidFill>
                  <a:srgbClr val="006600"/>
                </a:solidFill>
              </a:rPr>
              <a:t> в складі відділення (взводу).  Під час</a:t>
            </a:r>
            <a:r>
              <a:rPr lang="en-US" sz="2000" smtClean="0">
                <a:solidFill>
                  <a:srgbClr val="006600"/>
                </a:solidFill>
              </a:rPr>
              <a:t> </a:t>
            </a:r>
            <a:r>
              <a:rPr lang="uk-UA" sz="2000" smtClean="0">
                <a:solidFill>
                  <a:srgbClr val="006600"/>
                </a:solidFill>
              </a:rPr>
              <a:t>дій учнів в строю відділення та взводу у пішому порядку виконуються прийоми з автоматом, військове вітання в строю на місці та під час руху, відповідь на поздоровлення. Відпрацьовуються сигнали управління строєм взводу у пішому порядку.  </a:t>
            </a:r>
          </a:p>
          <a:p>
            <a:pPr eaLnBrk="1" hangingPunct="1">
              <a:lnSpc>
                <a:spcPct val="80000"/>
              </a:lnSpc>
              <a:buFontTx/>
              <a:buNone/>
            </a:pPr>
            <a:r>
              <a:rPr lang="ru-RU" sz="2000" smtClean="0">
                <a:solidFill>
                  <a:srgbClr val="006600"/>
                </a:solidFill>
              </a:rPr>
              <a:t>     </a:t>
            </a:r>
            <a:r>
              <a:rPr lang="uk-UA" sz="1800" smtClean="0"/>
              <a:t> </a:t>
            </a:r>
            <a:endParaRPr lang="ru-RU" sz="1800" smtClean="0"/>
          </a:p>
        </p:txBody>
      </p:sp>
      <p:grpSp>
        <p:nvGrpSpPr>
          <p:cNvPr id="12292" name="Group 13"/>
          <p:cNvGrpSpPr>
            <a:grpSpLocks/>
          </p:cNvGrpSpPr>
          <p:nvPr/>
        </p:nvGrpSpPr>
        <p:grpSpPr bwMode="auto">
          <a:xfrm>
            <a:off x="152400" y="1524000"/>
            <a:ext cx="914400" cy="5334000"/>
            <a:chOff x="96" y="960"/>
            <a:chExt cx="576" cy="3360"/>
          </a:xfrm>
        </p:grpSpPr>
        <p:grpSp>
          <p:nvGrpSpPr>
            <p:cNvPr id="12296" name="Group 7"/>
            <p:cNvGrpSpPr>
              <a:grpSpLocks/>
            </p:cNvGrpSpPr>
            <p:nvPr/>
          </p:nvGrpSpPr>
          <p:grpSpPr bwMode="auto">
            <a:xfrm>
              <a:off x="144" y="960"/>
              <a:ext cx="528" cy="3360"/>
              <a:chOff x="144" y="960"/>
              <a:chExt cx="528" cy="3360"/>
            </a:xfrm>
          </p:grpSpPr>
          <p:sp>
            <p:nvSpPr>
              <p:cNvPr id="12298" name="Line 8"/>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2299" name="Line 9"/>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2300" name="Line 10"/>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2301" name="Picture 11"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1516" name="Text Box 12"/>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2293" name="Group 14"/>
          <p:cNvGrpSpPr>
            <a:grpSpLocks/>
          </p:cNvGrpSpPr>
          <p:nvPr/>
        </p:nvGrpSpPr>
        <p:grpSpPr bwMode="auto">
          <a:xfrm>
            <a:off x="0" y="457200"/>
            <a:ext cx="9144000" cy="533400"/>
            <a:chOff x="0" y="384"/>
            <a:chExt cx="5760" cy="336"/>
          </a:xfrm>
        </p:grpSpPr>
        <p:sp>
          <p:nvSpPr>
            <p:cNvPr id="12294" name="Line 15"/>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2295" name="Line 16"/>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066800" y="1143000"/>
            <a:ext cx="8077200" cy="5562600"/>
          </a:xfrm>
        </p:spPr>
        <p:txBody>
          <a:bodyPr/>
          <a:lstStyle/>
          <a:p>
            <a:pPr eaLnBrk="1" hangingPunct="1">
              <a:lnSpc>
                <a:spcPct val="80000"/>
              </a:lnSpc>
            </a:pPr>
            <a:endParaRPr lang="ru-RU" sz="1000" b="1" smtClean="0"/>
          </a:p>
          <a:p>
            <a:pPr algn="r" eaLnBrk="1" hangingPunct="1">
              <a:lnSpc>
                <a:spcPct val="80000"/>
              </a:lnSpc>
              <a:buFontTx/>
              <a:buNone/>
            </a:pPr>
            <a:r>
              <a:rPr lang="ru-RU" sz="2000" b="1" i="1" smtClean="0">
                <a:solidFill>
                  <a:srgbClr val="0000FF"/>
                </a:solidFill>
                <a:latin typeface="Times New Roman" pitchFamily="18" charset="0"/>
              </a:rPr>
              <a:t>Структура.</a:t>
            </a:r>
            <a:r>
              <a:rPr lang="ru-RU" sz="2000" b="1" smtClean="0">
                <a:solidFill>
                  <a:srgbClr val="0000FF"/>
                </a:solidFill>
              </a:rPr>
              <a:t> </a:t>
            </a:r>
            <a:r>
              <a:rPr lang="ru-RU" sz="2000" b="1" i="1" smtClean="0">
                <a:solidFill>
                  <a:srgbClr val="333300"/>
                </a:solidFill>
                <a:latin typeface="Times New Roman" pitchFamily="18" charset="0"/>
              </a:rPr>
              <a:t>7.1. Орієнтування на місцевості. 7.2. Розвідка місцевості.</a:t>
            </a:r>
            <a:r>
              <a:rPr lang="ru-RU" sz="1800" i="1" smtClean="0"/>
              <a:t> </a:t>
            </a:r>
          </a:p>
          <a:p>
            <a:pPr eaLnBrk="1" hangingPunct="1">
              <a:lnSpc>
                <a:spcPct val="80000"/>
              </a:lnSpc>
              <a:buFontTx/>
              <a:buNone/>
            </a:pPr>
            <a:r>
              <a:rPr lang="ru-RU" sz="2000" smtClean="0">
                <a:solidFill>
                  <a:srgbClr val="0000FF"/>
                </a:solidFill>
              </a:rPr>
              <a:t>Завдання навчання:</a:t>
            </a:r>
            <a:r>
              <a:rPr lang="ru-RU" sz="2000" b="1" smtClean="0">
                <a:solidFill>
                  <a:srgbClr val="0000FF"/>
                </a:solidFill>
              </a:rPr>
              <a:t> </a:t>
            </a:r>
            <a:r>
              <a:rPr lang="ru-RU" sz="2000" b="1" i="1" smtClean="0"/>
              <a:t>знати</a:t>
            </a:r>
            <a:r>
              <a:rPr lang="ru-RU" sz="2000" b="1" smtClean="0"/>
              <a:t> </a:t>
            </a:r>
            <a:r>
              <a:rPr lang="ru-RU" sz="2000" smtClean="0"/>
              <a:t>завдання та способи розвідки місцевості, порядок орієнтування та порядок роботи з компасом на місцевості; </a:t>
            </a:r>
            <a:r>
              <a:rPr lang="ru-RU" sz="2000" b="1" i="1" smtClean="0"/>
              <a:t>вміти</a:t>
            </a:r>
            <a:r>
              <a:rPr lang="ru-RU" sz="2000" b="1" smtClean="0"/>
              <a:t> </a:t>
            </a:r>
            <a:r>
              <a:rPr lang="ru-RU" sz="2000" smtClean="0"/>
              <a:t>орієнтуватися на місцевості, вести спостереження і оглядати місцевість, складати схему орієнтирів; </a:t>
            </a:r>
            <a:r>
              <a:rPr lang="ru-RU" sz="2000" b="1" i="1" smtClean="0"/>
              <a:t>набути</a:t>
            </a:r>
            <a:r>
              <a:rPr lang="ru-RU" sz="2000" b="1" smtClean="0"/>
              <a:t> </a:t>
            </a:r>
            <a:r>
              <a:rPr lang="ru-RU" sz="2000" smtClean="0"/>
              <a:t>первинних навичок орієнтування на місцевості.</a:t>
            </a:r>
          </a:p>
          <a:p>
            <a:pPr eaLnBrk="1" hangingPunct="1">
              <a:lnSpc>
                <a:spcPct val="80000"/>
              </a:lnSpc>
              <a:buFontTx/>
              <a:buNone/>
            </a:pPr>
            <a:r>
              <a:rPr lang="ru-RU" sz="2000" smtClean="0">
                <a:solidFill>
                  <a:srgbClr val="0000FF"/>
                </a:solidFill>
              </a:rPr>
              <a:t>Особливості</a:t>
            </a:r>
            <a:r>
              <a:rPr lang="ru-RU" sz="2000" smtClean="0"/>
              <a:t>.</a:t>
            </a:r>
            <a:r>
              <a:rPr lang="ru-RU" sz="2000" b="1" smtClean="0"/>
              <a:t> </a:t>
            </a:r>
            <a:r>
              <a:rPr lang="ru-RU" sz="2000" smtClean="0">
                <a:solidFill>
                  <a:srgbClr val="006600"/>
                </a:solidFill>
              </a:rPr>
              <a:t>Основна форма навчання - практичні заняття на </a:t>
            </a:r>
          </a:p>
          <a:p>
            <a:pPr eaLnBrk="1" hangingPunct="1">
              <a:lnSpc>
                <a:spcPct val="80000"/>
              </a:lnSpc>
              <a:buFontTx/>
              <a:buNone/>
            </a:pPr>
            <a:r>
              <a:rPr lang="ru-RU" sz="2000" smtClean="0">
                <a:solidFill>
                  <a:srgbClr val="006600"/>
                </a:solidFill>
              </a:rPr>
              <a:t>обмеженій ділянці місцевості з обов’язковим відпрацюванням </a:t>
            </a:r>
          </a:p>
          <a:p>
            <a:pPr eaLnBrk="1" hangingPunct="1">
              <a:lnSpc>
                <a:spcPct val="80000"/>
              </a:lnSpc>
              <a:buFontTx/>
              <a:buNone/>
            </a:pPr>
            <a:r>
              <a:rPr lang="ru-RU" sz="2000" smtClean="0">
                <a:solidFill>
                  <a:srgbClr val="006600"/>
                </a:solidFill>
              </a:rPr>
              <a:t>нормативів. Навчальний матеріал подається до проведення </a:t>
            </a:r>
          </a:p>
          <a:p>
            <a:pPr eaLnBrk="1" hangingPunct="1">
              <a:lnSpc>
                <a:spcPct val="80000"/>
              </a:lnSpc>
              <a:buFontTx/>
              <a:buNone/>
            </a:pPr>
            <a:r>
              <a:rPr lang="ru-RU" sz="2000" i="1" smtClean="0">
                <a:solidFill>
                  <a:srgbClr val="006600"/>
                </a:solidFill>
              </a:rPr>
              <a:t>занять</a:t>
            </a:r>
            <a:r>
              <a:rPr lang="ru-RU" sz="2000" smtClean="0">
                <a:solidFill>
                  <a:srgbClr val="006600"/>
                </a:solidFill>
              </a:rPr>
              <a:t> з тактичної підготовки (</a:t>
            </a:r>
            <a:r>
              <a:rPr lang="ru-RU" sz="2000" i="1" smtClean="0">
                <a:solidFill>
                  <a:srgbClr val="006600"/>
                </a:solidFill>
              </a:rPr>
              <a:t>тактико-стройов</a:t>
            </a:r>
            <a:r>
              <a:rPr lang="ru-RU" sz="2000" smtClean="0">
                <a:solidFill>
                  <a:srgbClr val="006600"/>
                </a:solidFill>
              </a:rPr>
              <a:t>і, що стосуються</a:t>
            </a:r>
          </a:p>
          <a:p>
            <a:pPr eaLnBrk="1" hangingPunct="1">
              <a:lnSpc>
                <a:spcPct val="80000"/>
              </a:lnSpc>
              <a:buFontTx/>
              <a:buNone/>
            </a:pPr>
            <a:r>
              <a:rPr lang="ru-RU" sz="2000" smtClean="0">
                <a:solidFill>
                  <a:srgbClr val="006600"/>
                </a:solidFill>
              </a:rPr>
              <a:t>дій солдата, призначеного спостерігачем, та дій відділення у</a:t>
            </a:r>
          </a:p>
          <a:p>
            <a:pPr eaLnBrk="1" hangingPunct="1">
              <a:lnSpc>
                <a:spcPct val="80000"/>
              </a:lnSpc>
              <a:buFontTx/>
              <a:buNone/>
            </a:pPr>
            <a:r>
              <a:rPr lang="ru-RU" sz="2000" smtClean="0">
                <a:solidFill>
                  <a:srgbClr val="006600"/>
                </a:solidFill>
              </a:rPr>
              <a:t>дозорі). </a:t>
            </a:r>
            <a:r>
              <a:rPr lang="ru-RU" sz="2000" b="1" i="1" smtClean="0">
                <a:solidFill>
                  <a:srgbClr val="006600"/>
                </a:solidFill>
              </a:rPr>
              <a:t>Тема «Розвідка місцевості»</a:t>
            </a:r>
            <a:r>
              <a:rPr lang="ru-RU" sz="2000" smtClean="0">
                <a:solidFill>
                  <a:srgbClr val="006600"/>
                </a:solidFill>
              </a:rPr>
              <a:t> вивчається на фоні</a:t>
            </a:r>
          </a:p>
          <a:p>
            <a:pPr eaLnBrk="1" hangingPunct="1">
              <a:lnSpc>
                <a:spcPct val="80000"/>
              </a:lnSpc>
              <a:buFontTx/>
              <a:buNone/>
            </a:pPr>
            <a:r>
              <a:rPr lang="ru-RU" sz="2000" smtClean="0">
                <a:solidFill>
                  <a:srgbClr val="006600"/>
                </a:solidFill>
              </a:rPr>
              <a:t>тактичної обстановки. У ході всіх занять особлива увага</a:t>
            </a:r>
          </a:p>
          <a:p>
            <a:pPr eaLnBrk="1" hangingPunct="1">
              <a:lnSpc>
                <a:spcPct val="80000"/>
              </a:lnSpc>
              <a:buFontTx/>
              <a:buNone/>
            </a:pPr>
            <a:r>
              <a:rPr lang="ru-RU" sz="2000" smtClean="0">
                <a:solidFill>
                  <a:srgbClr val="006600"/>
                </a:solidFill>
              </a:rPr>
              <a:t>звертається на вироблення в учнів практичних навичок </a:t>
            </a:r>
          </a:p>
          <a:p>
            <a:pPr eaLnBrk="1" hangingPunct="1">
              <a:lnSpc>
                <a:spcPct val="80000"/>
              </a:lnSpc>
              <a:buFontTx/>
              <a:buNone/>
            </a:pPr>
            <a:r>
              <a:rPr lang="ru-RU" sz="2000" smtClean="0">
                <a:solidFill>
                  <a:srgbClr val="006600"/>
                </a:solidFill>
              </a:rPr>
              <a:t>орієнтування на </a:t>
            </a:r>
            <a:r>
              <a:rPr lang="ru-RU" sz="2000" i="1" smtClean="0">
                <a:solidFill>
                  <a:srgbClr val="006600"/>
                </a:solidFill>
              </a:rPr>
              <a:t>незнайомій</a:t>
            </a:r>
            <a:r>
              <a:rPr lang="ru-RU" sz="2000" smtClean="0">
                <a:solidFill>
                  <a:srgbClr val="006600"/>
                </a:solidFill>
              </a:rPr>
              <a:t> місцевості та визначення </a:t>
            </a:r>
            <a:r>
              <a:rPr lang="ru-RU" sz="2000" i="1" smtClean="0">
                <a:solidFill>
                  <a:srgbClr val="006600"/>
                </a:solidFill>
              </a:rPr>
              <a:t>захисних</a:t>
            </a:r>
          </a:p>
          <a:p>
            <a:pPr eaLnBrk="1" hangingPunct="1">
              <a:lnSpc>
                <a:spcPct val="80000"/>
              </a:lnSpc>
              <a:buFontTx/>
              <a:buNone/>
            </a:pPr>
            <a:r>
              <a:rPr lang="ru-RU" sz="2000" i="1" smtClean="0">
                <a:solidFill>
                  <a:srgbClr val="006600"/>
                </a:solidFill>
              </a:rPr>
              <a:t>властивостей</a:t>
            </a:r>
            <a:r>
              <a:rPr lang="ru-RU" sz="2000" smtClean="0">
                <a:solidFill>
                  <a:srgbClr val="006600"/>
                </a:solidFill>
              </a:rPr>
              <a:t> місцевості. </a:t>
            </a:r>
          </a:p>
        </p:txBody>
      </p:sp>
      <p:sp>
        <p:nvSpPr>
          <p:cNvPr id="25609" name="Rectangle 9"/>
          <p:cNvSpPr>
            <a:spLocks noGrp="1" noChangeArrowheads="1"/>
          </p:cNvSpPr>
          <p:nvPr>
            <p:ph type="title"/>
          </p:nvPr>
        </p:nvSpPr>
        <p:spPr>
          <a:xfrm>
            <a:off x="0" y="274638"/>
            <a:ext cx="9144000" cy="8683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7. Військова топографія</a:t>
            </a:r>
          </a:p>
        </p:txBody>
      </p:sp>
      <p:grpSp>
        <p:nvGrpSpPr>
          <p:cNvPr id="13316" name="Group 14"/>
          <p:cNvGrpSpPr>
            <a:grpSpLocks/>
          </p:cNvGrpSpPr>
          <p:nvPr/>
        </p:nvGrpSpPr>
        <p:grpSpPr bwMode="auto">
          <a:xfrm>
            <a:off x="152400" y="1524000"/>
            <a:ext cx="914400" cy="5334000"/>
            <a:chOff x="96" y="960"/>
            <a:chExt cx="576" cy="3360"/>
          </a:xfrm>
        </p:grpSpPr>
        <p:grpSp>
          <p:nvGrpSpPr>
            <p:cNvPr id="13320" name="Group 4"/>
            <p:cNvGrpSpPr>
              <a:grpSpLocks/>
            </p:cNvGrpSpPr>
            <p:nvPr/>
          </p:nvGrpSpPr>
          <p:grpSpPr bwMode="auto">
            <a:xfrm>
              <a:off x="144" y="960"/>
              <a:ext cx="528" cy="3360"/>
              <a:chOff x="144" y="960"/>
              <a:chExt cx="528" cy="3360"/>
            </a:xfrm>
          </p:grpSpPr>
          <p:sp>
            <p:nvSpPr>
              <p:cNvPr id="13322"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3323"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3324"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3325"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5613" name="Text Box 13"/>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3317" name="Group 15"/>
          <p:cNvGrpSpPr>
            <a:grpSpLocks/>
          </p:cNvGrpSpPr>
          <p:nvPr/>
        </p:nvGrpSpPr>
        <p:grpSpPr bwMode="auto">
          <a:xfrm>
            <a:off x="0" y="457200"/>
            <a:ext cx="9144000" cy="533400"/>
            <a:chOff x="0" y="384"/>
            <a:chExt cx="5760" cy="336"/>
          </a:xfrm>
        </p:grpSpPr>
        <p:sp>
          <p:nvSpPr>
            <p:cNvPr id="13318" name="Line 16"/>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3319" name="Line 17"/>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1066800" y="1143000"/>
            <a:ext cx="8077200" cy="5562600"/>
          </a:xfrm>
        </p:spPr>
        <p:txBody>
          <a:bodyPr/>
          <a:lstStyle/>
          <a:p>
            <a:pPr algn="r" eaLnBrk="1" hangingPunct="1">
              <a:lnSpc>
                <a:spcPct val="80000"/>
              </a:lnSpc>
              <a:buFontTx/>
              <a:buNone/>
            </a:pPr>
            <a:r>
              <a:rPr lang="ru-RU" sz="2000" b="1" i="1" smtClean="0">
                <a:solidFill>
                  <a:srgbClr val="0000FF"/>
                </a:solidFill>
                <a:latin typeface="Times New Roman" pitchFamily="18" charset="0"/>
              </a:rPr>
              <a:t>Структура</a:t>
            </a:r>
            <a:r>
              <a:rPr lang="ru-RU" sz="2000" i="1" smtClean="0">
                <a:solidFill>
                  <a:srgbClr val="0000FF"/>
                </a:solidFill>
              </a:rPr>
              <a:t>. </a:t>
            </a:r>
            <a:r>
              <a:rPr lang="ru-RU" sz="2000" b="1" i="1" smtClean="0">
                <a:solidFill>
                  <a:srgbClr val="333300"/>
                </a:solidFill>
                <a:latin typeface="Times New Roman" pitchFamily="18" charset="0"/>
              </a:rPr>
              <a:t>8.1. Гімнастика. 8.2. Прискорений рух та легка атлетика. 8.3. Подолання перешкод. 8.4. Основи самозахисту.</a:t>
            </a:r>
            <a:r>
              <a:rPr lang="ru-RU" sz="2000" b="1" smtClean="0">
                <a:latin typeface="Times New Roman" pitchFamily="18" charset="0"/>
              </a:rPr>
              <a:t> </a:t>
            </a:r>
          </a:p>
          <a:p>
            <a:pPr eaLnBrk="1" hangingPunct="1">
              <a:lnSpc>
                <a:spcPct val="80000"/>
              </a:lnSpc>
              <a:buFontTx/>
              <a:buNone/>
            </a:pPr>
            <a:r>
              <a:rPr lang="ru-RU" sz="2000" smtClean="0">
                <a:solidFill>
                  <a:srgbClr val="0000FF"/>
                </a:solidFill>
              </a:rPr>
              <a:t>Завдання навчання</a:t>
            </a:r>
            <a:r>
              <a:rPr lang="ru-RU" sz="2000" smtClean="0"/>
              <a:t>:</a:t>
            </a:r>
            <a:r>
              <a:rPr lang="ru-RU" sz="2000" b="1" smtClean="0"/>
              <a:t> </a:t>
            </a:r>
            <a:r>
              <a:rPr lang="ru-RU" sz="2000" b="1" i="1" smtClean="0"/>
              <a:t>вміти</a:t>
            </a:r>
            <a:r>
              <a:rPr lang="ru-RU" sz="2000" b="1" smtClean="0"/>
              <a:t> </a:t>
            </a:r>
            <a:r>
              <a:rPr lang="ru-RU" sz="2000" smtClean="0"/>
              <a:t>переносити короткочасні фізичні та психологічні навантаження; виробляти загальну витривалість, гнучкість, силу і швидкість; </a:t>
            </a:r>
            <a:r>
              <a:rPr lang="ru-RU" sz="2000" b="1" i="1" smtClean="0"/>
              <a:t>набути</a:t>
            </a:r>
            <a:r>
              <a:rPr lang="ru-RU" sz="2000" b="1" smtClean="0"/>
              <a:t> </a:t>
            </a:r>
            <a:r>
              <a:rPr lang="ru-RU" sz="2000" smtClean="0"/>
              <a:t>первинних навичок у пересуванні на пересіченій місцевості в пішому порядку, подоланні перешкод, під час самозахисту в бою.</a:t>
            </a:r>
          </a:p>
          <a:p>
            <a:pPr eaLnBrk="1" hangingPunct="1">
              <a:lnSpc>
                <a:spcPct val="80000"/>
              </a:lnSpc>
              <a:buFontTx/>
              <a:buNone/>
            </a:pPr>
            <a:r>
              <a:rPr lang="ru-RU" sz="2000" smtClean="0">
                <a:solidFill>
                  <a:srgbClr val="0000FF"/>
                </a:solidFill>
              </a:rPr>
              <a:t>Особливості</a:t>
            </a:r>
            <a:r>
              <a:rPr lang="ru-RU" sz="2000" smtClean="0"/>
              <a:t>.</a:t>
            </a:r>
            <a:r>
              <a:rPr lang="ru-RU" sz="2000" b="1" smtClean="0"/>
              <a:t> </a:t>
            </a:r>
            <a:r>
              <a:rPr lang="ru-RU" sz="2000" i="1" smtClean="0">
                <a:solidFill>
                  <a:srgbClr val="006600"/>
                </a:solidFill>
              </a:rPr>
              <a:t>Гімнастика</a:t>
            </a:r>
            <a:r>
              <a:rPr lang="ru-RU" sz="2000" smtClean="0">
                <a:solidFill>
                  <a:srgbClr val="006600"/>
                </a:solidFill>
              </a:rPr>
              <a:t> представлена комплексними вправами і вправами на перекладині та брусах. </a:t>
            </a:r>
            <a:r>
              <a:rPr lang="ru-RU" sz="2000" i="1" smtClean="0">
                <a:solidFill>
                  <a:srgbClr val="006600"/>
                </a:solidFill>
              </a:rPr>
              <a:t>Прискорене</a:t>
            </a:r>
            <a:r>
              <a:rPr lang="ru-RU" sz="2000" smtClean="0">
                <a:solidFill>
                  <a:srgbClr val="006600"/>
                </a:solidFill>
              </a:rPr>
              <a:t> </a:t>
            </a:r>
            <a:r>
              <a:rPr lang="ru-RU" sz="2000" i="1" smtClean="0">
                <a:solidFill>
                  <a:srgbClr val="006600"/>
                </a:solidFill>
              </a:rPr>
              <a:t>пересування</a:t>
            </a:r>
            <a:r>
              <a:rPr lang="ru-RU" sz="2000" smtClean="0">
                <a:solidFill>
                  <a:srgbClr val="006600"/>
                </a:solidFill>
              </a:rPr>
              <a:t> і </a:t>
            </a:r>
            <a:r>
              <a:rPr lang="ru-RU" sz="2000" i="1" smtClean="0">
                <a:solidFill>
                  <a:srgbClr val="006600"/>
                </a:solidFill>
              </a:rPr>
              <a:t>легка</a:t>
            </a:r>
            <a:r>
              <a:rPr lang="ru-RU" sz="2000" smtClean="0">
                <a:solidFill>
                  <a:srgbClr val="006600"/>
                </a:solidFill>
              </a:rPr>
              <a:t> </a:t>
            </a:r>
            <a:r>
              <a:rPr lang="ru-RU" sz="2000" i="1" smtClean="0">
                <a:solidFill>
                  <a:srgbClr val="006600"/>
                </a:solidFill>
              </a:rPr>
              <a:t>атлетика</a:t>
            </a:r>
            <a:r>
              <a:rPr lang="ru-RU" sz="2000" smtClean="0">
                <a:solidFill>
                  <a:srgbClr val="006600"/>
                </a:solidFill>
              </a:rPr>
              <a:t> – бігом,  метанням гранат і марш-кидками на будь-якій пересіченій місцевості. Передбачається </a:t>
            </a:r>
            <a:r>
              <a:rPr lang="ru-RU" sz="2000" i="1" smtClean="0">
                <a:solidFill>
                  <a:srgbClr val="006600"/>
                </a:solidFill>
              </a:rPr>
              <a:t>подолання</a:t>
            </a:r>
            <a:r>
              <a:rPr lang="ru-RU" sz="2000" smtClean="0">
                <a:solidFill>
                  <a:srgbClr val="006600"/>
                </a:solidFill>
              </a:rPr>
              <a:t> як </a:t>
            </a:r>
            <a:r>
              <a:rPr lang="ru-RU" sz="2000" i="1" smtClean="0">
                <a:solidFill>
                  <a:srgbClr val="006600"/>
                </a:solidFill>
              </a:rPr>
              <a:t>окремих</a:t>
            </a:r>
            <a:r>
              <a:rPr lang="ru-RU" sz="2000" smtClean="0">
                <a:solidFill>
                  <a:srgbClr val="006600"/>
                </a:solidFill>
              </a:rPr>
              <a:t> (природних і штучних) </a:t>
            </a:r>
            <a:r>
              <a:rPr lang="ru-RU" sz="2000" i="1" smtClean="0">
                <a:solidFill>
                  <a:srgbClr val="006600"/>
                </a:solidFill>
              </a:rPr>
              <a:t>перешкод</a:t>
            </a:r>
            <a:r>
              <a:rPr lang="ru-RU" sz="2000" smtClean="0">
                <a:solidFill>
                  <a:srgbClr val="006600"/>
                </a:solidFill>
              </a:rPr>
              <a:t>, так і </a:t>
            </a:r>
            <a:r>
              <a:rPr lang="ru-RU" sz="2000" i="1" smtClean="0">
                <a:solidFill>
                  <a:srgbClr val="006600"/>
                </a:solidFill>
              </a:rPr>
              <a:t>подолання єдиної смуги перешкод. </a:t>
            </a:r>
          </a:p>
          <a:p>
            <a:pPr eaLnBrk="1" hangingPunct="1">
              <a:lnSpc>
                <a:spcPct val="80000"/>
              </a:lnSpc>
              <a:buFontTx/>
              <a:buNone/>
            </a:pPr>
            <a:r>
              <a:rPr lang="ru-RU" sz="2000" i="1" smtClean="0">
                <a:solidFill>
                  <a:srgbClr val="006600"/>
                </a:solidFill>
              </a:rPr>
              <a:t>     Особливість</a:t>
            </a:r>
            <a:r>
              <a:rPr lang="ru-RU" sz="2000" smtClean="0">
                <a:solidFill>
                  <a:srgbClr val="006600"/>
                </a:solidFill>
              </a:rPr>
              <a:t> </a:t>
            </a:r>
            <a:r>
              <a:rPr lang="ru-RU" sz="2000" i="1" smtClean="0">
                <a:solidFill>
                  <a:srgbClr val="006600"/>
                </a:solidFill>
              </a:rPr>
              <a:t>уроків</a:t>
            </a:r>
            <a:r>
              <a:rPr lang="ru-RU" sz="1800" i="1" smtClean="0">
                <a:solidFill>
                  <a:srgbClr val="006600"/>
                </a:solidFill>
              </a:rPr>
              <a:t> </a:t>
            </a:r>
            <a:r>
              <a:rPr lang="ru-RU" sz="2000" b="1" i="1" smtClean="0">
                <a:solidFill>
                  <a:srgbClr val="006600"/>
                </a:solidFill>
              </a:rPr>
              <a:t>«Зброя в бою»:</a:t>
            </a:r>
            <a:r>
              <a:rPr lang="ru-RU" sz="1400" smtClean="0">
                <a:solidFill>
                  <a:srgbClr val="006600"/>
                </a:solidFill>
              </a:rPr>
              <a:t> </a:t>
            </a:r>
            <a:r>
              <a:rPr lang="ru-RU" sz="2000" smtClean="0">
                <a:solidFill>
                  <a:srgbClr val="006600"/>
                </a:solidFill>
              </a:rPr>
              <a:t>до початку занять учні вже оволодіють деякими прийомами застосування зброї у </a:t>
            </a:r>
            <a:r>
              <a:rPr lang="ru-RU" sz="2000" i="1" smtClean="0">
                <a:solidFill>
                  <a:srgbClr val="006600"/>
                </a:solidFill>
              </a:rPr>
              <a:t>наступальному</a:t>
            </a:r>
            <a:r>
              <a:rPr lang="ru-RU" sz="2000" smtClean="0">
                <a:solidFill>
                  <a:srgbClr val="006600"/>
                </a:solidFill>
              </a:rPr>
              <a:t> бою (удари прикладом, уколи багнетом) під час занять з тактичної підготовки.</a:t>
            </a:r>
            <a:r>
              <a:rPr lang="ru-RU" sz="1400" smtClean="0">
                <a:solidFill>
                  <a:srgbClr val="006600"/>
                </a:solidFill>
              </a:rPr>
              <a:t> </a:t>
            </a:r>
            <a:r>
              <a:rPr lang="ru-RU" sz="2000" smtClean="0">
                <a:solidFill>
                  <a:srgbClr val="006600"/>
                </a:solidFill>
              </a:rPr>
              <a:t>Завданням занять означеного блоку є навчання учнів прийомів захисту зброєю та обеззброювання противника  в </a:t>
            </a:r>
            <a:r>
              <a:rPr lang="ru-RU" sz="2000" i="1" smtClean="0">
                <a:solidFill>
                  <a:srgbClr val="006600"/>
                </a:solidFill>
              </a:rPr>
              <a:t>оборонному</a:t>
            </a:r>
            <a:r>
              <a:rPr lang="ru-RU" sz="2000" smtClean="0">
                <a:solidFill>
                  <a:srgbClr val="006600"/>
                </a:solidFill>
              </a:rPr>
              <a:t> бою. </a:t>
            </a:r>
          </a:p>
        </p:txBody>
      </p:sp>
      <p:sp>
        <p:nvSpPr>
          <p:cNvPr id="26633" name="Rectangle 9"/>
          <p:cNvSpPr>
            <a:spLocks noGrp="1" noChangeArrowheads="1"/>
          </p:cNvSpPr>
          <p:nvPr>
            <p:ph type="title"/>
          </p:nvPr>
        </p:nvSpPr>
        <p:spPr>
          <a:xfrm>
            <a:off x="0" y="274638"/>
            <a:ext cx="9144000" cy="8683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8. Прикладна фізична підготовка</a:t>
            </a:r>
          </a:p>
        </p:txBody>
      </p:sp>
      <p:grpSp>
        <p:nvGrpSpPr>
          <p:cNvPr id="14340" name="Group 14"/>
          <p:cNvGrpSpPr>
            <a:grpSpLocks/>
          </p:cNvGrpSpPr>
          <p:nvPr/>
        </p:nvGrpSpPr>
        <p:grpSpPr bwMode="auto">
          <a:xfrm>
            <a:off x="152400" y="1524000"/>
            <a:ext cx="914400" cy="5334000"/>
            <a:chOff x="96" y="960"/>
            <a:chExt cx="576" cy="3360"/>
          </a:xfrm>
        </p:grpSpPr>
        <p:grpSp>
          <p:nvGrpSpPr>
            <p:cNvPr id="14344" name="Group 4"/>
            <p:cNvGrpSpPr>
              <a:grpSpLocks/>
            </p:cNvGrpSpPr>
            <p:nvPr/>
          </p:nvGrpSpPr>
          <p:grpSpPr bwMode="auto">
            <a:xfrm>
              <a:off x="144" y="960"/>
              <a:ext cx="528" cy="3360"/>
              <a:chOff x="144" y="960"/>
              <a:chExt cx="528" cy="3360"/>
            </a:xfrm>
          </p:grpSpPr>
          <p:sp>
            <p:nvSpPr>
              <p:cNvPr id="14346"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4347"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4348"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4349"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6637" name="Text Box 13"/>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4341" name="Group 15"/>
          <p:cNvGrpSpPr>
            <a:grpSpLocks/>
          </p:cNvGrpSpPr>
          <p:nvPr/>
        </p:nvGrpSpPr>
        <p:grpSpPr bwMode="auto">
          <a:xfrm>
            <a:off x="0" y="457200"/>
            <a:ext cx="9144000" cy="533400"/>
            <a:chOff x="0" y="384"/>
            <a:chExt cx="5760" cy="336"/>
          </a:xfrm>
        </p:grpSpPr>
        <p:sp>
          <p:nvSpPr>
            <p:cNvPr id="14342" name="Line 16"/>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4343" name="Line 17"/>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1066800" y="1143000"/>
            <a:ext cx="8077200" cy="5562600"/>
          </a:xfrm>
        </p:spPr>
        <p:txBody>
          <a:bodyPr/>
          <a:lstStyle/>
          <a:p>
            <a:pPr algn="r" eaLnBrk="1" hangingPunct="1">
              <a:lnSpc>
                <a:spcPct val="80000"/>
              </a:lnSpc>
              <a:buFontTx/>
              <a:buNone/>
            </a:pPr>
            <a:r>
              <a:rPr lang="ru-RU" sz="1800" b="1" i="1" smtClean="0">
                <a:solidFill>
                  <a:srgbClr val="0000FF"/>
                </a:solidFill>
                <a:latin typeface="Times New Roman" pitchFamily="18" charset="0"/>
              </a:rPr>
              <a:t>Структура</a:t>
            </a:r>
            <a:r>
              <a:rPr lang="ru-RU" sz="2000" b="1" i="1" smtClean="0">
                <a:solidFill>
                  <a:srgbClr val="0000FF"/>
                </a:solidFill>
                <a:latin typeface="Times New Roman" pitchFamily="18" charset="0"/>
              </a:rPr>
              <a:t>.</a:t>
            </a:r>
            <a:r>
              <a:rPr lang="ru-RU" sz="2000" b="1" smtClean="0">
                <a:solidFill>
                  <a:srgbClr val="0000FF"/>
                </a:solidFill>
              </a:rPr>
              <a:t> </a:t>
            </a:r>
            <a:r>
              <a:rPr lang="en-US" sz="1800" b="1" i="1" smtClean="0">
                <a:solidFill>
                  <a:srgbClr val="333300"/>
                </a:solidFill>
                <a:latin typeface="Times New Roman" pitchFamily="18" charset="0"/>
              </a:rPr>
              <a:t>9.1. </a:t>
            </a:r>
            <a:r>
              <a:rPr lang="uk-UA" sz="1800" b="1" i="1" smtClean="0">
                <a:solidFill>
                  <a:srgbClr val="333300"/>
                </a:solidFill>
                <a:latin typeface="Times New Roman" pitchFamily="18" charset="0"/>
              </a:rPr>
              <a:t>Медичне забезпечення бою. Заходи і засоби  першої медичної допомоги (ПМД) пораненим і хворим. 9.2. Організація надання ПМД в бою</a:t>
            </a:r>
            <a:r>
              <a:rPr lang="ru-RU" sz="1800" b="1" i="1" smtClean="0">
                <a:solidFill>
                  <a:srgbClr val="333300"/>
                </a:solidFill>
                <a:latin typeface="Times New Roman" pitchFamily="18" charset="0"/>
              </a:rPr>
              <a:t>.</a:t>
            </a:r>
            <a:r>
              <a:rPr lang="uk-UA" sz="1800" b="1" i="1" smtClean="0">
                <a:solidFill>
                  <a:srgbClr val="333300"/>
                </a:solidFill>
                <a:latin typeface="Times New Roman" pitchFamily="18" charset="0"/>
              </a:rPr>
              <a:t> Реанімація потерпілих. 9.3. Тимчасова зупинка кровотечі при пораненнях. 9.4-7. ПМД при: переломах кісток; травмах, закритих пошкодженнях внутрішніх органів і вивихах; при ураженнях ЗМУ; опіках, ураженнях електричним струмом та отруєннях.</a:t>
            </a:r>
            <a:r>
              <a:rPr lang="uk-UA" sz="1800" b="1" i="1" smtClean="0">
                <a:latin typeface="Times New Roman" pitchFamily="18" charset="0"/>
              </a:rPr>
              <a:t> </a:t>
            </a:r>
            <a:endParaRPr lang="uk-UA" sz="1800" b="1" smtClean="0">
              <a:latin typeface="Times New Roman" pitchFamily="18" charset="0"/>
            </a:endParaRPr>
          </a:p>
          <a:p>
            <a:pPr eaLnBrk="1" hangingPunct="1">
              <a:lnSpc>
                <a:spcPct val="80000"/>
              </a:lnSpc>
              <a:buFontTx/>
              <a:buNone/>
            </a:pPr>
            <a:r>
              <a:rPr lang="ru-RU" sz="2000" smtClean="0">
                <a:solidFill>
                  <a:srgbClr val="0000FF"/>
                </a:solidFill>
              </a:rPr>
              <a:t>Завдання навчання:</a:t>
            </a:r>
            <a:r>
              <a:rPr lang="ru-RU" sz="2000" b="1" smtClean="0">
                <a:solidFill>
                  <a:srgbClr val="0000FF"/>
                </a:solidFill>
              </a:rPr>
              <a:t> </a:t>
            </a:r>
            <a:r>
              <a:rPr lang="ru-RU" sz="2000" b="1" i="1" smtClean="0"/>
              <a:t>знати</a:t>
            </a:r>
            <a:r>
              <a:rPr lang="ru-RU" sz="2000" b="1" smtClean="0"/>
              <a:t> </a:t>
            </a:r>
            <a:r>
              <a:rPr lang="ru-RU" sz="2000" smtClean="0"/>
              <a:t>заходи ПМД при пораненнях; засоби медичного оснащення військовослужбовця; </a:t>
            </a:r>
            <a:r>
              <a:rPr lang="ru-RU" sz="2000" b="1" i="1" smtClean="0"/>
              <a:t>вміти</a:t>
            </a:r>
            <a:r>
              <a:rPr lang="ru-RU" sz="2000" b="1" smtClean="0"/>
              <a:t> </a:t>
            </a:r>
            <a:r>
              <a:rPr lang="ru-RU" sz="2000" smtClean="0"/>
              <a:t>накладати пов’язки, джгут і шини для зупинки кровотеч і при переломах кісток, користуватися засобами знеболювання, виконувати штучне дихання і зовнішній масаж серця; </a:t>
            </a:r>
            <a:r>
              <a:rPr lang="ru-RU" sz="2000" b="1" i="1" smtClean="0"/>
              <a:t>набути</a:t>
            </a:r>
            <a:r>
              <a:rPr lang="ru-RU" sz="2000" b="1" smtClean="0"/>
              <a:t> </a:t>
            </a:r>
            <a:r>
              <a:rPr lang="ru-RU" sz="2000" smtClean="0"/>
              <a:t>первинних навичок зупинки кровотечі, іммобілізації, накладення пов’язок, проведення реанімації.</a:t>
            </a:r>
          </a:p>
          <a:p>
            <a:pPr eaLnBrk="1" hangingPunct="1">
              <a:lnSpc>
                <a:spcPct val="80000"/>
              </a:lnSpc>
              <a:buFontTx/>
              <a:buNone/>
            </a:pPr>
            <a:r>
              <a:rPr lang="ru-RU" sz="2000" b="1" smtClean="0">
                <a:solidFill>
                  <a:srgbClr val="0000FF"/>
                </a:solidFill>
              </a:rPr>
              <a:t>Особливості</a:t>
            </a:r>
            <a:r>
              <a:rPr lang="ru-RU" sz="2000" smtClean="0"/>
              <a:t>. </a:t>
            </a:r>
            <a:r>
              <a:rPr lang="ru-RU" sz="2000" smtClean="0">
                <a:solidFill>
                  <a:srgbClr val="FF0000"/>
                </a:solidFill>
              </a:rPr>
              <a:t>У медичному забезпеченні бою особлива увага - засобам індивідуального і групового медичного оснащення військовослужбовця, а в організації першої медичної допомоги в бою - розшуку і виносу поранених з поля бою. В інших темах - огляду та наданні допомоги потерпілому. Розглянуто медичний захист військовослужбовця  при ураженні ЗМУ. </a:t>
            </a:r>
          </a:p>
          <a:p>
            <a:pPr eaLnBrk="1" hangingPunct="1">
              <a:lnSpc>
                <a:spcPct val="80000"/>
              </a:lnSpc>
              <a:buFontTx/>
              <a:buNone/>
            </a:pPr>
            <a:r>
              <a:rPr lang="ru-RU" sz="2000" smtClean="0">
                <a:solidFill>
                  <a:srgbClr val="FF0000"/>
                </a:solidFill>
              </a:rPr>
              <a:t>     </a:t>
            </a:r>
            <a:r>
              <a:rPr lang="ru-RU" sz="2000" b="1" smtClean="0">
                <a:solidFill>
                  <a:srgbClr val="FF0000"/>
                </a:solidFill>
              </a:rPr>
              <a:t>Теоретичний</a:t>
            </a:r>
            <a:r>
              <a:rPr lang="ru-RU" sz="2000" smtClean="0">
                <a:solidFill>
                  <a:srgbClr val="FF0000"/>
                </a:solidFill>
              </a:rPr>
              <a:t> матеріал має викладатися тільки в тому обсязі, який необхідний для свідомого виконання </a:t>
            </a:r>
            <a:r>
              <a:rPr lang="ru-RU" sz="2000" b="1" smtClean="0">
                <a:solidFill>
                  <a:srgbClr val="FF0000"/>
                </a:solidFill>
              </a:rPr>
              <a:t>практичних</a:t>
            </a:r>
            <a:r>
              <a:rPr lang="ru-RU" sz="2000" smtClean="0">
                <a:solidFill>
                  <a:srgbClr val="FF0000"/>
                </a:solidFill>
              </a:rPr>
              <a:t> </a:t>
            </a:r>
            <a:r>
              <a:rPr lang="ru-RU" sz="2000" b="1" smtClean="0">
                <a:solidFill>
                  <a:srgbClr val="FF0000"/>
                </a:solidFill>
              </a:rPr>
              <a:t>прийомів</a:t>
            </a:r>
            <a:r>
              <a:rPr lang="ru-RU" sz="2000" smtClean="0">
                <a:solidFill>
                  <a:srgbClr val="FF0000"/>
                </a:solidFill>
              </a:rPr>
              <a:t>. </a:t>
            </a:r>
          </a:p>
        </p:txBody>
      </p:sp>
      <p:sp>
        <p:nvSpPr>
          <p:cNvPr id="27657" name="Rectangle 9"/>
          <p:cNvSpPr>
            <a:spLocks noGrp="1" noChangeArrowheads="1"/>
          </p:cNvSpPr>
          <p:nvPr>
            <p:ph type="title"/>
          </p:nvPr>
        </p:nvSpPr>
        <p:spPr>
          <a:xfrm>
            <a:off x="0" y="274638"/>
            <a:ext cx="9144000" cy="8683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9. Військово-медична підготовка</a:t>
            </a:r>
            <a:r>
              <a:rPr lang="ru-RU" sz="2400" b="1" smtClean="0">
                <a:solidFill>
                  <a:srgbClr val="FFFF00"/>
                </a:solidFill>
              </a:rPr>
              <a:t> </a:t>
            </a:r>
          </a:p>
        </p:txBody>
      </p:sp>
      <p:grpSp>
        <p:nvGrpSpPr>
          <p:cNvPr id="15364" name="Group 14"/>
          <p:cNvGrpSpPr>
            <a:grpSpLocks/>
          </p:cNvGrpSpPr>
          <p:nvPr/>
        </p:nvGrpSpPr>
        <p:grpSpPr bwMode="auto">
          <a:xfrm>
            <a:off x="152400" y="1524000"/>
            <a:ext cx="914400" cy="5334000"/>
            <a:chOff x="96" y="960"/>
            <a:chExt cx="576" cy="3360"/>
          </a:xfrm>
        </p:grpSpPr>
        <p:grpSp>
          <p:nvGrpSpPr>
            <p:cNvPr id="15368" name="Group 4"/>
            <p:cNvGrpSpPr>
              <a:grpSpLocks/>
            </p:cNvGrpSpPr>
            <p:nvPr/>
          </p:nvGrpSpPr>
          <p:grpSpPr bwMode="auto">
            <a:xfrm>
              <a:off x="144" y="960"/>
              <a:ext cx="528" cy="3360"/>
              <a:chOff x="144" y="960"/>
              <a:chExt cx="528" cy="3360"/>
            </a:xfrm>
          </p:grpSpPr>
          <p:sp>
            <p:nvSpPr>
              <p:cNvPr id="15370"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5371"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5372"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5373"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7661" name="Text Box 13"/>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5365" name="Group 15"/>
          <p:cNvGrpSpPr>
            <a:grpSpLocks/>
          </p:cNvGrpSpPr>
          <p:nvPr/>
        </p:nvGrpSpPr>
        <p:grpSpPr bwMode="auto">
          <a:xfrm>
            <a:off x="0" y="457200"/>
            <a:ext cx="9144000" cy="533400"/>
            <a:chOff x="0" y="384"/>
            <a:chExt cx="5760" cy="336"/>
          </a:xfrm>
        </p:grpSpPr>
        <p:sp>
          <p:nvSpPr>
            <p:cNvPr id="15366" name="Line 16"/>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5367" name="Line 17"/>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1143000" y="1219200"/>
            <a:ext cx="7848600" cy="5486400"/>
          </a:xfrm>
        </p:spPr>
        <p:txBody>
          <a:bodyPr/>
          <a:lstStyle/>
          <a:p>
            <a:pPr algn="r" eaLnBrk="1" hangingPunct="1">
              <a:lnSpc>
                <a:spcPct val="80000"/>
              </a:lnSpc>
              <a:buFontTx/>
              <a:buNone/>
            </a:pPr>
            <a:r>
              <a:rPr lang="ru-RU" sz="2000" b="1" i="1" smtClean="0">
                <a:solidFill>
                  <a:srgbClr val="0000FF"/>
                </a:solidFill>
                <a:latin typeface="Times New Roman" pitchFamily="18" charset="0"/>
              </a:rPr>
              <a:t>Структура.</a:t>
            </a:r>
            <a:r>
              <a:rPr lang="ru-RU" sz="2000" b="1" smtClean="0">
                <a:solidFill>
                  <a:srgbClr val="0000FF"/>
                </a:solidFill>
                <a:latin typeface="Times New Roman" pitchFamily="18" charset="0"/>
              </a:rPr>
              <a:t> </a:t>
            </a:r>
            <a:r>
              <a:rPr lang="ru-RU" sz="2000" b="1" i="1" smtClean="0">
                <a:solidFill>
                  <a:srgbClr val="333300"/>
                </a:solidFill>
                <a:latin typeface="Times New Roman" pitchFamily="18" charset="0"/>
              </a:rPr>
              <a:t>10.1.</a:t>
            </a:r>
            <a:r>
              <a:rPr lang="ru-RU" sz="2000" b="1" smtClean="0">
                <a:solidFill>
                  <a:srgbClr val="333300"/>
                </a:solidFill>
                <a:latin typeface="Times New Roman" pitchFamily="18" charset="0"/>
              </a:rPr>
              <a:t> </a:t>
            </a:r>
            <a:r>
              <a:rPr lang="uk-UA" sz="2000" b="1" i="1" smtClean="0">
                <a:solidFill>
                  <a:srgbClr val="333300"/>
                </a:solidFill>
                <a:latin typeface="Times New Roman" pitchFamily="18" charset="0"/>
              </a:rPr>
              <a:t>Нормативно-правова база ЦЗ. 10.2. Надзвичайні ситуації. 10.3. Захист населення  від НС. 10.4. Основи рятувальних та інших невідкладних робіт. 10.5. Організація ЦЗ навчального закладу.</a:t>
            </a:r>
            <a:r>
              <a:rPr lang="uk-UA" sz="1800" b="1" i="1" smtClean="0">
                <a:solidFill>
                  <a:srgbClr val="333300"/>
                </a:solidFill>
                <a:latin typeface="Times New Roman" pitchFamily="18" charset="0"/>
              </a:rPr>
              <a:t> </a:t>
            </a:r>
          </a:p>
          <a:p>
            <a:pPr eaLnBrk="1" hangingPunct="1">
              <a:lnSpc>
                <a:spcPct val="80000"/>
              </a:lnSpc>
              <a:buFontTx/>
              <a:buNone/>
            </a:pPr>
            <a:r>
              <a:rPr lang="ru-RU" sz="2000" smtClean="0">
                <a:solidFill>
                  <a:srgbClr val="0000FF"/>
                </a:solidFill>
              </a:rPr>
              <a:t>Завдання навчання: </a:t>
            </a:r>
            <a:r>
              <a:rPr lang="ru-RU" sz="2000" b="1" i="1" smtClean="0"/>
              <a:t>знати</a:t>
            </a:r>
            <a:r>
              <a:rPr lang="ru-RU" sz="2000" b="1" smtClean="0"/>
              <a:t> </a:t>
            </a:r>
            <a:r>
              <a:rPr lang="ru-RU" sz="2000" smtClean="0"/>
              <a:t>уражаючі фактори ЯХБЗ та запалювальних і хімічно небезпечних речовин (ХНР), індивідуальні засоби захисту від них; </a:t>
            </a:r>
            <a:r>
              <a:rPr lang="ru-RU" sz="2000" b="1" i="1" smtClean="0"/>
              <a:t>вміти</a:t>
            </a:r>
            <a:r>
              <a:rPr lang="ru-RU" sz="2000" b="1" smtClean="0"/>
              <a:t> </a:t>
            </a:r>
            <a:r>
              <a:rPr lang="ru-RU" sz="2000" smtClean="0"/>
              <a:t>користуватися засобами захисту, використовувати захисні властивості місцевості, діяти в умовах</a:t>
            </a:r>
            <a:r>
              <a:rPr lang="uk-UA" sz="2000" smtClean="0"/>
              <a:t> </a:t>
            </a:r>
            <a:r>
              <a:rPr lang="ru-RU" sz="2000" smtClean="0"/>
              <a:t>застосування ЗМУ, запалювальних речовин і впливу ХНР, проводити ЧСО; </a:t>
            </a:r>
            <a:r>
              <a:rPr lang="ru-RU" sz="2000" b="1" i="1" smtClean="0"/>
              <a:t>набути</a:t>
            </a:r>
            <a:r>
              <a:rPr lang="ru-RU" sz="2000" b="1" smtClean="0"/>
              <a:t> </a:t>
            </a:r>
            <a:r>
              <a:rPr lang="ru-RU" sz="2000" smtClean="0"/>
              <a:t>первинних навичок у користуванні індивідуальними</a:t>
            </a:r>
            <a:r>
              <a:rPr lang="uk-UA" sz="2000" smtClean="0"/>
              <a:t> </a:t>
            </a:r>
            <a:r>
              <a:rPr lang="ru-RU" sz="2000" smtClean="0"/>
              <a:t>засобами захисту.</a:t>
            </a:r>
          </a:p>
          <a:p>
            <a:pPr eaLnBrk="1" hangingPunct="1">
              <a:lnSpc>
                <a:spcPct val="80000"/>
              </a:lnSpc>
              <a:buFontTx/>
              <a:buNone/>
            </a:pPr>
            <a:r>
              <a:rPr lang="uk-UA" sz="2000" smtClean="0">
                <a:solidFill>
                  <a:srgbClr val="0000FF"/>
                </a:solidFill>
              </a:rPr>
              <a:t>Особливості</a:t>
            </a:r>
            <a:r>
              <a:rPr lang="uk-UA" sz="2000" smtClean="0"/>
              <a:t>. </a:t>
            </a:r>
            <a:r>
              <a:rPr lang="uk-UA" sz="2000" smtClean="0">
                <a:solidFill>
                  <a:srgbClr val="FF9900"/>
                </a:solidFill>
              </a:rPr>
              <a:t>Розглядається вплив уражаючих факторів НС на оточуюче середовище і людину. Окремий змістовий блок – НС воєнного характеру від дії ЗМУ та звичайної зброї – актуальний для групи юнаків. Тема </a:t>
            </a:r>
            <a:r>
              <a:rPr lang="uk-UA" sz="2000" i="1" smtClean="0">
                <a:solidFill>
                  <a:srgbClr val="FF9900"/>
                </a:solidFill>
              </a:rPr>
              <a:t>“Захист населення від НС”</a:t>
            </a:r>
            <a:r>
              <a:rPr lang="uk-UA" sz="2000" smtClean="0">
                <a:solidFill>
                  <a:srgbClr val="FF9900"/>
                </a:solidFill>
              </a:rPr>
              <a:t> окреслюється двома  блоками навчальних питань</a:t>
            </a:r>
            <a:r>
              <a:rPr lang="en-US" sz="2000" smtClean="0">
                <a:solidFill>
                  <a:srgbClr val="FF9900"/>
                </a:solidFill>
              </a:rPr>
              <a:t>:</a:t>
            </a:r>
            <a:r>
              <a:rPr lang="uk-UA" sz="2000" smtClean="0">
                <a:solidFill>
                  <a:srgbClr val="FF9900"/>
                </a:solidFill>
              </a:rPr>
              <a:t> заходи захисту</a:t>
            </a:r>
            <a:r>
              <a:rPr lang="en-US" sz="2000" smtClean="0">
                <a:solidFill>
                  <a:srgbClr val="FF9900"/>
                </a:solidFill>
              </a:rPr>
              <a:t>;</a:t>
            </a:r>
            <a:r>
              <a:rPr lang="uk-UA" sz="2000" smtClean="0">
                <a:solidFill>
                  <a:srgbClr val="FF9900"/>
                </a:solidFill>
              </a:rPr>
              <a:t> засоби захисту, спостереження і контролю. Заходи захисту, дії населення в умовах НС  розглядаються як для мирного, так і воєнного часу.   </a:t>
            </a:r>
            <a:endParaRPr lang="ru-RU" sz="2000" smtClean="0">
              <a:solidFill>
                <a:srgbClr val="FF9900"/>
              </a:solidFill>
            </a:endParaRPr>
          </a:p>
        </p:txBody>
      </p:sp>
      <p:sp>
        <p:nvSpPr>
          <p:cNvPr id="28681" name="Rectangle 9"/>
          <p:cNvSpPr>
            <a:spLocks noGrp="1" noChangeArrowheads="1"/>
          </p:cNvSpPr>
          <p:nvPr>
            <p:ph type="title"/>
          </p:nvPr>
        </p:nvSpPr>
        <p:spPr>
          <a:xfrm>
            <a:off x="0" y="274638"/>
            <a:ext cx="9144000" cy="8683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10. Основи цивільного захисту</a:t>
            </a:r>
            <a:r>
              <a:rPr lang="ru-RU" sz="2400" b="1" smtClean="0">
                <a:solidFill>
                  <a:srgbClr val="FFFF00"/>
                </a:solidFill>
              </a:rPr>
              <a:t> </a:t>
            </a:r>
            <a:r>
              <a:rPr lang="ru-RU" smtClean="0"/>
              <a:t> </a:t>
            </a:r>
          </a:p>
        </p:txBody>
      </p:sp>
      <p:grpSp>
        <p:nvGrpSpPr>
          <p:cNvPr id="16388" name="Group 14"/>
          <p:cNvGrpSpPr>
            <a:grpSpLocks/>
          </p:cNvGrpSpPr>
          <p:nvPr/>
        </p:nvGrpSpPr>
        <p:grpSpPr bwMode="auto">
          <a:xfrm>
            <a:off x="152400" y="1524000"/>
            <a:ext cx="914400" cy="5334000"/>
            <a:chOff x="96" y="960"/>
            <a:chExt cx="576" cy="3360"/>
          </a:xfrm>
        </p:grpSpPr>
        <p:grpSp>
          <p:nvGrpSpPr>
            <p:cNvPr id="16392" name="Group 4"/>
            <p:cNvGrpSpPr>
              <a:grpSpLocks/>
            </p:cNvGrpSpPr>
            <p:nvPr/>
          </p:nvGrpSpPr>
          <p:grpSpPr bwMode="auto">
            <a:xfrm>
              <a:off x="144" y="960"/>
              <a:ext cx="528" cy="3360"/>
              <a:chOff x="144" y="960"/>
              <a:chExt cx="528" cy="3360"/>
            </a:xfrm>
          </p:grpSpPr>
          <p:sp>
            <p:nvSpPr>
              <p:cNvPr id="16394"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6395"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6396"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6397"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8685" name="Text Box 13"/>
            <p:cNvSpPr txBox="1">
              <a:spLocks noChangeArrowheads="1"/>
            </p:cNvSpPr>
            <p:nvPr/>
          </p:nvSpPr>
          <p:spPr bwMode="auto">
            <a:xfrm>
              <a:off x="96" y="1920"/>
              <a:ext cx="576" cy="372"/>
            </a:xfrm>
            <a:prstGeom prst="rect">
              <a:avLst/>
            </a:prstGeom>
            <a:gradFill rotWithShape="1">
              <a:gsLst>
                <a:gs pos="0">
                  <a:schemeClr val="hlink"/>
                </a:gs>
                <a:gs pos="50000">
                  <a:schemeClr val="hlink">
                    <a:gamma/>
                    <a:shade val="46275"/>
                    <a:invGamma/>
                  </a:schemeClr>
                </a:gs>
                <a:gs pos="100000">
                  <a:schemeClr val="hlink"/>
                </a:gs>
              </a:gsLst>
              <a:lin ang="5400000" scaled="1"/>
            </a:gradFill>
            <a:ln w="9525">
              <a:solidFill>
                <a:schemeClr val="bg1"/>
              </a:solid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6389" name="Group 15"/>
          <p:cNvGrpSpPr>
            <a:grpSpLocks/>
          </p:cNvGrpSpPr>
          <p:nvPr/>
        </p:nvGrpSpPr>
        <p:grpSpPr bwMode="auto">
          <a:xfrm>
            <a:off x="0" y="457200"/>
            <a:ext cx="9144000" cy="533400"/>
            <a:chOff x="0" y="384"/>
            <a:chExt cx="5760" cy="336"/>
          </a:xfrm>
        </p:grpSpPr>
        <p:sp>
          <p:nvSpPr>
            <p:cNvPr id="16390" name="Line 16"/>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6391" name="Line 17"/>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1066800" y="1143000"/>
            <a:ext cx="7924800" cy="5562600"/>
          </a:xfrm>
        </p:spPr>
        <p:txBody>
          <a:bodyPr/>
          <a:lstStyle/>
          <a:p>
            <a:pPr algn="r" eaLnBrk="1" hangingPunct="1">
              <a:lnSpc>
                <a:spcPct val="80000"/>
              </a:lnSpc>
              <a:buFontTx/>
              <a:buNone/>
            </a:pPr>
            <a:r>
              <a:rPr lang="uk-UA" sz="1800" b="1" smtClean="0">
                <a:solidFill>
                  <a:srgbClr val="0000FF"/>
                </a:solidFill>
              </a:rPr>
              <a:t> </a:t>
            </a:r>
            <a:r>
              <a:rPr lang="ru-RU" sz="1800" b="1" i="1" smtClean="0">
                <a:solidFill>
                  <a:srgbClr val="0000FF"/>
                </a:solidFill>
                <a:latin typeface="Times New Roman" pitchFamily="18" charset="0"/>
              </a:rPr>
              <a:t>Структура.</a:t>
            </a:r>
            <a:r>
              <a:rPr lang="ru-RU" sz="1800" b="1" smtClean="0">
                <a:solidFill>
                  <a:srgbClr val="0000FF"/>
                </a:solidFill>
                <a:latin typeface="Times New Roman" pitchFamily="18" charset="0"/>
              </a:rPr>
              <a:t> </a:t>
            </a:r>
            <a:r>
              <a:rPr lang="ru-RU" sz="1800" b="1" i="1" smtClean="0">
                <a:latin typeface="Times New Roman" pitchFamily="18" charset="0"/>
              </a:rPr>
              <a:t>1.1.</a:t>
            </a:r>
            <a:r>
              <a:rPr lang="ru-RU" sz="1800" b="1" smtClean="0">
                <a:solidFill>
                  <a:srgbClr val="0000FF"/>
                </a:solidFill>
                <a:latin typeface="Times New Roman" pitchFamily="18" charset="0"/>
              </a:rPr>
              <a:t> </a:t>
            </a:r>
            <a:r>
              <a:rPr lang="uk-UA" sz="1800" b="1" i="1" smtClean="0">
                <a:latin typeface="Times New Roman" pitchFamily="18" charset="0"/>
              </a:rPr>
              <a:t>Нормативно-правова база ЦЗ. 1.2. Надзвичайні ситуації. 1.3. Захист населення  від НС. 1.4. Основи рятувальних та інших невідкладних робіт. 1.5. Організація ЦЗ навчального закладу. </a:t>
            </a:r>
          </a:p>
          <a:p>
            <a:pPr eaLnBrk="1" hangingPunct="1">
              <a:lnSpc>
                <a:spcPct val="80000"/>
              </a:lnSpc>
              <a:buFontTx/>
              <a:buNone/>
            </a:pPr>
            <a:r>
              <a:rPr lang="uk-UA" sz="2000" smtClean="0">
                <a:solidFill>
                  <a:srgbClr val="0000FF"/>
                </a:solidFill>
              </a:rPr>
              <a:t>Завдання навчання</a:t>
            </a:r>
            <a:r>
              <a:rPr lang="en-US" sz="2000" smtClean="0">
                <a:solidFill>
                  <a:srgbClr val="0000FF"/>
                </a:solidFill>
              </a:rPr>
              <a:t>:</a:t>
            </a:r>
            <a:r>
              <a:rPr lang="uk-UA" sz="2000" b="1" smtClean="0">
                <a:solidFill>
                  <a:srgbClr val="0000FF"/>
                </a:solidFill>
              </a:rPr>
              <a:t> </a:t>
            </a:r>
            <a:r>
              <a:rPr lang="uk-UA" sz="2000" b="1" i="1" smtClean="0"/>
              <a:t>знати</a:t>
            </a:r>
            <a:r>
              <a:rPr lang="uk-UA" sz="2000" b="1" smtClean="0"/>
              <a:t> </a:t>
            </a:r>
            <a:r>
              <a:rPr lang="uk-UA" sz="2000" smtClean="0"/>
              <a:t>вплив уражаючих факторів НС на людину, медичну характеристику ураження людей від дії</a:t>
            </a:r>
            <a:r>
              <a:rPr lang="en-US" sz="2000" smtClean="0"/>
              <a:t> </a:t>
            </a:r>
            <a:r>
              <a:rPr lang="uk-UA" sz="2000" smtClean="0"/>
              <a:t>стихійного лиха, виробничих аварій і катастроф, вражаючих</a:t>
            </a:r>
            <a:r>
              <a:rPr lang="en-US" sz="2000" smtClean="0"/>
              <a:t> </a:t>
            </a:r>
            <a:r>
              <a:rPr lang="uk-UA" sz="2000" smtClean="0"/>
              <a:t>факторів ЗМУ, запалювальних і хімічних небезпечних речовин та індивідуальні засоби захисту від них</a:t>
            </a:r>
            <a:r>
              <a:rPr lang="en-US" sz="2000" smtClean="0"/>
              <a:t>; </a:t>
            </a:r>
            <a:r>
              <a:rPr lang="uk-UA" sz="2000" b="1" i="1" smtClean="0"/>
              <a:t>вміти</a:t>
            </a:r>
            <a:r>
              <a:rPr lang="uk-UA" sz="2000" b="1" smtClean="0"/>
              <a:t> </a:t>
            </a:r>
            <a:r>
              <a:rPr lang="uk-UA" sz="2000" smtClean="0"/>
              <a:t>користуватися засобами індивідуального захисту, використовувати захисні властивості місцевості, діяти в умовах НС, проводити часткову санітарну обробку; </a:t>
            </a:r>
            <a:r>
              <a:rPr lang="uk-UA" sz="2000" b="1" i="1" smtClean="0"/>
              <a:t>набути</a:t>
            </a:r>
            <a:r>
              <a:rPr lang="uk-UA" sz="2000" b="1" smtClean="0"/>
              <a:t> </a:t>
            </a:r>
            <a:r>
              <a:rPr lang="uk-UA" sz="2000" smtClean="0"/>
              <a:t>первинних навичок у користуванні індивідуальними засобами захисту.</a:t>
            </a:r>
          </a:p>
          <a:p>
            <a:pPr eaLnBrk="1" hangingPunct="1">
              <a:lnSpc>
                <a:spcPct val="80000"/>
              </a:lnSpc>
              <a:buFontTx/>
              <a:buNone/>
            </a:pPr>
            <a:r>
              <a:rPr lang="uk-UA" sz="2000" smtClean="0">
                <a:solidFill>
                  <a:srgbClr val="0000FF"/>
                </a:solidFill>
              </a:rPr>
              <a:t>Особливості. </a:t>
            </a:r>
            <a:r>
              <a:rPr lang="uk-UA" sz="2000" smtClean="0">
                <a:solidFill>
                  <a:srgbClr val="FF9900"/>
                </a:solidFill>
              </a:rPr>
              <a:t>У темі </a:t>
            </a:r>
            <a:r>
              <a:rPr lang="uk-UA" sz="2000" b="1" smtClean="0">
                <a:solidFill>
                  <a:srgbClr val="FF9900"/>
                </a:solidFill>
              </a:rPr>
              <a:t>“Надзвичайні ситуації”</a:t>
            </a:r>
            <a:r>
              <a:rPr lang="uk-UA" sz="2000" smtClean="0">
                <a:solidFill>
                  <a:srgbClr val="FF9900"/>
                </a:solidFill>
              </a:rPr>
              <a:t> актуальним для групи дівчат є блок навчальних питань </a:t>
            </a:r>
            <a:r>
              <a:rPr lang="uk-UA" sz="2000" i="1" smtClean="0">
                <a:solidFill>
                  <a:srgbClr val="FF9900"/>
                </a:solidFill>
              </a:rPr>
              <a:t>“НС природного, техногенного та соціально-політичного характеру”.</a:t>
            </a:r>
            <a:r>
              <a:rPr lang="uk-UA" sz="2000" smtClean="0">
                <a:solidFill>
                  <a:srgbClr val="FF9900"/>
                </a:solidFill>
              </a:rPr>
              <a:t> Особлива увага - висвітленню питань щодо НС у виробничій, транспортній сфері та сфері життєзабезпечення. Під час розгляду заходів захисту населення від НС приділяється увага проведенню евакуації із зон радіоактивного забруднення, хімічного зараження, затоплення та масових пожеж. </a:t>
            </a:r>
            <a:endParaRPr lang="ru-RU" sz="2000" smtClean="0">
              <a:solidFill>
                <a:srgbClr val="FF9900"/>
              </a:solidFill>
            </a:endParaRPr>
          </a:p>
        </p:txBody>
      </p:sp>
      <p:sp>
        <p:nvSpPr>
          <p:cNvPr id="29705" name="Rectangle 9"/>
          <p:cNvSpPr>
            <a:spLocks noGrp="1" noChangeArrowheads="1"/>
          </p:cNvSpPr>
          <p:nvPr>
            <p:ph type="title"/>
          </p:nvPr>
        </p:nvSpPr>
        <p:spPr>
          <a:xfrm>
            <a:off x="0" y="274638"/>
            <a:ext cx="9144000" cy="8683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rgbClr val="FFFF00"/>
                </a:solidFill>
              </a:rPr>
              <a:t>Розділ 1. Основи цивільного захисту</a:t>
            </a:r>
            <a:r>
              <a:rPr lang="ru-RU" smtClean="0"/>
              <a:t>  </a:t>
            </a:r>
          </a:p>
        </p:txBody>
      </p:sp>
      <p:grpSp>
        <p:nvGrpSpPr>
          <p:cNvPr id="17412" name="Group 15"/>
          <p:cNvGrpSpPr>
            <a:grpSpLocks/>
          </p:cNvGrpSpPr>
          <p:nvPr/>
        </p:nvGrpSpPr>
        <p:grpSpPr bwMode="auto">
          <a:xfrm>
            <a:off x="228600" y="1524000"/>
            <a:ext cx="838200" cy="5334000"/>
            <a:chOff x="144" y="960"/>
            <a:chExt cx="528" cy="3360"/>
          </a:xfrm>
        </p:grpSpPr>
        <p:grpSp>
          <p:nvGrpSpPr>
            <p:cNvPr id="17416" name="Group 4"/>
            <p:cNvGrpSpPr>
              <a:grpSpLocks/>
            </p:cNvGrpSpPr>
            <p:nvPr/>
          </p:nvGrpSpPr>
          <p:grpSpPr bwMode="auto">
            <a:xfrm>
              <a:off x="144" y="960"/>
              <a:ext cx="528" cy="3360"/>
              <a:chOff x="144" y="960"/>
              <a:chExt cx="528" cy="3360"/>
            </a:xfrm>
          </p:grpSpPr>
          <p:sp>
            <p:nvSpPr>
              <p:cNvPr id="17418"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7419"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7420"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7421"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9710" name="Text Box 14"/>
            <p:cNvSpPr txBox="1">
              <a:spLocks noChangeArrowheads="1"/>
            </p:cNvSpPr>
            <p:nvPr/>
          </p:nvSpPr>
          <p:spPr bwMode="auto">
            <a:xfrm>
              <a:off x="144" y="1920"/>
              <a:ext cx="528"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rgbClr val="FFFF00"/>
                  </a:solidFill>
                </a:rPr>
                <a:t>Група дівчат</a:t>
              </a:r>
              <a:r>
                <a:rPr lang="uk-UA" sz="1600" i="0"/>
                <a:t> </a:t>
              </a:r>
              <a:endParaRPr lang="ru-RU" sz="1600" i="0"/>
            </a:p>
          </p:txBody>
        </p:sp>
      </p:grpSp>
      <p:grpSp>
        <p:nvGrpSpPr>
          <p:cNvPr id="17413" name="Group 16"/>
          <p:cNvGrpSpPr>
            <a:grpSpLocks/>
          </p:cNvGrpSpPr>
          <p:nvPr/>
        </p:nvGrpSpPr>
        <p:grpSpPr bwMode="auto">
          <a:xfrm>
            <a:off x="0" y="457200"/>
            <a:ext cx="9144000" cy="533400"/>
            <a:chOff x="0" y="384"/>
            <a:chExt cx="5760" cy="336"/>
          </a:xfrm>
        </p:grpSpPr>
        <p:sp>
          <p:nvSpPr>
            <p:cNvPr id="17414" name="Line 17"/>
            <p:cNvSpPr>
              <a:spLocks noChangeShapeType="1"/>
            </p:cNvSpPr>
            <p:nvPr/>
          </p:nvSpPr>
          <p:spPr bwMode="auto">
            <a:xfrm>
              <a:off x="0" y="384"/>
              <a:ext cx="3936" cy="0"/>
            </a:xfrm>
            <a:prstGeom prst="line">
              <a:avLst/>
            </a:prstGeom>
            <a:noFill/>
            <a:ln w="38100">
              <a:solidFill>
                <a:srgbClr val="FFFF00"/>
              </a:solidFill>
              <a:round/>
              <a:headEnd/>
              <a:tailEnd/>
            </a:ln>
          </p:spPr>
          <p:txBody>
            <a:bodyPr/>
            <a:lstStyle/>
            <a:p>
              <a:endParaRPr lang="ru-RU"/>
            </a:p>
          </p:txBody>
        </p:sp>
        <p:sp>
          <p:nvSpPr>
            <p:cNvPr id="17415" name="Line 18"/>
            <p:cNvSpPr>
              <a:spLocks noChangeShapeType="1"/>
            </p:cNvSpPr>
            <p:nvPr/>
          </p:nvSpPr>
          <p:spPr bwMode="auto">
            <a:xfrm>
              <a:off x="1584" y="720"/>
              <a:ext cx="4176" cy="0"/>
            </a:xfrm>
            <a:prstGeom prst="line">
              <a:avLst/>
            </a:prstGeom>
            <a:noFill/>
            <a:ln w="38100">
              <a:solidFill>
                <a:srgbClr val="FFFF00"/>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1066800" y="1219200"/>
            <a:ext cx="8077200" cy="5638800"/>
          </a:xfrm>
        </p:spPr>
        <p:txBody>
          <a:bodyPr/>
          <a:lstStyle/>
          <a:p>
            <a:pPr algn="r" eaLnBrk="1" hangingPunct="1">
              <a:buFontTx/>
              <a:buNone/>
            </a:pPr>
            <a:r>
              <a:rPr lang="uk-UA" sz="2000" b="1" i="1" smtClean="0">
                <a:solidFill>
                  <a:srgbClr val="0000FF"/>
                </a:solidFill>
                <a:latin typeface="Times New Roman" pitchFamily="18" charset="0"/>
              </a:rPr>
              <a:t>Структура.  </a:t>
            </a:r>
            <a:r>
              <a:rPr lang="uk-UA" sz="2000" b="1" i="1" smtClean="0">
                <a:latin typeface="Times New Roman" pitchFamily="18" charset="0"/>
              </a:rPr>
              <a:t>2.1. Основні положення МГП. 2.2. Застосування МГП. 2.3. Засоби і методи ведення воєнних дій. </a:t>
            </a:r>
          </a:p>
          <a:p>
            <a:pPr eaLnBrk="1" hangingPunct="1">
              <a:buFontTx/>
              <a:buNone/>
            </a:pPr>
            <a:r>
              <a:rPr lang="uk-UA" sz="2000" i="1" smtClean="0">
                <a:solidFill>
                  <a:srgbClr val="0000FF"/>
                </a:solidFill>
                <a:latin typeface="Times New Roman" pitchFamily="18" charset="0"/>
              </a:rPr>
              <a:t>   </a:t>
            </a:r>
            <a:r>
              <a:rPr lang="uk-UA" sz="2000" smtClean="0">
                <a:solidFill>
                  <a:srgbClr val="0000FF"/>
                </a:solidFill>
              </a:rPr>
              <a:t>Завдання навчання:</a:t>
            </a:r>
            <a:r>
              <a:rPr lang="en-US" sz="2000" b="1" smtClean="0"/>
              <a:t> </a:t>
            </a:r>
            <a:r>
              <a:rPr lang="uk-UA" sz="2000" b="1" i="1" smtClean="0"/>
              <a:t>знати</a:t>
            </a:r>
            <a:r>
              <a:rPr lang="uk-UA" sz="2000" b="1" smtClean="0"/>
              <a:t> </a:t>
            </a:r>
            <a:r>
              <a:rPr lang="uk-UA" sz="2000" smtClean="0"/>
              <a:t>основні вимоги МГП,</a:t>
            </a:r>
            <a:r>
              <a:rPr lang="en-US" sz="2000" smtClean="0"/>
              <a:t> </a:t>
            </a:r>
            <a:r>
              <a:rPr lang="uk-UA" sz="2000" smtClean="0"/>
              <a:t>об’єкти та осіб, що знаходяться під його захистом, правила поведінки учасників військових дій щодо цивільного населення;</a:t>
            </a:r>
            <a:r>
              <a:rPr lang="en-US" sz="2000" smtClean="0"/>
              <a:t> </a:t>
            </a:r>
            <a:r>
              <a:rPr lang="uk-UA" sz="2000" b="1" i="1" smtClean="0"/>
              <a:t>вміти</a:t>
            </a:r>
            <a:r>
              <a:rPr lang="uk-UA" sz="2000" b="1" smtClean="0"/>
              <a:t> </a:t>
            </a:r>
            <a:r>
              <a:rPr lang="uk-UA" sz="2000" smtClean="0"/>
              <a:t>діяти і реагувати в будь-який ситуації відповідно до своїх обов’язків та норм</a:t>
            </a:r>
            <a:r>
              <a:rPr lang="en-US" sz="2000" smtClean="0"/>
              <a:t> </a:t>
            </a:r>
            <a:r>
              <a:rPr lang="uk-UA" sz="2000" smtClean="0"/>
              <a:t>МГП.</a:t>
            </a:r>
          </a:p>
          <a:p>
            <a:pPr eaLnBrk="1" hangingPunct="1">
              <a:buFontTx/>
              <a:buNone/>
            </a:pPr>
            <a:r>
              <a:rPr lang="uk-UA" sz="2000" smtClean="0">
                <a:solidFill>
                  <a:srgbClr val="0000FF"/>
                </a:solidFill>
              </a:rPr>
              <a:t>Особливості</a:t>
            </a:r>
            <a:r>
              <a:rPr lang="uk-UA" sz="2000" b="1" smtClean="0">
                <a:solidFill>
                  <a:srgbClr val="0000FF"/>
                </a:solidFill>
              </a:rPr>
              <a:t>. </a:t>
            </a:r>
            <a:r>
              <a:rPr lang="uk-UA" sz="2000" smtClean="0">
                <a:solidFill>
                  <a:srgbClr val="0066FF"/>
                </a:solidFill>
              </a:rPr>
              <a:t>Розглядаються основні положення МГП та його застосування (захист цивільного населення, природного середовища та установок і споруд, які мають небезпечні сили від наслідків збройних конфліктів</a:t>
            </a:r>
            <a:r>
              <a:rPr lang="en-US" sz="2000" smtClean="0">
                <a:solidFill>
                  <a:srgbClr val="0066FF"/>
                </a:solidFill>
              </a:rPr>
              <a:t>;</a:t>
            </a:r>
            <a:r>
              <a:rPr lang="uk-UA" sz="2000" smtClean="0"/>
              <a:t> </a:t>
            </a:r>
            <a:r>
              <a:rPr lang="uk-UA" sz="2000" smtClean="0">
                <a:solidFill>
                  <a:srgbClr val="FF0000"/>
                </a:solidFill>
              </a:rPr>
              <a:t>спеціальний захист окремих категорій насалення</a:t>
            </a:r>
            <a:r>
              <a:rPr lang="en-US" sz="2000" smtClean="0">
                <a:solidFill>
                  <a:srgbClr val="FF0000"/>
                </a:solidFill>
              </a:rPr>
              <a:t>:</a:t>
            </a:r>
            <a:r>
              <a:rPr lang="uk-UA" sz="2000" smtClean="0">
                <a:solidFill>
                  <a:srgbClr val="FF0000"/>
                </a:solidFill>
              </a:rPr>
              <a:t> захист жінок у випадку збройного конфлікту</a:t>
            </a:r>
            <a:r>
              <a:rPr lang="uk-UA" sz="2000" smtClean="0"/>
              <a:t>). </a:t>
            </a:r>
          </a:p>
          <a:p>
            <a:pPr eaLnBrk="1" hangingPunct="1">
              <a:buFontTx/>
              <a:buNone/>
            </a:pPr>
            <a:r>
              <a:rPr lang="uk-UA" sz="2000" smtClean="0"/>
              <a:t>     </a:t>
            </a:r>
            <a:r>
              <a:rPr lang="uk-UA" sz="2000" smtClean="0">
                <a:solidFill>
                  <a:srgbClr val="0066FF"/>
                </a:solidFill>
              </a:rPr>
              <a:t>Розглядаються також </a:t>
            </a:r>
            <a:r>
              <a:rPr lang="uk-UA" sz="2000" i="1" smtClean="0">
                <a:solidFill>
                  <a:srgbClr val="0066FF"/>
                </a:solidFill>
              </a:rPr>
              <a:t>засоби</a:t>
            </a:r>
            <a:r>
              <a:rPr lang="uk-UA" sz="2000" smtClean="0">
                <a:solidFill>
                  <a:srgbClr val="0066FF"/>
                </a:solidFill>
              </a:rPr>
              <a:t> (конкретні види звичайної зброї невибіркової дії та зброї, що спричиняє надмірні страждання) і </a:t>
            </a:r>
            <a:r>
              <a:rPr lang="uk-UA" sz="2000" i="1" smtClean="0">
                <a:solidFill>
                  <a:srgbClr val="0066FF"/>
                </a:solidFill>
              </a:rPr>
              <a:t>методи</a:t>
            </a:r>
            <a:r>
              <a:rPr lang="uk-UA" sz="2000" smtClean="0">
                <a:solidFill>
                  <a:srgbClr val="0066FF"/>
                </a:solidFill>
              </a:rPr>
              <a:t> ведення воєнних дій, що заборонені нормами МГП.</a:t>
            </a:r>
          </a:p>
          <a:p>
            <a:pPr eaLnBrk="1" hangingPunct="1"/>
            <a:endParaRPr lang="ru-RU" sz="2000" b="1" smtClean="0">
              <a:solidFill>
                <a:srgbClr val="0066FF"/>
              </a:solidFill>
            </a:endParaRPr>
          </a:p>
        </p:txBody>
      </p:sp>
      <p:grpSp>
        <p:nvGrpSpPr>
          <p:cNvPr id="18435" name="Group 4"/>
          <p:cNvGrpSpPr>
            <a:grpSpLocks/>
          </p:cNvGrpSpPr>
          <p:nvPr/>
        </p:nvGrpSpPr>
        <p:grpSpPr bwMode="auto">
          <a:xfrm>
            <a:off x="228600" y="1524000"/>
            <a:ext cx="838200" cy="5334000"/>
            <a:chOff x="144" y="960"/>
            <a:chExt cx="528" cy="3360"/>
          </a:xfrm>
        </p:grpSpPr>
        <p:sp>
          <p:nvSpPr>
            <p:cNvPr id="18441"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8442"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8443"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8444"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30729" name="Rectangle 9"/>
          <p:cNvSpPr>
            <a:spLocks noGrp="1" noChangeArrowheads="1"/>
          </p:cNvSpPr>
          <p:nvPr>
            <p:ph type="title"/>
          </p:nvPr>
        </p:nvSpPr>
        <p:spPr>
          <a:xfrm>
            <a:off x="0" y="274638"/>
            <a:ext cx="9144000" cy="944562"/>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rgbClr val="FFFF00"/>
                </a:solidFill>
              </a:rPr>
              <a:t>Розділ 2. МГП про захист цивільного населення</a:t>
            </a:r>
            <a:r>
              <a:rPr lang="ru-RU" smtClean="0"/>
              <a:t>  </a:t>
            </a:r>
          </a:p>
        </p:txBody>
      </p:sp>
      <p:sp>
        <p:nvSpPr>
          <p:cNvPr id="30730" name="Text Box 10"/>
          <p:cNvSpPr txBox="1">
            <a:spLocks noChangeArrowheads="1"/>
          </p:cNvSpPr>
          <p:nvPr/>
        </p:nvSpPr>
        <p:spPr bwMode="auto">
          <a:xfrm>
            <a:off x="228600" y="3048000"/>
            <a:ext cx="838200" cy="581025"/>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rgbClr val="FFFF00"/>
                </a:solidFill>
              </a:rPr>
              <a:t>Група дівчат</a:t>
            </a:r>
            <a:r>
              <a:rPr lang="uk-UA" sz="1600" i="0"/>
              <a:t> </a:t>
            </a:r>
            <a:endParaRPr lang="ru-RU" sz="1600" i="0"/>
          </a:p>
        </p:txBody>
      </p:sp>
      <p:grpSp>
        <p:nvGrpSpPr>
          <p:cNvPr id="18438" name="Group 14"/>
          <p:cNvGrpSpPr>
            <a:grpSpLocks/>
          </p:cNvGrpSpPr>
          <p:nvPr/>
        </p:nvGrpSpPr>
        <p:grpSpPr bwMode="auto">
          <a:xfrm>
            <a:off x="0" y="533400"/>
            <a:ext cx="9144000" cy="533400"/>
            <a:chOff x="0" y="384"/>
            <a:chExt cx="5760" cy="336"/>
          </a:xfrm>
        </p:grpSpPr>
        <p:sp>
          <p:nvSpPr>
            <p:cNvPr id="18439" name="Line 15"/>
            <p:cNvSpPr>
              <a:spLocks noChangeShapeType="1"/>
            </p:cNvSpPr>
            <p:nvPr/>
          </p:nvSpPr>
          <p:spPr bwMode="auto">
            <a:xfrm>
              <a:off x="0" y="384"/>
              <a:ext cx="3936" cy="0"/>
            </a:xfrm>
            <a:prstGeom prst="line">
              <a:avLst/>
            </a:prstGeom>
            <a:noFill/>
            <a:ln w="38100">
              <a:solidFill>
                <a:srgbClr val="FFFF00"/>
              </a:solidFill>
              <a:round/>
              <a:headEnd/>
              <a:tailEnd/>
            </a:ln>
          </p:spPr>
          <p:txBody>
            <a:bodyPr/>
            <a:lstStyle/>
            <a:p>
              <a:endParaRPr lang="ru-RU"/>
            </a:p>
          </p:txBody>
        </p:sp>
        <p:sp>
          <p:nvSpPr>
            <p:cNvPr id="18440" name="Line 16"/>
            <p:cNvSpPr>
              <a:spLocks noChangeShapeType="1"/>
            </p:cNvSpPr>
            <p:nvPr/>
          </p:nvSpPr>
          <p:spPr bwMode="auto">
            <a:xfrm>
              <a:off x="1584" y="720"/>
              <a:ext cx="4176" cy="0"/>
            </a:xfrm>
            <a:prstGeom prst="line">
              <a:avLst/>
            </a:prstGeom>
            <a:noFill/>
            <a:ln w="38100">
              <a:solidFill>
                <a:srgbClr val="FFFF00"/>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1066800" y="1219200"/>
            <a:ext cx="8077200" cy="5410200"/>
          </a:xfrm>
        </p:spPr>
        <p:txBody>
          <a:bodyPr/>
          <a:lstStyle/>
          <a:p>
            <a:pPr algn="r" eaLnBrk="1" hangingPunct="1">
              <a:lnSpc>
                <a:spcPct val="90000"/>
              </a:lnSpc>
              <a:buFontTx/>
              <a:buNone/>
            </a:pPr>
            <a:r>
              <a:rPr lang="uk-UA" sz="2000" b="1" i="1" smtClean="0">
                <a:solidFill>
                  <a:srgbClr val="0000FF"/>
                </a:solidFill>
                <a:latin typeface="Times New Roman" pitchFamily="18" charset="0"/>
              </a:rPr>
              <a:t>Структура.</a:t>
            </a:r>
            <a:r>
              <a:rPr lang="uk-UA" sz="1800" b="1" smtClean="0">
                <a:solidFill>
                  <a:srgbClr val="0000FF"/>
                </a:solidFill>
              </a:rPr>
              <a:t> </a:t>
            </a:r>
            <a:r>
              <a:rPr lang="ru-RU" sz="2000" b="1" i="1" smtClean="0">
                <a:latin typeface="Times New Roman" pitchFamily="18" charset="0"/>
              </a:rPr>
              <a:t>3.1. Основи законодавства України про охорону здоров’я людини. 3.2 Здоров’я людини і навколишнє середовище. Основні системи організму людини, їх функції. Травми систем та їх наслідки.</a:t>
            </a:r>
            <a:r>
              <a:rPr lang="uk-UA" sz="2000" b="1" i="1" smtClean="0">
                <a:latin typeface="Times New Roman" pitchFamily="18" charset="0"/>
              </a:rPr>
              <a:t> </a:t>
            </a:r>
            <a:r>
              <a:rPr lang="ru-RU" sz="2000" b="1" i="1" smtClean="0">
                <a:latin typeface="Times New Roman" pitchFamily="18" charset="0"/>
              </a:rPr>
              <a:t>Втрата свідомості. 3.4 Захворювання основних систем організму</a:t>
            </a:r>
            <a:r>
              <a:rPr lang="uk-UA" sz="2000" b="1" i="1" smtClean="0">
                <a:latin typeface="Times New Roman" pitchFamily="18" charset="0"/>
              </a:rPr>
              <a:t> </a:t>
            </a:r>
            <a:r>
              <a:rPr lang="ru-RU" sz="2000" b="1" i="1" smtClean="0">
                <a:latin typeface="Times New Roman" pitchFamily="18" charset="0"/>
              </a:rPr>
              <a:t>людини. Інфекційні захворювання. 3.5 Опіки та отруєння організму людини.</a:t>
            </a:r>
            <a:r>
              <a:rPr lang="uk-UA" sz="2000" b="1" i="1" smtClean="0">
                <a:latin typeface="Times New Roman" pitchFamily="18" charset="0"/>
              </a:rPr>
              <a:t> </a:t>
            </a:r>
            <a:r>
              <a:rPr lang="ru-RU" sz="2000" b="1" i="1" smtClean="0">
                <a:latin typeface="Times New Roman" pitchFamily="18" charset="0"/>
              </a:rPr>
              <a:t>Уражаюча дія електричного струму. Укуси отруйних змій і комах. 3.6 Ураження організму людини від ЗМУ. 3.7 Оцінювання стану критичних систем</a:t>
            </a:r>
            <a:r>
              <a:rPr lang="uk-UA" sz="2000" b="1" i="1" smtClean="0">
                <a:latin typeface="Times New Roman" pitchFamily="18" charset="0"/>
              </a:rPr>
              <a:t> </a:t>
            </a:r>
            <a:r>
              <a:rPr lang="ru-RU" sz="2000" b="1" i="1" smtClean="0">
                <a:latin typeface="Times New Roman" pitchFamily="18" charset="0"/>
              </a:rPr>
              <a:t>організму людини. Термінальний стан. 3.8 Медична допомога при порушенні здоров’я</a:t>
            </a:r>
            <a:r>
              <a:rPr lang="uk-UA" sz="2000" b="1" i="1" smtClean="0">
                <a:latin typeface="Times New Roman" pitchFamily="18" charset="0"/>
              </a:rPr>
              <a:t> </a:t>
            </a:r>
            <a:r>
              <a:rPr lang="ru-RU" sz="2000" b="1" i="1" smtClean="0">
                <a:latin typeface="Times New Roman" pitchFamily="18" charset="0"/>
              </a:rPr>
              <a:t>людини</a:t>
            </a:r>
            <a:endParaRPr lang="uk-UA" sz="2000" b="1" i="1" smtClean="0">
              <a:solidFill>
                <a:srgbClr val="0000FF"/>
              </a:solidFill>
              <a:latin typeface="Times New Roman" pitchFamily="18" charset="0"/>
            </a:endParaRPr>
          </a:p>
          <a:p>
            <a:pPr eaLnBrk="1" hangingPunct="1">
              <a:lnSpc>
                <a:spcPct val="90000"/>
              </a:lnSpc>
              <a:buFontTx/>
              <a:buNone/>
            </a:pPr>
            <a:r>
              <a:rPr lang="uk-UA" sz="2000" smtClean="0">
                <a:solidFill>
                  <a:srgbClr val="0000FF"/>
                </a:solidFill>
              </a:rPr>
              <a:t>Завдання навчання</a:t>
            </a:r>
            <a:r>
              <a:rPr lang="en-US" sz="2000" smtClean="0">
                <a:solidFill>
                  <a:srgbClr val="0000FF"/>
                </a:solidFill>
              </a:rPr>
              <a:t>:</a:t>
            </a:r>
            <a:r>
              <a:rPr lang="uk-UA" sz="2000" b="1" smtClean="0">
                <a:solidFill>
                  <a:srgbClr val="0000FF"/>
                </a:solidFill>
              </a:rPr>
              <a:t> </a:t>
            </a:r>
            <a:r>
              <a:rPr lang="uk-UA" sz="2000" b="1" smtClean="0"/>
              <a:t>знати </a:t>
            </a:r>
            <a:r>
              <a:rPr lang="uk-UA" sz="2000" smtClean="0"/>
              <a:t>системи організму, критичні для життя </a:t>
            </a:r>
          </a:p>
          <a:p>
            <a:pPr eaLnBrk="1" hangingPunct="1">
              <a:lnSpc>
                <a:spcPct val="90000"/>
              </a:lnSpc>
              <a:buFontTx/>
              <a:buNone/>
            </a:pPr>
            <a:r>
              <a:rPr lang="uk-UA" sz="2000" smtClean="0"/>
              <a:t>людини, основні ушкодження та захворювання організму людини,</a:t>
            </a:r>
          </a:p>
          <a:p>
            <a:pPr eaLnBrk="1" hangingPunct="1">
              <a:lnSpc>
                <a:spcPct val="90000"/>
              </a:lnSpc>
              <a:buFontTx/>
              <a:buNone/>
            </a:pPr>
            <a:r>
              <a:rPr lang="uk-UA" sz="2000" smtClean="0"/>
              <a:t>структуру медичної допомоги.</a:t>
            </a:r>
          </a:p>
          <a:p>
            <a:pPr eaLnBrk="1" hangingPunct="1">
              <a:lnSpc>
                <a:spcPct val="90000"/>
              </a:lnSpc>
              <a:buFontTx/>
              <a:buNone/>
            </a:pPr>
            <a:r>
              <a:rPr lang="uk-UA" sz="2000" smtClean="0">
                <a:solidFill>
                  <a:srgbClr val="0000FF"/>
                </a:solidFill>
              </a:rPr>
              <a:t>Особливості. </a:t>
            </a:r>
            <a:r>
              <a:rPr lang="uk-UA" sz="2000" smtClean="0">
                <a:solidFill>
                  <a:srgbClr val="FF0000"/>
                </a:solidFill>
              </a:rPr>
              <a:t>Розглядаються будова критичних для життя систем</a:t>
            </a:r>
          </a:p>
          <a:p>
            <a:pPr eaLnBrk="1" hangingPunct="1">
              <a:lnSpc>
                <a:spcPct val="90000"/>
              </a:lnSpc>
              <a:buFontTx/>
              <a:buNone/>
            </a:pPr>
            <a:r>
              <a:rPr lang="uk-UA" sz="2000" smtClean="0">
                <a:solidFill>
                  <a:srgbClr val="FF0000"/>
                </a:solidFill>
              </a:rPr>
              <a:t>організму (дихання, серцево-судинної, нервової) людини, наслідки</a:t>
            </a:r>
          </a:p>
          <a:p>
            <a:pPr eaLnBrk="1" hangingPunct="1">
              <a:lnSpc>
                <a:spcPct val="90000"/>
              </a:lnSpc>
              <a:buFontTx/>
              <a:buNone/>
            </a:pPr>
            <a:r>
              <a:rPr lang="uk-UA" sz="2000" smtClean="0">
                <a:solidFill>
                  <a:srgbClr val="FF0000"/>
                </a:solidFill>
              </a:rPr>
              <a:t>Їх ушкодження (травмування) та необхідність першої допомоги.</a:t>
            </a:r>
            <a:r>
              <a:rPr lang="uk-UA" sz="2000" b="1" smtClean="0"/>
              <a:t>   </a:t>
            </a:r>
            <a:endParaRPr lang="ru-RU" sz="2000" b="1" smtClean="0"/>
          </a:p>
        </p:txBody>
      </p:sp>
      <p:grpSp>
        <p:nvGrpSpPr>
          <p:cNvPr id="19459" name="Group 4"/>
          <p:cNvGrpSpPr>
            <a:grpSpLocks/>
          </p:cNvGrpSpPr>
          <p:nvPr/>
        </p:nvGrpSpPr>
        <p:grpSpPr bwMode="auto">
          <a:xfrm>
            <a:off x="228600" y="1524000"/>
            <a:ext cx="838200" cy="5334000"/>
            <a:chOff x="144" y="960"/>
            <a:chExt cx="528" cy="3360"/>
          </a:xfrm>
        </p:grpSpPr>
        <p:sp>
          <p:nvSpPr>
            <p:cNvPr id="19465"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9466"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9467"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9468"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31753" name="Rectangle 9"/>
          <p:cNvSpPr>
            <a:spLocks noGrp="1" noChangeArrowheads="1"/>
          </p:cNvSpPr>
          <p:nvPr>
            <p:ph type="title"/>
          </p:nvPr>
        </p:nvSpPr>
        <p:spPr>
          <a:xfrm>
            <a:off x="0" y="381000"/>
            <a:ext cx="9144000" cy="8382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rgbClr val="FFFF00"/>
                </a:solidFill>
              </a:rPr>
              <a:t>Розділ 3. Основи медичних знань і допомоги</a:t>
            </a:r>
            <a:r>
              <a:rPr lang="ru-RU" smtClean="0"/>
              <a:t>  </a:t>
            </a:r>
          </a:p>
        </p:txBody>
      </p:sp>
      <p:sp>
        <p:nvSpPr>
          <p:cNvPr id="31754" name="Text Box 10"/>
          <p:cNvSpPr txBox="1">
            <a:spLocks noChangeArrowheads="1"/>
          </p:cNvSpPr>
          <p:nvPr/>
        </p:nvSpPr>
        <p:spPr bwMode="auto">
          <a:xfrm>
            <a:off x="228600" y="3048000"/>
            <a:ext cx="838200" cy="581025"/>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rgbClr val="FFFF00"/>
                </a:solidFill>
              </a:rPr>
              <a:t>Група дівчат</a:t>
            </a:r>
            <a:r>
              <a:rPr lang="uk-UA" sz="1600" i="0"/>
              <a:t> </a:t>
            </a:r>
            <a:endParaRPr lang="ru-RU" sz="1600" i="0"/>
          </a:p>
        </p:txBody>
      </p:sp>
      <p:grpSp>
        <p:nvGrpSpPr>
          <p:cNvPr id="19462" name="Group 14"/>
          <p:cNvGrpSpPr>
            <a:grpSpLocks/>
          </p:cNvGrpSpPr>
          <p:nvPr/>
        </p:nvGrpSpPr>
        <p:grpSpPr bwMode="auto">
          <a:xfrm>
            <a:off x="0" y="533400"/>
            <a:ext cx="9144000" cy="533400"/>
            <a:chOff x="0" y="384"/>
            <a:chExt cx="5760" cy="336"/>
          </a:xfrm>
        </p:grpSpPr>
        <p:sp>
          <p:nvSpPr>
            <p:cNvPr id="19463" name="Line 15"/>
            <p:cNvSpPr>
              <a:spLocks noChangeShapeType="1"/>
            </p:cNvSpPr>
            <p:nvPr/>
          </p:nvSpPr>
          <p:spPr bwMode="auto">
            <a:xfrm>
              <a:off x="0" y="384"/>
              <a:ext cx="3936" cy="0"/>
            </a:xfrm>
            <a:prstGeom prst="line">
              <a:avLst/>
            </a:prstGeom>
            <a:noFill/>
            <a:ln w="38100">
              <a:solidFill>
                <a:srgbClr val="FFFF00"/>
              </a:solidFill>
              <a:round/>
              <a:headEnd/>
              <a:tailEnd/>
            </a:ln>
          </p:spPr>
          <p:txBody>
            <a:bodyPr/>
            <a:lstStyle/>
            <a:p>
              <a:endParaRPr lang="ru-RU"/>
            </a:p>
          </p:txBody>
        </p:sp>
        <p:sp>
          <p:nvSpPr>
            <p:cNvPr id="19464" name="Line 16"/>
            <p:cNvSpPr>
              <a:spLocks noChangeShapeType="1"/>
            </p:cNvSpPr>
            <p:nvPr/>
          </p:nvSpPr>
          <p:spPr bwMode="auto">
            <a:xfrm>
              <a:off x="1584" y="720"/>
              <a:ext cx="4176" cy="0"/>
            </a:xfrm>
            <a:prstGeom prst="line">
              <a:avLst/>
            </a:prstGeom>
            <a:noFill/>
            <a:ln w="38100">
              <a:solidFill>
                <a:srgbClr val="FFFF00"/>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066800" y="1143000"/>
            <a:ext cx="8077200" cy="5715000"/>
          </a:xfrm>
        </p:spPr>
        <p:txBody>
          <a:bodyPr/>
          <a:lstStyle/>
          <a:p>
            <a:pPr algn="r" eaLnBrk="1" hangingPunct="1">
              <a:lnSpc>
                <a:spcPct val="90000"/>
              </a:lnSpc>
              <a:buFontTx/>
              <a:buNone/>
            </a:pPr>
            <a:r>
              <a:rPr lang="uk-UA" sz="1800" b="1" i="1" smtClean="0">
                <a:solidFill>
                  <a:srgbClr val="0000FF"/>
                </a:solidFill>
                <a:latin typeface="Times New Roman" pitchFamily="18" charset="0"/>
              </a:rPr>
              <a:t>Структура.</a:t>
            </a:r>
            <a:r>
              <a:rPr lang="uk-UA" sz="1800" b="1" smtClean="0">
                <a:solidFill>
                  <a:srgbClr val="0000FF"/>
                </a:solidFill>
              </a:rPr>
              <a:t> </a:t>
            </a:r>
            <a:r>
              <a:rPr lang="ru-RU" sz="1800" b="1" i="1" smtClean="0">
                <a:latin typeface="Times New Roman" pitchFamily="18" charset="0"/>
              </a:rPr>
              <a:t>4.1. Застосування заходів і засобів з надання ПМД у НС. 4.2 ПД при гострих порушеннях дихання та під час зупинки сердя. 4.3 ПМД при пораненнях. Перев’язка пораненого. 4.4 ПД при переломах та вивихах. Транспортування  потерпілих. 4.5 ПД при опіках. Допомога при тепловому та сонячному ударі, обмороженні та електротравмах. 4.6 ПД при утопленні, синдромі тривалого здавлювання та інших патологічних станах. 4.7 ПД при отруєннях і укусах. </a:t>
            </a:r>
            <a:r>
              <a:rPr lang="en-US" sz="1800" b="1" i="1" smtClean="0">
                <a:latin typeface="Times New Roman" pitchFamily="18" charset="0"/>
              </a:rPr>
              <a:t>4.8 </a:t>
            </a:r>
            <a:r>
              <a:rPr lang="uk-UA" sz="1800" b="1" i="1" smtClean="0">
                <a:latin typeface="Times New Roman" pitchFamily="18" charset="0"/>
              </a:rPr>
              <a:t>ПМД </a:t>
            </a:r>
            <a:r>
              <a:rPr lang="ru-RU" sz="1800" b="1" i="1" smtClean="0">
                <a:latin typeface="Times New Roman" pitchFamily="18" charset="0"/>
              </a:rPr>
              <a:t>при</a:t>
            </a:r>
            <a:r>
              <a:rPr lang="en-US" sz="1800" b="1" i="1" smtClean="0">
                <a:latin typeface="Times New Roman" pitchFamily="18" charset="0"/>
              </a:rPr>
              <a:t> </a:t>
            </a:r>
            <a:r>
              <a:rPr lang="ru-RU" sz="1800" b="1" i="1" smtClean="0">
                <a:latin typeface="Times New Roman" pitchFamily="18" charset="0"/>
              </a:rPr>
              <a:t>радіаційних</a:t>
            </a:r>
            <a:r>
              <a:rPr lang="en-US" sz="1800" b="1" i="1" smtClean="0">
                <a:latin typeface="Times New Roman" pitchFamily="18" charset="0"/>
              </a:rPr>
              <a:t> </a:t>
            </a:r>
            <a:r>
              <a:rPr lang="ru-RU" sz="1800" b="1" i="1" smtClean="0">
                <a:latin typeface="Times New Roman" pitchFamily="18" charset="0"/>
              </a:rPr>
              <a:t>ураженнях</a:t>
            </a:r>
            <a:r>
              <a:rPr lang="en-US" sz="1800" b="1" i="1" smtClean="0">
                <a:latin typeface="Times New Roman" pitchFamily="18" charset="0"/>
              </a:rPr>
              <a:t> </a:t>
            </a:r>
            <a:r>
              <a:rPr lang="ru-RU" sz="1800" b="1" i="1" smtClean="0">
                <a:latin typeface="Times New Roman" pitchFamily="18" charset="0"/>
              </a:rPr>
              <a:t>і</a:t>
            </a:r>
            <a:r>
              <a:rPr lang="en-US" sz="1800" b="1" i="1" smtClean="0">
                <a:latin typeface="Times New Roman" pitchFamily="18" charset="0"/>
              </a:rPr>
              <a:t> </a:t>
            </a:r>
            <a:r>
              <a:rPr lang="ru-RU" sz="1800" b="1" i="1" smtClean="0">
                <a:latin typeface="Times New Roman" pitchFamily="18" charset="0"/>
              </a:rPr>
              <a:t>від</a:t>
            </a:r>
            <a:r>
              <a:rPr lang="en-US" sz="1800" b="1" i="1" smtClean="0">
                <a:latin typeface="Times New Roman" pitchFamily="18" charset="0"/>
              </a:rPr>
              <a:t> </a:t>
            </a:r>
            <a:r>
              <a:rPr lang="ru-RU" sz="1800" b="1" i="1" smtClean="0">
                <a:latin typeface="Times New Roman" pitchFamily="18" charset="0"/>
              </a:rPr>
              <a:t>отруєння</a:t>
            </a:r>
            <a:r>
              <a:rPr lang="en-US" sz="1800" b="1" i="1" smtClean="0">
                <a:latin typeface="Times New Roman" pitchFamily="18" charset="0"/>
              </a:rPr>
              <a:t> </a:t>
            </a:r>
            <a:r>
              <a:rPr lang="ru-RU" sz="1800" b="1" i="1" smtClean="0">
                <a:latin typeface="Times New Roman" pitchFamily="18" charset="0"/>
              </a:rPr>
              <a:t>речовинами</a:t>
            </a:r>
            <a:r>
              <a:rPr lang="en-US" sz="1800" b="1" i="1" smtClean="0">
                <a:latin typeface="Times New Roman" pitchFamily="18" charset="0"/>
              </a:rPr>
              <a:t>, </a:t>
            </a:r>
            <a:r>
              <a:rPr lang="ru-RU" sz="1800" b="1" i="1" smtClean="0">
                <a:latin typeface="Times New Roman" pitchFamily="18" charset="0"/>
              </a:rPr>
              <a:t>що</a:t>
            </a:r>
            <a:r>
              <a:rPr lang="en-US" sz="1800" b="1" i="1" smtClean="0">
                <a:latin typeface="Times New Roman" pitchFamily="18" charset="0"/>
              </a:rPr>
              <a:t> </a:t>
            </a:r>
            <a:r>
              <a:rPr lang="ru-RU" sz="1800" b="1" i="1" smtClean="0">
                <a:latin typeface="Times New Roman" pitchFamily="18" charset="0"/>
              </a:rPr>
              <a:t>є</a:t>
            </a:r>
            <a:r>
              <a:rPr lang="en-US" sz="1800" b="1" i="1" smtClean="0">
                <a:latin typeface="Times New Roman" pitchFamily="18" charset="0"/>
              </a:rPr>
              <a:t> </a:t>
            </a:r>
            <a:r>
              <a:rPr lang="ru-RU" sz="1800" b="1" i="1" smtClean="0">
                <a:latin typeface="Times New Roman" pitchFamily="18" charset="0"/>
              </a:rPr>
              <a:t>хімічною</a:t>
            </a:r>
            <a:r>
              <a:rPr lang="en-US" sz="1800" b="1" i="1" smtClean="0">
                <a:latin typeface="Times New Roman" pitchFamily="18" charset="0"/>
              </a:rPr>
              <a:t> </a:t>
            </a:r>
            <a:r>
              <a:rPr lang="ru-RU" sz="1800" b="1" i="1" smtClean="0">
                <a:latin typeface="Times New Roman" pitchFamily="18" charset="0"/>
              </a:rPr>
              <a:t>зброєю</a:t>
            </a:r>
            <a:r>
              <a:rPr lang="en-US" sz="1800" b="1" i="1" smtClean="0">
                <a:latin typeface="Times New Roman" pitchFamily="18" charset="0"/>
              </a:rPr>
              <a:t>.</a:t>
            </a:r>
            <a:r>
              <a:rPr lang="en-US" sz="2000" b="1" i="1" smtClean="0">
                <a:latin typeface="Times New Roman" pitchFamily="18" charset="0"/>
              </a:rPr>
              <a:t> </a:t>
            </a:r>
            <a:endParaRPr lang="uk-UA" sz="2000" b="1" i="1" smtClean="0">
              <a:solidFill>
                <a:srgbClr val="0000FF"/>
              </a:solidFill>
              <a:latin typeface="Times New Roman" pitchFamily="18" charset="0"/>
            </a:endParaRPr>
          </a:p>
          <a:p>
            <a:pPr eaLnBrk="1" hangingPunct="1">
              <a:lnSpc>
                <a:spcPct val="90000"/>
              </a:lnSpc>
              <a:buFontTx/>
              <a:buNone/>
            </a:pPr>
            <a:r>
              <a:rPr lang="uk-UA" sz="2000" smtClean="0">
                <a:solidFill>
                  <a:srgbClr val="0000FF"/>
                </a:solidFill>
              </a:rPr>
              <a:t>Завдання навчання</a:t>
            </a:r>
            <a:r>
              <a:rPr lang="en-US" sz="2000" smtClean="0">
                <a:solidFill>
                  <a:srgbClr val="0000FF"/>
                </a:solidFill>
              </a:rPr>
              <a:t>:</a:t>
            </a:r>
            <a:r>
              <a:rPr lang="uk-UA" sz="2000" b="1" smtClean="0">
                <a:solidFill>
                  <a:srgbClr val="0000FF"/>
                </a:solidFill>
              </a:rPr>
              <a:t> </a:t>
            </a:r>
            <a:r>
              <a:rPr lang="uk-UA" sz="2000" b="1" i="1" smtClean="0"/>
              <a:t>знати</a:t>
            </a:r>
            <a:r>
              <a:rPr lang="uk-UA" sz="2000" b="1" smtClean="0"/>
              <a:t> </a:t>
            </a:r>
            <a:r>
              <a:rPr lang="uk-UA" sz="2000" smtClean="0"/>
              <a:t>заходи, ліки і засоби ПМД при різноманітних ушкодженнях і хворобах; </a:t>
            </a:r>
            <a:r>
              <a:rPr lang="uk-UA" sz="2000" b="1" i="1" smtClean="0"/>
              <a:t>вміти</a:t>
            </a:r>
            <a:r>
              <a:rPr lang="uk-UA" sz="2000" b="1" smtClean="0"/>
              <a:t> </a:t>
            </a:r>
            <a:r>
              <a:rPr lang="uk-UA" sz="2000" smtClean="0"/>
              <a:t>надавати ПД постраждалим від НС; </a:t>
            </a:r>
            <a:r>
              <a:rPr lang="uk-UA" sz="2000" b="1" i="1" smtClean="0"/>
              <a:t>набути</a:t>
            </a:r>
            <a:r>
              <a:rPr lang="uk-UA" sz="2000" b="1" smtClean="0"/>
              <a:t> </a:t>
            </a:r>
            <a:r>
              <a:rPr lang="uk-UA" sz="2000" smtClean="0"/>
              <a:t>первинних навичок у проведенні реанімаційних заходів, прийомів зупинки кровотечі, іммобілізації, накладення пов’язок при пораненнях, в оволодінні засобами ПМД при різноманітних отруєннях.</a:t>
            </a:r>
          </a:p>
          <a:p>
            <a:pPr eaLnBrk="1" hangingPunct="1">
              <a:lnSpc>
                <a:spcPct val="90000"/>
              </a:lnSpc>
              <a:buFontTx/>
              <a:buNone/>
            </a:pPr>
            <a:r>
              <a:rPr lang="uk-UA" sz="2000" smtClean="0">
                <a:solidFill>
                  <a:srgbClr val="0000FF"/>
                </a:solidFill>
              </a:rPr>
              <a:t>Особливості</a:t>
            </a:r>
            <a:r>
              <a:rPr lang="uk-UA" sz="2000" b="1" smtClean="0">
                <a:solidFill>
                  <a:srgbClr val="0000FF"/>
                </a:solidFill>
              </a:rPr>
              <a:t>. </a:t>
            </a:r>
            <a:r>
              <a:rPr lang="uk-UA" sz="2000" smtClean="0">
                <a:solidFill>
                  <a:srgbClr val="FF0000"/>
                </a:solidFill>
              </a:rPr>
              <a:t>Розділ подає ПМД при отриманні механічних травм, радіаційних уражень та різноманітних отруєнь і укусів. Основна форма практичних занять - навчально-тренувальні заняття (вивчення виконання і відпрацювання прийому з надання ПМД,  тренування у відпрацюванні нормативних прийомів з надання ПМД). </a:t>
            </a:r>
            <a:endParaRPr lang="ru-RU" sz="2000" smtClean="0">
              <a:solidFill>
                <a:srgbClr val="FF0000"/>
              </a:solidFill>
            </a:endParaRPr>
          </a:p>
        </p:txBody>
      </p:sp>
      <p:grpSp>
        <p:nvGrpSpPr>
          <p:cNvPr id="20483" name="Group 4"/>
          <p:cNvGrpSpPr>
            <a:grpSpLocks/>
          </p:cNvGrpSpPr>
          <p:nvPr/>
        </p:nvGrpSpPr>
        <p:grpSpPr bwMode="auto">
          <a:xfrm>
            <a:off x="228600" y="1524000"/>
            <a:ext cx="838200" cy="5334000"/>
            <a:chOff x="144" y="960"/>
            <a:chExt cx="528" cy="3360"/>
          </a:xfrm>
        </p:grpSpPr>
        <p:sp>
          <p:nvSpPr>
            <p:cNvPr id="20489"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0490"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0491"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0492"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32777" name="Rectangle 9"/>
          <p:cNvSpPr>
            <a:spLocks noGrp="1" noChangeArrowheads="1"/>
          </p:cNvSpPr>
          <p:nvPr>
            <p:ph type="title"/>
          </p:nvPr>
        </p:nvSpPr>
        <p:spPr>
          <a:xfrm>
            <a:off x="0" y="228600"/>
            <a:ext cx="9144000" cy="9144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rgbClr val="FFFF00"/>
                </a:solidFill>
              </a:rPr>
              <a:t>Розділ 4. Перша медична допомога у НС</a:t>
            </a:r>
            <a:r>
              <a:rPr lang="ru-RU" smtClean="0"/>
              <a:t>  </a:t>
            </a:r>
          </a:p>
        </p:txBody>
      </p:sp>
      <p:sp>
        <p:nvSpPr>
          <p:cNvPr id="32782" name="Text Box 14"/>
          <p:cNvSpPr txBox="1">
            <a:spLocks noChangeArrowheads="1"/>
          </p:cNvSpPr>
          <p:nvPr/>
        </p:nvSpPr>
        <p:spPr bwMode="auto">
          <a:xfrm>
            <a:off x="228600" y="3048000"/>
            <a:ext cx="838200" cy="581025"/>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rgbClr val="FFFF00"/>
                </a:solidFill>
              </a:rPr>
              <a:t>Група дівчат</a:t>
            </a:r>
            <a:r>
              <a:rPr lang="uk-UA" sz="1600" i="0"/>
              <a:t> </a:t>
            </a:r>
            <a:endParaRPr lang="ru-RU" sz="1600" i="0"/>
          </a:p>
        </p:txBody>
      </p:sp>
      <p:grpSp>
        <p:nvGrpSpPr>
          <p:cNvPr id="20486" name="Group 15"/>
          <p:cNvGrpSpPr>
            <a:grpSpLocks/>
          </p:cNvGrpSpPr>
          <p:nvPr/>
        </p:nvGrpSpPr>
        <p:grpSpPr bwMode="auto">
          <a:xfrm>
            <a:off x="0" y="457200"/>
            <a:ext cx="9144000" cy="533400"/>
            <a:chOff x="0" y="384"/>
            <a:chExt cx="5760" cy="336"/>
          </a:xfrm>
        </p:grpSpPr>
        <p:sp>
          <p:nvSpPr>
            <p:cNvPr id="20487" name="Line 16"/>
            <p:cNvSpPr>
              <a:spLocks noChangeShapeType="1"/>
            </p:cNvSpPr>
            <p:nvPr/>
          </p:nvSpPr>
          <p:spPr bwMode="auto">
            <a:xfrm>
              <a:off x="0" y="384"/>
              <a:ext cx="3936" cy="0"/>
            </a:xfrm>
            <a:prstGeom prst="line">
              <a:avLst/>
            </a:prstGeom>
            <a:noFill/>
            <a:ln w="38100">
              <a:solidFill>
                <a:srgbClr val="FFFF00"/>
              </a:solidFill>
              <a:round/>
              <a:headEnd/>
              <a:tailEnd/>
            </a:ln>
          </p:spPr>
          <p:txBody>
            <a:bodyPr/>
            <a:lstStyle/>
            <a:p>
              <a:endParaRPr lang="ru-RU"/>
            </a:p>
          </p:txBody>
        </p:sp>
        <p:sp>
          <p:nvSpPr>
            <p:cNvPr id="20488" name="Line 17"/>
            <p:cNvSpPr>
              <a:spLocks noChangeShapeType="1"/>
            </p:cNvSpPr>
            <p:nvPr/>
          </p:nvSpPr>
          <p:spPr bwMode="auto">
            <a:xfrm>
              <a:off x="1584" y="720"/>
              <a:ext cx="4176" cy="0"/>
            </a:xfrm>
            <a:prstGeom prst="line">
              <a:avLst/>
            </a:prstGeom>
            <a:noFill/>
            <a:ln w="38100">
              <a:solidFill>
                <a:srgbClr val="FFFF00"/>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28600"/>
            <a:ext cx="9144000" cy="838200"/>
          </a:xfrm>
          <a:solidFill>
            <a:schemeClr val="hlink"/>
          </a:solidFill>
        </p:spPr>
        <p:txBody>
          <a:bodyPr/>
          <a:lstStyle/>
          <a:p>
            <a:pPr eaLnBrk="1" hangingPunct="1"/>
            <a:r>
              <a:rPr lang="uk-UA" sz="2400" b="1" smtClean="0">
                <a:solidFill>
                  <a:schemeClr val="bg1"/>
                </a:solidFill>
              </a:rPr>
              <a:t>Головна мета навчання та завдання предмета</a:t>
            </a:r>
            <a:endParaRPr lang="ru-RU" sz="2400" b="1" smtClean="0">
              <a:solidFill>
                <a:schemeClr val="bg1"/>
              </a:solidFill>
            </a:endParaRPr>
          </a:p>
        </p:txBody>
      </p:sp>
      <p:sp>
        <p:nvSpPr>
          <p:cNvPr id="4099" name="Rectangle 3"/>
          <p:cNvSpPr>
            <a:spLocks noGrp="1" noChangeArrowheads="1"/>
          </p:cNvSpPr>
          <p:nvPr>
            <p:ph type="body" idx="1"/>
          </p:nvPr>
        </p:nvSpPr>
        <p:spPr>
          <a:xfrm>
            <a:off x="1066800" y="1447800"/>
            <a:ext cx="7620000" cy="4525963"/>
          </a:xfrm>
        </p:spPr>
        <p:txBody>
          <a:bodyPr/>
          <a:lstStyle/>
          <a:p>
            <a:pPr eaLnBrk="1" hangingPunct="1">
              <a:buFontTx/>
              <a:buNone/>
            </a:pPr>
            <a:endParaRPr lang="en-US" sz="2800" b="1" i="1" smtClean="0"/>
          </a:p>
          <a:p>
            <a:pPr eaLnBrk="1" hangingPunct="1">
              <a:buFontTx/>
              <a:buNone/>
            </a:pPr>
            <a:r>
              <a:rPr lang="ru-RU" sz="2400" b="1" i="1" smtClean="0">
                <a:solidFill>
                  <a:srgbClr val="0000FF"/>
                </a:solidFill>
              </a:rPr>
              <a:t>Головна мета</a:t>
            </a:r>
            <a:endParaRPr lang="en-US" sz="2400" smtClean="0"/>
          </a:p>
          <a:p>
            <a:pPr eaLnBrk="1" hangingPunct="1"/>
            <a:r>
              <a:rPr lang="ru-RU" sz="2000" smtClean="0">
                <a:solidFill>
                  <a:srgbClr val="006600"/>
                </a:solidFill>
              </a:rPr>
              <a:t>розвиток особистості учнів,</a:t>
            </a:r>
            <a:r>
              <a:rPr lang="en-US" sz="2000" smtClean="0">
                <a:solidFill>
                  <a:srgbClr val="006600"/>
                </a:solidFill>
              </a:rPr>
              <a:t> </a:t>
            </a:r>
            <a:r>
              <a:rPr lang="ru-RU" sz="2000" smtClean="0">
                <a:solidFill>
                  <a:srgbClr val="006600"/>
                </a:solidFill>
              </a:rPr>
              <a:t>формування їх готовності до захисту Вітчизни та дій в умовах надзвичайних ситуацій</a:t>
            </a:r>
            <a:endParaRPr lang="ru-RU" sz="2000" i="1" smtClean="0">
              <a:solidFill>
                <a:srgbClr val="006600"/>
              </a:solidFill>
            </a:endParaRPr>
          </a:p>
          <a:p>
            <a:pPr eaLnBrk="1" hangingPunct="1">
              <a:buFontTx/>
              <a:buNone/>
            </a:pPr>
            <a:r>
              <a:rPr lang="ru-RU" sz="2400" b="1" i="1" smtClean="0">
                <a:solidFill>
                  <a:srgbClr val="0000FF"/>
                </a:solidFill>
              </a:rPr>
              <a:t>Завдання</a:t>
            </a:r>
            <a:endParaRPr lang="ru-RU" sz="2400" smtClean="0">
              <a:solidFill>
                <a:srgbClr val="0000FF"/>
              </a:solidFill>
            </a:endParaRPr>
          </a:p>
          <a:p>
            <a:pPr eaLnBrk="1" hangingPunct="1"/>
            <a:r>
              <a:rPr lang="ru-RU" sz="2000" smtClean="0"/>
              <a:t>підготовка молоді до захисту життя і здоров</a:t>
            </a:r>
            <a:r>
              <a:rPr lang="en-US" sz="2000" smtClean="0"/>
              <a:t>’</a:t>
            </a:r>
            <a:r>
              <a:rPr lang="ru-RU" sz="2000" smtClean="0"/>
              <a:t>я, забезпечення власної безпеки і безпеки людей у надзвичайних ситуаціях мирного і воєнного часу;</a:t>
            </a:r>
          </a:p>
          <a:p>
            <a:pPr eaLnBrk="1" hangingPunct="1"/>
            <a:r>
              <a:rPr lang="ru-RU" sz="2000" smtClean="0">
                <a:solidFill>
                  <a:srgbClr val="FF0066"/>
                </a:solidFill>
              </a:rPr>
              <a:t>підготовка молоді до служби у Збройних Силах України,</a:t>
            </a:r>
          </a:p>
          <a:p>
            <a:pPr eaLnBrk="1" hangingPunct="1">
              <a:buFontTx/>
              <a:buNone/>
            </a:pPr>
            <a:r>
              <a:rPr lang="ru-RU" sz="2000" smtClean="0">
                <a:solidFill>
                  <a:srgbClr val="FF0066"/>
                </a:solidFill>
              </a:rPr>
              <a:t>     інших військових формуваннях, виконання військового обов’язку в запасі</a:t>
            </a:r>
          </a:p>
        </p:txBody>
      </p:sp>
      <p:grpSp>
        <p:nvGrpSpPr>
          <p:cNvPr id="4100" name="Group 18"/>
          <p:cNvGrpSpPr>
            <a:grpSpLocks/>
          </p:cNvGrpSpPr>
          <p:nvPr/>
        </p:nvGrpSpPr>
        <p:grpSpPr bwMode="auto">
          <a:xfrm>
            <a:off x="0" y="381000"/>
            <a:ext cx="9144000" cy="533400"/>
            <a:chOff x="0" y="384"/>
            <a:chExt cx="5760" cy="336"/>
          </a:xfrm>
        </p:grpSpPr>
        <p:sp>
          <p:nvSpPr>
            <p:cNvPr id="4106" name="Line 5"/>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4107" name="Line 6"/>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grpSp>
        <p:nvGrpSpPr>
          <p:cNvPr id="4101" name="Group 16"/>
          <p:cNvGrpSpPr>
            <a:grpSpLocks/>
          </p:cNvGrpSpPr>
          <p:nvPr/>
        </p:nvGrpSpPr>
        <p:grpSpPr bwMode="auto">
          <a:xfrm>
            <a:off x="228600" y="1524000"/>
            <a:ext cx="838200" cy="5334000"/>
            <a:chOff x="144" y="960"/>
            <a:chExt cx="528" cy="3360"/>
          </a:xfrm>
        </p:grpSpPr>
        <p:sp>
          <p:nvSpPr>
            <p:cNvPr id="4102" name="Line 14"/>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4103" name="Line 13"/>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4104" name="Line 15"/>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4105" name="Picture 12"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1066800" y="1447800"/>
            <a:ext cx="8077200" cy="5410200"/>
          </a:xfrm>
        </p:spPr>
        <p:txBody>
          <a:bodyPr/>
          <a:lstStyle/>
          <a:p>
            <a:pPr algn="r" eaLnBrk="1" hangingPunct="1">
              <a:buFontTx/>
              <a:buNone/>
            </a:pPr>
            <a:r>
              <a:rPr lang="uk-UA" sz="1800" b="1" i="1" smtClean="0">
                <a:solidFill>
                  <a:srgbClr val="0000FF"/>
                </a:solidFill>
                <a:latin typeface="Times New Roman" pitchFamily="18" charset="0"/>
              </a:rPr>
              <a:t>Структура.</a:t>
            </a:r>
            <a:r>
              <a:rPr lang="uk-UA" sz="1800" b="1" smtClean="0">
                <a:solidFill>
                  <a:srgbClr val="0000FF"/>
                </a:solidFill>
              </a:rPr>
              <a:t> </a:t>
            </a:r>
            <a:r>
              <a:rPr lang="uk-UA" sz="1800" b="1" i="1" smtClean="0">
                <a:latin typeface="Times New Roman" pitchFamily="18" charset="0"/>
              </a:rPr>
              <a:t>5.1.</a:t>
            </a:r>
            <a:r>
              <a:rPr lang="uk-UA" sz="1800" b="1" smtClean="0">
                <a:solidFill>
                  <a:srgbClr val="0000FF"/>
                </a:solidFill>
              </a:rPr>
              <a:t> </a:t>
            </a:r>
            <a:r>
              <a:rPr lang="uk-UA" sz="1800" b="1" i="1" smtClean="0">
                <a:latin typeface="Times New Roman" pitchFamily="18" charset="0"/>
              </a:rPr>
              <a:t>ПМД</a:t>
            </a:r>
            <a:r>
              <a:rPr lang="uk-UA" sz="1800" b="1" smtClean="0">
                <a:solidFill>
                  <a:srgbClr val="0000FF"/>
                </a:solidFill>
              </a:rPr>
              <a:t> </a:t>
            </a:r>
            <a:r>
              <a:rPr lang="ru-RU" sz="1800" b="1" i="1" smtClean="0">
                <a:latin typeface="Times New Roman" pitchFamily="18" charset="0"/>
              </a:rPr>
              <a:t>при захворюваннях основних систем організму людини. Догляд за хворими</a:t>
            </a:r>
            <a:r>
              <a:rPr lang="uk-UA" sz="1800" b="1" i="1" smtClean="0">
                <a:latin typeface="Times New Roman" pitchFamily="18" charset="0"/>
              </a:rPr>
              <a:t>. </a:t>
            </a:r>
            <a:r>
              <a:rPr lang="ru-RU" sz="1800" b="1" i="1" smtClean="0">
                <a:latin typeface="Times New Roman" pitchFamily="18" charset="0"/>
              </a:rPr>
              <a:t>5.2 Основні способи реанімації і транспортування при гострих захворюваннях. Застосування лікарських препаратів</a:t>
            </a:r>
            <a:r>
              <a:rPr lang="uk-UA" sz="1800" b="1" i="1" smtClean="0">
                <a:latin typeface="Times New Roman" pitchFamily="18" charset="0"/>
              </a:rPr>
              <a:t>. 5.3 Профілактика інфекційних захворювань 5.4 Гострі захворювання органів травлення, обміну речовин, нирок та сечовивідних шляхів. Надання ПМД</a:t>
            </a:r>
            <a:endParaRPr lang="uk-UA" sz="1800" b="1" i="1" smtClean="0">
              <a:solidFill>
                <a:srgbClr val="0000FF"/>
              </a:solidFill>
              <a:latin typeface="Times New Roman" pitchFamily="18" charset="0"/>
            </a:endParaRPr>
          </a:p>
          <a:p>
            <a:pPr eaLnBrk="1" hangingPunct="1">
              <a:buFontTx/>
              <a:buNone/>
            </a:pPr>
            <a:r>
              <a:rPr lang="uk-UA" sz="2000" smtClean="0">
                <a:solidFill>
                  <a:srgbClr val="0000FF"/>
                </a:solidFill>
              </a:rPr>
              <a:t>Завдання навчання</a:t>
            </a:r>
            <a:r>
              <a:rPr lang="en-US" sz="2000" smtClean="0">
                <a:solidFill>
                  <a:srgbClr val="0000FF"/>
                </a:solidFill>
              </a:rPr>
              <a:t>:</a:t>
            </a:r>
            <a:r>
              <a:rPr lang="uk-UA" sz="2000" smtClean="0">
                <a:solidFill>
                  <a:srgbClr val="0000FF"/>
                </a:solidFill>
              </a:rPr>
              <a:t> </a:t>
            </a:r>
            <a:r>
              <a:rPr lang="uk-UA" sz="2000" b="1" i="1" smtClean="0"/>
              <a:t>знати</a:t>
            </a:r>
            <a:r>
              <a:rPr lang="uk-UA" sz="2000" b="1" smtClean="0"/>
              <a:t> </a:t>
            </a:r>
            <a:r>
              <a:rPr lang="uk-UA" sz="2000" smtClean="0"/>
              <a:t>порядок надання ПМД хворим та лікарські препарати і засоби догляду за хворими; </a:t>
            </a:r>
            <a:r>
              <a:rPr lang="uk-UA" sz="2000" b="1" i="1" smtClean="0"/>
              <a:t>вміти</a:t>
            </a:r>
            <a:r>
              <a:rPr lang="uk-UA" sz="2000" b="1" smtClean="0"/>
              <a:t> </a:t>
            </a:r>
            <a:r>
              <a:rPr lang="uk-UA" sz="2000" smtClean="0"/>
              <a:t>надавати ПМД хворим; </a:t>
            </a:r>
            <a:r>
              <a:rPr lang="uk-UA" sz="2000" b="1" i="1" smtClean="0"/>
              <a:t>отримати</a:t>
            </a:r>
            <a:r>
              <a:rPr lang="uk-UA" sz="2000" b="1" smtClean="0"/>
              <a:t> </a:t>
            </a:r>
            <a:r>
              <a:rPr lang="uk-UA" sz="2000" smtClean="0"/>
              <a:t>первинні навички догляду за хворими. </a:t>
            </a:r>
          </a:p>
          <a:p>
            <a:pPr eaLnBrk="1" hangingPunct="1">
              <a:buFontTx/>
              <a:buNone/>
            </a:pPr>
            <a:r>
              <a:rPr lang="uk-UA" sz="2000" smtClean="0">
                <a:solidFill>
                  <a:srgbClr val="0000FF"/>
                </a:solidFill>
              </a:rPr>
              <a:t>Особливості. </a:t>
            </a:r>
            <a:r>
              <a:rPr lang="uk-UA" sz="2000" smtClean="0">
                <a:solidFill>
                  <a:srgbClr val="FF0000"/>
                </a:solidFill>
              </a:rPr>
              <a:t>Розглянуто </a:t>
            </a:r>
            <a:r>
              <a:rPr lang="ru-RU" sz="2000" smtClean="0">
                <a:solidFill>
                  <a:srgbClr val="FF0000"/>
                </a:solidFill>
              </a:rPr>
              <a:t>ПМД хворим із захворюваннями дихальної, нервової системи, органів травлення, з порушенням обміну речовин та хворобами системи кровообігу. Викладено профілактику інфекційних захворювань, допомогу та способи реанімації і транспортування при гострих захворюваннях.</a:t>
            </a:r>
            <a:r>
              <a:rPr lang="en-US" sz="2000" smtClean="0">
                <a:solidFill>
                  <a:srgbClr val="FF0000"/>
                </a:solidFill>
              </a:rPr>
              <a:t> </a:t>
            </a:r>
            <a:endParaRPr lang="uk-UA" sz="2000" smtClean="0">
              <a:solidFill>
                <a:srgbClr val="FF0000"/>
              </a:solidFill>
            </a:endParaRPr>
          </a:p>
          <a:p>
            <a:pPr algn="r" eaLnBrk="1" hangingPunct="1">
              <a:buFontTx/>
              <a:buNone/>
            </a:pPr>
            <a:r>
              <a:rPr lang="uk-UA" sz="1800" smtClean="0"/>
              <a:t>     До </a:t>
            </a:r>
            <a:r>
              <a:rPr lang="uk-UA" sz="1800" smtClean="0">
                <a:hlinkClick r:id="rId2" action="ppaction://hlinkpres?slideindex=1&amp;slidetitle="/>
              </a:rPr>
              <a:t>структурних особливостей програми і планування</a:t>
            </a:r>
            <a:endParaRPr lang="en-US" sz="1800" smtClean="0"/>
          </a:p>
          <a:p>
            <a:pPr eaLnBrk="1" hangingPunct="1">
              <a:buFontTx/>
              <a:buNone/>
            </a:pPr>
            <a:endParaRPr lang="ru-RU" sz="2000" smtClean="0">
              <a:solidFill>
                <a:srgbClr val="0000FF"/>
              </a:solidFill>
            </a:endParaRPr>
          </a:p>
        </p:txBody>
      </p:sp>
      <p:grpSp>
        <p:nvGrpSpPr>
          <p:cNvPr id="21507" name="Group 4"/>
          <p:cNvGrpSpPr>
            <a:grpSpLocks/>
          </p:cNvGrpSpPr>
          <p:nvPr/>
        </p:nvGrpSpPr>
        <p:grpSpPr bwMode="auto">
          <a:xfrm>
            <a:off x="228600" y="1524000"/>
            <a:ext cx="838200" cy="5334000"/>
            <a:chOff x="144" y="960"/>
            <a:chExt cx="528" cy="3360"/>
          </a:xfrm>
        </p:grpSpPr>
        <p:sp>
          <p:nvSpPr>
            <p:cNvPr id="21513"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1514"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1515"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1516" name="Picture 8" descr="герб України"/>
            <p:cNvPicPr>
              <a:picLocks noChangeAspect="1" noChangeArrowheads="1"/>
            </p:cNvPicPr>
            <p:nvPr/>
          </p:nvPicPr>
          <p:blipFill>
            <a:blip r:embed="rId3" cstate="print"/>
            <a:srcRect/>
            <a:stretch>
              <a:fillRect/>
            </a:stretch>
          </p:blipFill>
          <p:spPr bwMode="auto">
            <a:xfrm>
              <a:off x="144" y="1152"/>
              <a:ext cx="528" cy="672"/>
            </a:xfrm>
            <a:prstGeom prst="rect">
              <a:avLst/>
            </a:prstGeom>
            <a:noFill/>
            <a:ln w="9525">
              <a:noFill/>
              <a:miter lim="800000"/>
              <a:headEnd/>
              <a:tailEnd/>
            </a:ln>
          </p:spPr>
        </p:pic>
      </p:grpSp>
      <p:sp>
        <p:nvSpPr>
          <p:cNvPr id="33801" name="Rectangle 9"/>
          <p:cNvSpPr>
            <a:spLocks noGrp="1" noChangeArrowheads="1"/>
          </p:cNvSpPr>
          <p:nvPr>
            <p:ph type="title"/>
          </p:nvPr>
        </p:nvSpPr>
        <p:spPr>
          <a:xfrm>
            <a:off x="0" y="274638"/>
            <a:ext cx="9144000" cy="1143000"/>
          </a:xfrm>
          <a:gradFill rotWithShape="1">
            <a:gsLst>
              <a:gs pos="0">
                <a:schemeClr val="hlink"/>
              </a:gs>
              <a:gs pos="50000">
                <a:schemeClr val="hlink">
                  <a:gamma/>
                  <a:shade val="46275"/>
                  <a:invGamma/>
                </a:schemeClr>
              </a:gs>
              <a:gs pos="100000">
                <a:schemeClr val="hlink"/>
              </a:gs>
            </a:gsLst>
            <a:lin ang="5400000" scaled="1"/>
          </a:gradFill>
        </p:spPr>
        <p:txBody>
          <a:bodyPr/>
          <a:lstStyle/>
          <a:p>
            <a:pPr algn="l" eaLnBrk="1" hangingPunct="1">
              <a:defRPr/>
            </a:pPr>
            <a:r>
              <a:rPr lang="ru-RU" sz="2400" b="1" smtClean="0">
                <a:solidFill>
                  <a:srgbClr val="FFFF00"/>
                </a:solidFill>
              </a:rPr>
              <a:t> Розділ 5. </a:t>
            </a:r>
            <a:br>
              <a:rPr lang="ru-RU" sz="2400" b="1" smtClean="0">
                <a:solidFill>
                  <a:srgbClr val="FFFF00"/>
                </a:solidFill>
              </a:rPr>
            </a:br>
            <a:r>
              <a:rPr lang="ru-RU" sz="2400" b="1" smtClean="0">
                <a:solidFill>
                  <a:srgbClr val="FFFF00"/>
                </a:solidFill>
              </a:rPr>
              <a:t>Перша медична допомога хворим  та догляд за хворими</a:t>
            </a:r>
            <a:r>
              <a:rPr lang="ru-RU" smtClean="0"/>
              <a:t>  </a:t>
            </a:r>
          </a:p>
        </p:txBody>
      </p:sp>
      <p:sp>
        <p:nvSpPr>
          <p:cNvPr id="33802" name="Text Box 10"/>
          <p:cNvSpPr txBox="1">
            <a:spLocks noChangeArrowheads="1"/>
          </p:cNvSpPr>
          <p:nvPr/>
        </p:nvSpPr>
        <p:spPr bwMode="auto">
          <a:xfrm>
            <a:off x="228600" y="3048000"/>
            <a:ext cx="838200" cy="581025"/>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rgbClr val="FFFF00"/>
                </a:solidFill>
              </a:rPr>
              <a:t>Група дівчат</a:t>
            </a:r>
            <a:r>
              <a:rPr lang="uk-UA" sz="1600" i="0"/>
              <a:t> </a:t>
            </a:r>
            <a:endParaRPr lang="ru-RU" sz="1600" i="0"/>
          </a:p>
        </p:txBody>
      </p:sp>
      <p:grpSp>
        <p:nvGrpSpPr>
          <p:cNvPr id="21510" name="Group 11"/>
          <p:cNvGrpSpPr>
            <a:grpSpLocks/>
          </p:cNvGrpSpPr>
          <p:nvPr/>
        </p:nvGrpSpPr>
        <p:grpSpPr bwMode="auto">
          <a:xfrm>
            <a:off x="0" y="381000"/>
            <a:ext cx="9144000" cy="914400"/>
            <a:chOff x="0" y="240"/>
            <a:chExt cx="5760" cy="576"/>
          </a:xfrm>
        </p:grpSpPr>
        <p:sp>
          <p:nvSpPr>
            <p:cNvPr id="21511" name="Line 12"/>
            <p:cNvSpPr>
              <a:spLocks noChangeShapeType="1"/>
            </p:cNvSpPr>
            <p:nvPr/>
          </p:nvSpPr>
          <p:spPr bwMode="auto">
            <a:xfrm>
              <a:off x="0" y="240"/>
              <a:ext cx="3936" cy="0"/>
            </a:xfrm>
            <a:prstGeom prst="line">
              <a:avLst/>
            </a:prstGeom>
            <a:noFill/>
            <a:ln w="38100">
              <a:solidFill>
                <a:srgbClr val="FFFF00"/>
              </a:solidFill>
              <a:round/>
              <a:headEnd/>
              <a:tailEnd/>
            </a:ln>
          </p:spPr>
          <p:txBody>
            <a:bodyPr/>
            <a:lstStyle/>
            <a:p>
              <a:endParaRPr lang="ru-RU"/>
            </a:p>
          </p:txBody>
        </p:sp>
        <p:sp>
          <p:nvSpPr>
            <p:cNvPr id="21512" name="Line 13"/>
            <p:cNvSpPr>
              <a:spLocks noChangeShapeType="1"/>
            </p:cNvSpPr>
            <p:nvPr/>
          </p:nvSpPr>
          <p:spPr bwMode="auto">
            <a:xfrm>
              <a:off x="1584" y="816"/>
              <a:ext cx="4176" cy="0"/>
            </a:xfrm>
            <a:prstGeom prst="line">
              <a:avLst/>
            </a:prstGeom>
            <a:noFill/>
            <a:ln w="38100">
              <a:solidFill>
                <a:srgbClr val="FFFF00"/>
              </a:solidFill>
              <a:round/>
              <a:headEnd/>
              <a:tailEnd/>
            </a:ln>
          </p:spPr>
          <p:txBody>
            <a:bodyPr/>
            <a:lstStyle/>
            <a:p>
              <a:endParaRPr lang="ru-RU"/>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1143000" y="1219200"/>
            <a:ext cx="7848600" cy="5486400"/>
          </a:xfrm>
        </p:spPr>
        <p:txBody>
          <a:bodyPr/>
          <a:lstStyle/>
          <a:p>
            <a:pPr algn="r" eaLnBrk="1" hangingPunct="1">
              <a:lnSpc>
                <a:spcPct val="80000"/>
              </a:lnSpc>
              <a:buFontTx/>
              <a:buNone/>
            </a:pPr>
            <a:r>
              <a:rPr lang="ru-RU" sz="2000" b="1" i="1" smtClean="0">
                <a:solidFill>
                  <a:srgbClr val="0000FF"/>
                </a:solidFill>
                <a:latin typeface="Times New Roman" pitchFamily="18" charset="0"/>
              </a:rPr>
              <a:t>Оцінюється</a:t>
            </a:r>
            <a:r>
              <a:rPr lang="ru-RU" sz="2000" b="1" i="1" smtClean="0">
                <a:latin typeface="Times New Roman" pitchFamily="18" charset="0"/>
              </a:rPr>
              <a:t>: рівень засвоєння знань з предмета; рівень вмінь</a:t>
            </a:r>
          </a:p>
          <a:p>
            <a:pPr algn="r" eaLnBrk="1" hangingPunct="1">
              <a:lnSpc>
                <a:spcPct val="80000"/>
              </a:lnSpc>
              <a:buFontTx/>
              <a:buNone/>
            </a:pPr>
            <a:r>
              <a:rPr lang="ru-RU" sz="2000" b="1" i="1" smtClean="0">
                <a:latin typeface="Times New Roman" pitchFamily="18" charset="0"/>
              </a:rPr>
              <a:t>застосовувати знання </a:t>
            </a:r>
            <a:r>
              <a:rPr lang="uk-UA" sz="2000" b="1" i="1" smtClean="0">
                <a:latin typeface="Times New Roman" pitchFamily="18" charset="0"/>
              </a:rPr>
              <a:t>(в ході </a:t>
            </a:r>
            <a:r>
              <a:rPr lang="ru-RU" sz="2000" b="1" i="1" smtClean="0">
                <a:latin typeface="Times New Roman" pitchFamily="18" charset="0"/>
              </a:rPr>
              <a:t>практичних занять</a:t>
            </a:r>
            <a:r>
              <a:rPr lang="uk-UA" sz="2000" b="1" i="1" smtClean="0">
                <a:latin typeface="Times New Roman" pitchFamily="18" charset="0"/>
              </a:rPr>
              <a:t>)</a:t>
            </a:r>
            <a:r>
              <a:rPr lang="ru-RU" sz="2000" b="1" i="1" smtClean="0">
                <a:latin typeface="Times New Roman" pitchFamily="18" charset="0"/>
              </a:rPr>
              <a:t>; рівень</a:t>
            </a:r>
          </a:p>
          <a:p>
            <a:pPr algn="r" eaLnBrk="1" hangingPunct="1">
              <a:lnSpc>
                <a:spcPct val="80000"/>
              </a:lnSpc>
              <a:buFontTx/>
              <a:buNone/>
            </a:pPr>
            <a:r>
              <a:rPr lang="ru-RU" sz="2000" b="1" i="1" smtClean="0">
                <a:latin typeface="Times New Roman" pitchFamily="18" charset="0"/>
              </a:rPr>
              <a:t>володіння вміннями та навичками</a:t>
            </a:r>
            <a:r>
              <a:rPr lang="uk-UA" sz="2000" b="1" i="1" smtClean="0">
                <a:latin typeface="Times New Roman" pitchFamily="18" charset="0"/>
              </a:rPr>
              <a:t> (в ході </a:t>
            </a:r>
            <a:r>
              <a:rPr lang="ru-RU" sz="2000" b="1" i="1" smtClean="0">
                <a:latin typeface="Times New Roman" pitchFamily="18" charset="0"/>
              </a:rPr>
              <a:t>виконання нормативів,</a:t>
            </a:r>
          </a:p>
          <a:p>
            <a:pPr algn="r" eaLnBrk="1" hangingPunct="1">
              <a:lnSpc>
                <a:spcPct val="80000"/>
              </a:lnSpc>
              <a:buFontTx/>
              <a:buNone/>
            </a:pPr>
            <a:r>
              <a:rPr lang="ru-RU" sz="2000" b="1" i="1" smtClean="0">
                <a:latin typeface="Times New Roman" pitchFamily="18" charset="0"/>
              </a:rPr>
              <a:t>контрольних вправ </a:t>
            </a:r>
            <a:r>
              <a:rPr lang="uk-UA" sz="2000" b="1" i="1" smtClean="0">
                <a:latin typeface="Times New Roman" pitchFamily="18" charset="0"/>
              </a:rPr>
              <a:t>і </a:t>
            </a:r>
            <a:r>
              <a:rPr lang="ru-RU" sz="2000" b="1" i="1" smtClean="0">
                <a:latin typeface="Times New Roman" pitchFamily="18" charset="0"/>
              </a:rPr>
              <a:t>занять</a:t>
            </a:r>
            <a:r>
              <a:rPr lang="uk-UA" sz="2000" b="1" i="1" smtClean="0">
                <a:latin typeface="Times New Roman" pitchFamily="18" charset="0"/>
              </a:rPr>
              <a:t>)</a:t>
            </a:r>
            <a:r>
              <a:rPr lang="ru-RU" sz="2000" b="1" i="1" smtClean="0">
                <a:latin typeface="Times New Roman" pitchFamily="18" charset="0"/>
              </a:rPr>
              <a:t>.</a:t>
            </a:r>
          </a:p>
          <a:p>
            <a:pPr eaLnBrk="1" hangingPunct="1">
              <a:lnSpc>
                <a:spcPct val="80000"/>
              </a:lnSpc>
              <a:buFontTx/>
              <a:buNone/>
            </a:pPr>
            <a:r>
              <a:rPr lang="ru-RU" sz="2000" smtClean="0">
                <a:solidFill>
                  <a:srgbClr val="0000FF"/>
                </a:solidFill>
              </a:rPr>
              <a:t>Види оцінювання</a:t>
            </a:r>
            <a:r>
              <a:rPr lang="en-US" sz="2000" b="1" smtClean="0"/>
              <a:t>:</a:t>
            </a:r>
            <a:r>
              <a:rPr lang="ru-RU" sz="2000" smtClean="0"/>
              <a:t> </a:t>
            </a:r>
            <a:r>
              <a:rPr lang="ru-RU" sz="2000" smtClean="0">
                <a:hlinkClick r:id="rId2" action="ppaction://hlinkpres?slideindex=1&amp;slidetitle="/>
              </a:rPr>
              <a:t>поточне; тематичне</a:t>
            </a:r>
            <a:r>
              <a:rPr lang="ru-RU" sz="2000" smtClean="0"/>
              <a:t>; підсумкове за семестр,</a:t>
            </a:r>
          </a:p>
          <a:p>
            <a:pPr eaLnBrk="1" hangingPunct="1">
              <a:lnSpc>
                <a:spcPct val="80000"/>
              </a:lnSpc>
              <a:buFontTx/>
              <a:buNone/>
            </a:pPr>
            <a:r>
              <a:rPr lang="ru-RU" sz="2000" smtClean="0"/>
              <a:t>перший і другий рік навчання та НПЗ (практичні заняття у лікувально-оздоровчому закладі).</a:t>
            </a:r>
          </a:p>
          <a:p>
            <a:pPr eaLnBrk="1" hangingPunct="1">
              <a:lnSpc>
                <a:spcPct val="80000"/>
              </a:lnSpc>
              <a:buFontTx/>
              <a:buNone/>
            </a:pPr>
            <a:r>
              <a:rPr lang="ru-RU" sz="2000" b="1" smtClean="0"/>
              <a:t>Підсумкове оцінювання. З</a:t>
            </a:r>
            <a:r>
              <a:rPr lang="ru-RU" sz="2000" smtClean="0"/>
              <a:t>а семестр, 1-й рік навчання і за </a:t>
            </a:r>
            <a:r>
              <a:rPr lang="uk-UA" sz="2000" smtClean="0"/>
              <a:t>НПЗ</a:t>
            </a:r>
          </a:p>
          <a:p>
            <a:pPr eaLnBrk="1" hangingPunct="1">
              <a:lnSpc>
                <a:spcPct val="80000"/>
              </a:lnSpc>
              <a:buFontTx/>
              <a:buNone/>
            </a:pPr>
            <a:r>
              <a:rPr lang="ru-RU" sz="2000" smtClean="0"/>
              <a:t>підсумкова оцінка виставляється узагальненням тематичних і </a:t>
            </a:r>
          </a:p>
          <a:p>
            <a:pPr eaLnBrk="1" hangingPunct="1">
              <a:lnSpc>
                <a:spcPct val="80000"/>
              </a:lnSpc>
              <a:buFontTx/>
              <a:buNone/>
            </a:pPr>
            <a:r>
              <a:rPr lang="ru-RU" sz="2000" smtClean="0"/>
              <a:t>семестрових оцінок.</a:t>
            </a:r>
            <a:endParaRPr lang="ru-RU" sz="2000" b="1" smtClean="0"/>
          </a:p>
          <a:p>
            <a:pPr eaLnBrk="1" hangingPunct="1">
              <a:lnSpc>
                <a:spcPct val="80000"/>
              </a:lnSpc>
              <a:buFontTx/>
              <a:buNone/>
            </a:pPr>
            <a:r>
              <a:rPr lang="ru-RU" sz="2000" b="1" smtClean="0"/>
              <a:t>Підсумкова оцінка за 2-й рік навчання </a:t>
            </a:r>
            <a:r>
              <a:rPr lang="ru-RU" sz="2000" smtClean="0"/>
              <a:t>визначається виходячи</a:t>
            </a:r>
          </a:p>
          <a:p>
            <a:pPr eaLnBrk="1" hangingPunct="1">
              <a:lnSpc>
                <a:spcPct val="80000"/>
              </a:lnSpc>
              <a:buFontTx/>
              <a:buNone/>
            </a:pPr>
            <a:r>
              <a:rPr lang="ru-RU" sz="2000" smtClean="0"/>
              <a:t>з оцінок за семестри 2-го року навчання і </a:t>
            </a:r>
            <a:r>
              <a:rPr lang="uk-UA" sz="2000" smtClean="0"/>
              <a:t>НПЗ </a:t>
            </a:r>
            <a:r>
              <a:rPr lang="ru-RU" sz="2000" smtClean="0"/>
              <a:t>(практичні</a:t>
            </a:r>
          </a:p>
          <a:p>
            <a:pPr eaLnBrk="1" hangingPunct="1">
              <a:lnSpc>
                <a:spcPct val="80000"/>
              </a:lnSpc>
              <a:buFontTx/>
              <a:buNone/>
            </a:pPr>
            <a:r>
              <a:rPr lang="ru-RU" sz="2000" smtClean="0"/>
              <a:t>заняття у лікувально-оздоровчому закладі):</a:t>
            </a:r>
            <a:endParaRPr lang="ru-RU" sz="2000" b="1" smtClean="0"/>
          </a:p>
          <a:p>
            <a:pPr eaLnBrk="1" hangingPunct="1">
              <a:lnSpc>
                <a:spcPct val="80000"/>
              </a:lnSpc>
            </a:pPr>
            <a:r>
              <a:rPr lang="ru-RU" sz="2000" b="1" smtClean="0"/>
              <a:t>12 балів</a:t>
            </a:r>
            <a:r>
              <a:rPr lang="ru-RU" sz="2000" smtClean="0"/>
              <a:t>, якщо оцінка, отримана за НПЗ (заняття),— 12 балів, а за перший і другий семестри року навчання не нижча</a:t>
            </a:r>
            <a:r>
              <a:rPr lang="uk-UA" sz="2000" smtClean="0"/>
              <a:t> </a:t>
            </a:r>
            <a:r>
              <a:rPr lang="ru-RU" sz="2000" smtClean="0"/>
              <a:t>за 9 балів (надалі – відповідне зниження балів). </a:t>
            </a:r>
          </a:p>
          <a:p>
            <a:pPr eaLnBrk="1" hangingPunct="1">
              <a:lnSpc>
                <a:spcPct val="80000"/>
              </a:lnSpc>
              <a:buFontTx/>
              <a:buNone/>
            </a:pPr>
            <a:r>
              <a:rPr lang="ru-RU" sz="1800" i="1" smtClean="0"/>
              <a:t>      </a:t>
            </a:r>
            <a:r>
              <a:rPr lang="ru-RU" sz="1800" b="1" i="1" smtClean="0">
                <a:solidFill>
                  <a:srgbClr val="0000FF"/>
                </a:solidFill>
              </a:rPr>
              <a:t>Примітка</a:t>
            </a:r>
            <a:r>
              <a:rPr lang="ru-RU" sz="1800" b="1" i="1" smtClean="0">
                <a:solidFill>
                  <a:srgbClr val="FF0000"/>
                </a:solidFill>
              </a:rPr>
              <a:t>.</a:t>
            </a:r>
            <a:r>
              <a:rPr lang="ru-RU" sz="1800" i="1" smtClean="0">
                <a:solidFill>
                  <a:srgbClr val="FF0000"/>
                </a:solidFill>
              </a:rPr>
              <a:t> </a:t>
            </a:r>
            <a:r>
              <a:rPr lang="ru-RU" sz="1800" b="1" i="1" smtClean="0">
                <a:solidFill>
                  <a:srgbClr val="FF0000"/>
                </a:solidFill>
              </a:rPr>
              <a:t>Оцінки за виконання 1,2 вправ з метання РГ та оцінка за виконання вправи бойових стрільб із АК не впливають на загальну оцінку учня з предмета</a:t>
            </a:r>
          </a:p>
        </p:txBody>
      </p:sp>
      <p:grpSp>
        <p:nvGrpSpPr>
          <p:cNvPr id="22531" name="Group 4"/>
          <p:cNvGrpSpPr>
            <a:grpSpLocks/>
          </p:cNvGrpSpPr>
          <p:nvPr/>
        </p:nvGrpSpPr>
        <p:grpSpPr bwMode="auto">
          <a:xfrm>
            <a:off x="228600" y="1524000"/>
            <a:ext cx="838200" cy="5334000"/>
            <a:chOff x="144" y="960"/>
            <a:chExt cx="528" cy="3360"/>
          </a:xfrm>
        </p:grpSpPr>
        <p:sp>
          <p:nvSpPr>
            <p:cNvPr id="22537"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2538"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2539"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2540" name="Picture 8" descr="герб України"/>
            <p:cNvPicPr>
              <a:picLocks noChangeAspect="1" noChangeArrowheads="1"/>
            </p:cNvPicPr>
            <p:nvPr/>
          </p:nvPicPr>
          <p:blipFill>
            <a:blip r:embed="rId3" cstate="print"/>
            <a:srcRect/>
            <a:stretch>
              <a:fillRect/>
            </a:stretch>
          </p:blipFill>
          <p:spPr bwMode="auto">
            <a:xfrm>
              <a:off x="144" y="1152"/>
              <a:ext cx="528" cy="672"/>
            </a:xfrm>
            <a:prstGeom prst="rect">
              <a:avLst/>
            </a:prstGeom>
            <a:noFill/>
            <a:ln w="9525">
              <a:noFill/>
              <a:miter lim="800000"/>
              <a:headEnd/>
              <a:tailEnd/>
            </a:ln>
          </p:spPr>
        </p:pic>
      </p:grpSp>
      <p:sp>
        <p:nvSpPr>
          <p:cNvPr id="22532" name="Line 12"/>
          <p:cNvSpPr>
            <a:spLocks noChangeShapeType="1"/>
          </p:cNvSpPr>
          <p:nvPr/>
        </p:nvSpPr>
        <p:spPr bwMode="auto">
          <a:xfrm>
            <a:off x="2514600" y="1295400"/>
            <a:ext cx="6629400" cy="0"/>
          </a:xfrm>
          <a:prstGeom prst="line">
            <a:avLst/>
          </a:prstGeom>
          <a:noFill/>
          <a:ln w="38100">
            <a:solidFill>
              <a:schemeClr val="bg1"/>
            </a:solidFill>
            <a:round/>
            <a:headEnd/>
            <a:tailEnd/>
          </a:ln>
        </p:spPr>
        <p:txBody>
          <a:bodyPr/>
          <a:lstStyle/>
          <a:p>
            <a:endParaRPr lang="ru-RU"/>
          </a:p>
        </p:txBody>
      </p:sp>
      <p:sp>
        <p:nvSpPr>
          <p:cNvPr id="22533" name="Rectangle 13"/>
          <p:cNvSpPr>
            <a:spLocks noChangeArrowheads="1"/>
          </p:cNvSpPr>
          <p:nvPr/>
        </p:nvSpPr>
        <p:spPr bwMode="auto">
          <a:xfrm>
            <a:off x="0" y="228600"/>
            <a:ext cx="9144000" cy="838200"/>
          </a:xfrm>
          <a:prstGeom prst="rect">
            <a:avLst/>
          </a:prstGeom>
          <a:solidFill>
            <a:schemeClr val="hlink"/>
          </a:solidFill>
          <a:ln w="9525">
            <a:noFill/>
            <a:miter lim="800000"/>
            <a:headEnd/>
            <a:tailEnd/>
          </a:ln>
        </p:spPr>
        <p:txBody>
          <a:bodyPr anchor="ctr"/>
          <a:lstStyle/>
          <a:p>
            <a:pPr algn="ctr"/>
            <a:r>
              <a:rPr lang="ru-RU" sz="2400" b="1" i="0">
                <a:solidFill>
                  <a:schemeClr val="bg1"/>
                </a:solidFill>
              </a:rPr>
              <a:t>Оцінювання навчальних досягнень учнів</a:t>
            </a:r>
          </a:p>
        </p:txBody>
      </p:sp>
      <p:grpSp>
        <p:nvGrpSpPr>
          <p:cNvPr id="22534" name="Group 14"/>
          <p:cNvGrpSpPr>
            <a:grpSpLocks/>
          </p:cNvGrpSpPr>
          <p:nvPr/>
        </p:nvGrpSpPr>
        <p:grpSpPr bwMode="auto">
          <a:xfrm>
            <a:off x="0" y="381000"/>
            <a:ext cx="9144000" cy="533400"/>
            <a:chOff x="0" y="384"/>
            <a:chExt cx="5760" cy="336"/>
          </a:xfrm>
        </p:grpSpPr>
        <p:sp>
          <p:nvSpPr>
            <p:cNvPr id="22535" name="Line 15"/>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22536" name="Line 16"/>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1143000" y="1143000"/>
            <a:ext cx="8001000" cy="5715000"/>
          </a:xfrm>
        </p:spPr>
        <p:txBody>
          <a:bodyPr/>
          <a:lstStyle/>
          <a:p>
            <a:pPr algn="r" eaLnBrk="1" hangingPunct="1">
              <a:lnSpc>
                <a:spcPct val="90000"/>
              </a:lnSpc>
              <a:buFontTx/>
              <a:buNone/>
            </a:pPr>
            <a:r>
              <a:rPr lang="uk-UA" sz="2000" b="1" i="1" smtClean="0">
                <a:solidFill>
                  <a:srgbClr val="0000FF"/>
                </a:solidFill>
                <a:latin typeface="Times New Roman" pitchFamily="18" charset="0"/>
              </a:rPr>
              <a:t>Структура. </a:t>
            </a:r>
            <a:r>
              <a:rPr lang="ru-RU" sz="2000" b="1" i="1" smtClean="0">
                <a:latin typeface="Times New Roman" pitchFamily="18" charset="0"/>
              </a:rPr>
              <a:t>Загальні положення, підготовка та порядок виконання вправ стрільб, вправи стрільб для інд. навчання, зразки мішеней. </a:t>
            </a:r>
          </a:p>
          <a:p>
            <a:pPr eaLnBrk="1" hangingPunct="1">
              <a:lnSpc>
                <a:spcPct val="90000"/>
              </a:lnSpc>
              <a:buFontTx/>
              <a:buNone/>
            </a:pPr>
            <a:r>
              <a:rPr lang="ru-RU" sz="2000" smtClean="0">
                <a:solidFill>
                  <a:srgbClr val="0000FF"/>
                </a:solidFill>
              </a:rPr>
              <a:t>Особливості</a:t>
            </a:r>
            <a:r>
              <a:rPr lang="ru-RU" sz="2000" smtClean="0"/>
              <a:t>. </a:t>
            </a:r>
            <a:r>
              <a:rPr lang="ru-RU" sz="2000" smtClean="0">
                <a:solidFill>
                  <a:srgbClr val="FF0000"/>
                </a:solidFill>
              </a:rPr>
              <a:t>В основу навчання стрільби покладено основні положення Курсу стрільб зі СЗ і БМ ЗСУ (2009). </a:t>
            </a:r>
          </a:p>
          <a:p>
            <a:pPr eaLnBrk="1" hangingPunct="1">
              <a:lnSpc>
                <a:spcPct val="90000"/>
              </a:lnSpc>
              <a:buFontTx/>
              <a:buNone/>
            </a:pPr>
            <a:r>
              <a:rPr lang="ru-RU" sz="2000" i="1" smtClean="0">
                <a:solidFill>
                  <a:srgbClr val="993300"/>
                </a:solidFill>
              </a:rPr>
              <a:t>     </a:t>
            </a:r>
            <a:r>
              <a:rPr lang="ru-RU" sz="2000" smtClean="0">
                <a:solidFill>
                  <a:srgbClr val="993300"/>
                </a:solidFill>
              </a:rPr>
              <a:t>У загальних положеннях</a:t>
            </a:r>
            <a:r>
              <a:rPr lang="ru-RU" sz="2000" i="1" smtClean="0">
                <a:solidFill>
                  <a:srgbClr val="993300"/>
                </a:solidFill>
              </a:rPr>
              <a:t> - </a:t>
            </a:r>
            <a:r>
              <a:rPr lang="ru-RU" sz="2000" smtClean="0"/>
              <a:t>вправи стрільб для індивідуального навчання</a:t>
            </a:r>
            <a:r>
              <a:rPr lang="en-US" sz="2000" smtClean="0"/>
              <a:t>;</a:t>
            </a:r>
            <a:r>
              <a:rPr lang="ru-RU" sz="2000" smtClean="0"/>
              <a:t> організація занять зі стрільбою, </a:t>
            </a:r>
            <a:r>
              <a:rPr lang="uk-UA" sz="2000" smtClean="0"/>
              <a:t>у т. ч. </a:t>
            </a:r>
            <a:r>
              <a:rPr lang="ru-RU" sz="2000" smtClean="0"/>
              <a:t>обов</a:t>
            </a:r>
            <a:r>
              <a:rPr lang="en-US" sz="2000" smtClean="0"/>
              <a:t>’</a:t>
            </a:r>
            <a:r>
              <a:rPr lang="uk-UA" sz="2000" smtClean="0"/>
              <a:t>язки </a:t>
            </a:r>
            <a:r>
              <a:rPr lang="ru-RU" sz="2000" smtClean="0"/>
              <a:t>керівника стрільби (до початку, під час та після стрільби). </a:t>
            </a:r>
          </a:p>
          <a:p>
            <a:pPr eaLnBrk="1" hangingPunct="1">
              <a:lnSpc>
                <a:spcPct val="90000"/>
              </a:lnSpc>
              <a:buFontTx/>
              <a:buNone/>
            </a:pPr>
            <a:r>
              <a:rPr lang="ru-RU" sz="2000" i="1" smtClean="0">
                <a:solidFill>
                  <a:srgbClr val="993300"/>
                </a:solidFill>
              </a:rPr>
              <a:t>     </a:t>
            </a:r>
            <a:r>
              <a:rPr lang="ru-RU" sz="2000" smtClean="0">
                <a:solidFill>
                  <a:srgbClr val="993300"/>
                </a:solidFill>
              </a:rPr>
              <a:t>Підготовка до виконання вправ стрільб</a:t>
            </a:r>
            <a:r>
              <a:rPr lang="ru-RU" sz="2000" smtClean="0"/>
              <a:t> –описується підготовка навчального підрозділу та дії керівника стрільби. </a:t>
            </a:r>
          </a:p>
          <a:p>
            <a:pPr eaLnBrk="1" hangingPunct="1">
              <a:lnSpc>
                <a:spcPct val="90000"/>
              </a:lnSpc>
              <a:buFontTx/>
              <a:buNone/>
            </a:pPr>
            <a:r>
              <a:rPr lang="ru-RU" sz="2000" smtClean="0">
                <a:solidFill>
                  <a:srgbClr val="993300"/>
                </a:solidFill>
              </a:rPr>
              <a:t>     Порядок виконання вправ стрільб</a:t>
            </a:r>
            <a:r>
              <a:rPr lang="ru-RU" sz="2000" smtClean="0"/>
              <a:t> – описуються сигнали з пункту управління, команди та дії учасників стрільби.</a:t>
            </a:r>
            <a:r>
              <a:rPr lang="ru-RU" sz="2400" smtClean="0"/>
              <a:t> </a:t>
            </a:r>
          </a:p>
          <a:p>
            <a:pPr eaLnBrk="1" hangingPunct="1">
              <a:lnSpc>
                <a:spcPct val="90000"/>
              </a:lnSpc>
              <a:buFontTx/>
              <a:buNone/>
            </a:pPr>
            <a:r>
              <a:rPr lang="ru-RU" sz="2000" smtClean="0">
                <a:solidFill>
                  <a:srgbClr val="993300"/>
                </a:solidFill>
              </a:rPr>
              <a:t>     </a:t>
            </a:r>
            <a:r>
              <a:rPr lang="ru-RU" sz="2000" smtClean="0">
                <a:solidFill>
                  <a:srgbClr val="993300"/>
                </a:solidFill>
                <a:hlinkClick r:id="rId2" action="ppaction://hlinkpres?slideindex=1&amp;slidetitle="/>
              </a:rPr>
              <a:t>Вправи </a:t>
            </a:r>
            <a:r>
              <a:rPr lang="ru-RU" sz="2000" smtClean="0">
                <a:solidFill>
                  <a:srgbClr val="993300"/>
                </a:solidFill>
              </a:rPr>
              <a:t>стрільб для індивідуального навчання </a:t>
            </a:r>
            <a:r>
              <a:rPr lang="ru-RU" sz="2000" smtClean="0"/>
              <a:t>включають</a:t>
            </a:r>
            <a:r>
              <a:rPr lang="en-US" sz="2000" smtClean="0">
                <a:solidFill>
                  <a:srgbClr val="993300"/>
                </a:solidFill>
              </a:rPr>
              <a:t>:</a:t>
            </a:r>
            <a:r>
              <a:rPr lang="uk-UA" sz="2000" smtClean="0">
                <a:solidFill>
                  <a:srgbClr val="993300"/>
                </a:solidFill>
              </a:rPr>
              <a:t> </a:t>
            </a:r>
            <a:r>
              <a:rPr lang="uk-UA" sz="2000" smtClean="0"/>
              <a:t>1,2 ВПС з ПГ</a:t>
            </a:r>
            <a:r>
              <a:rPr lang="en-US" sz="2000" smtClean="0"/>
              <a:t>;</a:t>
            </a:r>
            <a:r>
              <a:rPr lang="uk-UA" sz="2000" smtClean="0"/>
              <a:t> 1,2 ВНС з МГ</a:t>
            </a:r>
            <a:r>
              <a:rPr lang="en-US" sz="2000" smtClean="0"/>
              <a:t>;</a:t>
            </a:r>
            <a:r>
              <a:rPr lang="uk-UA" sz="2000" smtClean="0"/>
              <a:t> ВКС з МГ</a:t>
            </a:r>
            <a:r>
              <a:rPr lang="en-US" sz="2000" smtClean="0"/>
              <a:t>;</a:t>
            </a:r>
            <a:r>
              <a:rPr lang="uk-UA" sz="2000" smtClean="0"/>
              <a:t> вправу бойових стрільб з автомата. </a:t>
            </a:r>
          </a:p>
          <a:p>
            <a:pPr eaLnBrk="1" hangingPunct="1">
              <a:lnSpc>
                <a:spcPct val="90000"/>
              </a:lnSpc>
              <a:buFontTx/>
              <a:buNone/>
            </a:pPr>
            <a:r>
              <a:rPr lang="uk-UA" sz="2000" i="1" smtClean="0">
                <a:solidFill>
                  <a:srgbClr val="993300"/>
                </a:solidFill>
              </a:rPr>
              <a:t>     Зразки мішеней</a:t>
            </a:r>
            <a:r>
              <a:rPr lang="uk-UA" sz="2000" smtClean="0"/>
              <a:t> – двовимірні і </a:t>
            </a:r>
            <a:r>
              <a:rPr lang="uk-UA" sz="2000" smtClean="0">
                <a:hlinkClick r:id="rId3" action="ppaction://hlinkpres?slideindex=1&amp;slidetitle="/>
              </a:rPr>
              <a:t>тривимірні</a:t>
            </a:r>
            <a:r>
              <a:rPr lang="uk-UA" sz="2000" smtClean="0"/>
              <a:t>, звичайні та під фон місцевості, живої сили (у різних положеннях) та озброєння і бойової техніки (наземної і повітряної).  </a:t>
            </a:r>
          </a:p>
          <a:p>
            <a:pPr eaLnBrk="1" hangingPunct="1">
              <a:lnSpc>
                <a:spcPct val="90000"/>
              </a:lnSpc>
              <a:buFontTx/>
              <a:buNone/>
            </a:pPr>
            <a:r>
              <a:rPr lang="uk-UA" sz="2000" smtClean="0"/>
              <a:t> </a:t>
            </a:r>
            <a:r>
              <a:rPr lang="ru-RU" sz="2000" smtClean="0"/>
              <a:t> </a:t>
            </a:r>
          </a:p>
        </p:txBody>
      </p:sp>
      <p:grpSp>
        <p:nvGrpSpPr>
          <p:cNvPr id="23555" name="Group 4"/>
          <p:cNvGrpSpPr>
            <a:grpSpLocks/>
          </p:cNvGrpSpPr>
          <p:nvPr/>
        </p:nvGrpSpPr>
        <p:grpSpPr bwMode="auto">
          <a:xfrm>
            <a:off x="228600" y="1524000"/>
            <a:ext cx="838200" cy="5334000"/>
            <a:chOff x="144" y="960"/>
            <a:chExt cx="528" cy="3360"/>
          </a:xfrm>
        </p:grpSpPr>
        <p:sp>
          <p:nvSpPr>
            <p:cNvPr id="23558"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3559"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3560"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3561" name="Picture 8" descr="герб України"/>
            <p:cNvPicPr>
              <a:picLocks noChangeAspect="1" noChangeArrowheads="1"/>
            </p:cNvPicPr>
            <p:nvPr/>
          </p:nvPicPr>
          <p:blipFill>
            <a:blip r:embed="rId4" cstate="print"/>
            <a:srcRect/>
            <a:stretch>
              <a:fillRect/>
            </a:stretch>
          </p:blipFill>
          <p:spPr bwMode="auto">
            <a:xfrm>
              <a:off x="144" y="1152"/>
              <a:ext cx="528" cy="672"/>
            </a:xfrm>
            <a:prstGeom prst="rect">
              <a:avLst/>
            </a:prstGeom>
            <a:noFill/>
            <a:ln w="9525">
              <a:noFill/>
              <a:miter lim="800000"/>
              <a:headEnd/>
              <a:tailEnd/>
            </a:ln>
          </p:spPr>
        </p:pic>
      </p:grpSp>
      <p:sp>
        <p:nvSpPr>
          <p:cNvPr id="35849" name="Rectangle 9"/>
          <p:cNvSpPr>
            <a:spLocks noGrp="1" noChangeArrowheads="1"/>
          </p:cNvSpPr>
          <p:nvPr>
            <p:ph type="title"/>
          </p:nvPr>
        </p:nvSpPr>
        <p:spPr>
          <a:xfrm>
            <a:off x="0" y="304800"/>
            <a:ext cx="9144000" cy="808038"/>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Додаток 1. Стрільба зі стрілецької зброї </a:t>
            </a:r>
            <a:r>
              <a:rPr lang="ru-RU" smtClean="0"/>
              <a:t>  </a:t>
            </a:r>
          </a:p>
        </p:txBody>
      </p:sp>
      <p:pic>
        <p:nvPicPr>
          <p:cNvPr id="23557" name="Picture 10" descr="Мішень ростова камуфл"/>
          <p:cNvPicPr>
            <a:picLocks noChangeAspect="1" noChangeArrowheads="1"/>
          </p:cNvPicPr>
          <p:nvPr/>
        </p:nvPicPr>
        <p:blipFill>
          <a:blip r:embed="rId5" cstate="print"/>
          <a:srcRect/>
          <a:stretch>
            <a:fillRect/>
          </a:stretch>
        </p:blipFill>
        <p:spPr bwMode="auto">
          <a:xfrm>
            <a:off x="228600" y="2971800"/>
            <a:ext cx="838200" cy="26670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1066800" y="1219200"/>
            <a:ext cx="8077200" cy="5638800"/>
          </a:xfrm>
          <a:ln>
            <a:solidFill>
              <a:srgbClr val="006600"/>
            </a:solidFill>
          </a:ln>
        </p:spPr>
        <p:txBody>
          <a:bodyPr/>
          <a:lstStyle/>
          <a:p>
            <a:pPr eaLnBrk="1" hangingPunct="1">
              <a:lnSpc>
                <a:spcPct val="80000"/>
              </a:lnSpc>
              <a:buFontTx/>
              <a:buNone/>
            </a:pPr>
            <a:r>
              <a:rPr lang="uk-UA" sz="2000" b="1" i="1" smtClean="0">
                <a:solidFill>
                  <a:srgbClr val="0000FF"/>
                </a:solidFill>
                <a:latin typeface="Times New Roman" pitchFamily="18" charset="0"/>
              </a:rPr>
              <a:t>Структура.</a:t>
            </a:r>
            <a:r>
              <a:rPr lang="uk-UA" sz="2000" b="1" i="1" smtClean="0">
                <a:latin typeface="Times New Roman" pitchFamily="18" charset="0"/>
              </a:rPr>
              <a:t> 1. Підготовка до метання ручних гранат. 2. Порядок виконання вправ з метання ручних гранат (РГ). 3. Вправи з метання гранат у пішому порядку.</a:t>
            </a:r>
            <a:r>
              <a:rPr lang="uk-UA" smtClean="0"/>
              <a:t> </a:t>
            </a:r>
          </a:p>
          <a:p>
            <a:pPr eaLnBrk="1" hangingPunct="1">
              <a:lnSpc>
                <a:spcPct val="80000"/>
              </a:lnSpc>
              <a:buFontTx/>
              <a:buNone/>
            </a:pPr>
            <a:r>
              <a:rPr lang="uk-UA" sz="2000" smtClean="0">
                <a:solidFill>
                  <a:srgbClr val="0000FF"/>
                </a:solidFill>
              </a:rPr>
              <a:t>Особливості.</a:t>
            </a:r>
            <a:r>
              <a:rPr lang="uk-UA" sz="2000" smtClean="0"/>
              <a:t> У ході підготовки учнів до метання РГ викладачами розробляються </a:t>
            </a:r>
            <a:r>
              <a:rPr lang="uk-UA" sz="2000" i="1" smtClean="0"/>
              <a:t>підготовчі</a:t>
            </a:r>
            <a:r>
              <a:rPr lang="uk-UA" sz="2000" smtClean="0"/>
              <a:t> вправи з метання. Вправи </a:t>
            </a:r>
            <a:r>
              <a:rPr lang="uk-UA" sz="2000" smtClean="0">
                <a:solidFill>
                  <a:srgbClr val="993300"/>
                </a:solidFill>
              </a:rPr>
              <a:t>(підготовчі і навчальні)</a:t>
            </a:r>
            <a:r>
              <a:rPr lang="uk-UA" sz="2000" smtClean="0"/>
              <a:t> виконуються на обладнаному (відповідно до схем додатка 5 програми) місці біля навчального закладу, вогневому містечку військової частини. Прийоми та правила метання викладено у Настанові зі стрілецької справи “Ручні гранати”. </a:t>
            </a:r>
          </a:p>
          <a:p>
            <a:pPr eaLnBrk="1" hangingPunct="1">
              <a:lnSpc>
                <a:spcPct val="80000"/>
              </a:lnSpc>
              <a:buFontTx/>
              <a:buNone/>
            </a:pPr>
            <a:r>
              <a:rPr lang="uk-UA" sz="2000" smtClean="0"/>
              <a:t>     </a:t>
            </a:r>
            <a:r>
              <a:rPr lang="uk-UA" sz="2000" smtClean="0">
                <a:solidFill>
                  <a:srgbClr val="008000"/>
                </a:solidFill>
              </a:rPr>
              <a:t>Метання ручної оборонної гранати (1-а навчальна вправа ) виконується із окопу для стрільби стоячи, а метання ручної наступальної гранати (2-а навчальна вправа ) – на ходу (в пішому порядку).</a:t>
            </a:r>
            <a:r>
              <a:rPr lang="uk-UA" sz="2000" smtClean="0"/>
              <a:t> </a:t>
            </a:r>
          </a:p>
          <a:p>
            <a:pPr eaLnBrk="1" hangingPunct="1">
              <a:lnSpc>
                <a:spcPct val="80000"/>
              </a:lnSpc>
              <a:buFontTx/>
              <a:buNone/>
            </a:pPr>
            <a:r>
              <a:rPr lang="uk-UA" sz="2000" smtClean="0"/>
              <a:t>     Навчальне місце для метання гранат містить у собі такі елементи</a:t>
            </a:r>
            <a:r>
              <a:rPr lang="en-US" sz="2000" smtClean="0"/>
              <a:t>:</a:t>
            </a:r>
            <a:r>
              <a:rPr lang="uk-UA" sz="2000" smtClean="0"/>
              <a:t> вихідне положення для чергової зміни тих, хто навчається</a:t>
            </a:r>
            <a:r>
              <a:rPr lang="en-US" sz="2000" smtClean="0"/>
              <a:t>;</a:t>
            </a:r>
            <a:r>
              <a:rPr lang="uk-UA" sz="2000" smtClean="0"/>
              <a:t> рубіж метання з окопом</a:t>
            </a:r>
            <a:r>
              <a:rPr lang="en-US" sz="2000" smtClean="0"/>
              <a:t>;</a:t>
            </a:r>
            <a:r>
              <a:rPr lang="uk-UA" sz="2000" smtClean="0"/>
              <a:t> мішенне поле. На ньому виконуються перша і друга вправи з метання гранат після попереднього обладнання мішенного поля відповідними мішенями.                          </a:t>
            </a:r>
            <a:r>
              <a:rPr lang="uk-UA" sz="2000" smtClean="0">
                <a:hlinkClick r:id="rId2" action="ppaction://hlinkpres?slideindex=1&amp;slidetitle="/>
              </a:rPr>
              <a:t>Схема навчального місця</a:t>
            </a:r>
            <a:endParaRPr lang="uk-UA" sz="2000" smtClean="0">
              <a:hlinkClick r:id="rId3" action="ppaction://hlinkpres?slideindex=1&amp;slidetitle="/>
            </a:endParaRPr>
          </a:p>
          <a:p>
            <a:pPr eaLnBrk="1" hangingPunct="1">
              <a:lnSpc>
                <a:spcPct val="80000"/>
              </a:lnSpc>
              <a:buFontTx/>
              <a:buNone/>
            </a:pPr>
            <a:r>
              <a:rPr lang="uk-UA" sz="2000" smtClean="0">
                <a:hlinkClick r:id="rId3" action="ppaction://hlinkpres?slideindex=1&amp;slidetitle="/>
              </a:rPr>
              <a:t> </a:t>
            </a:r>
            <a:endParaRPr lang="ru-RU" sz="2000" smtClean="0"/>
          </a:p>
        </p:txBody>
      </p:sp>
      <p:grpSp>
        <p:nvGrpSpPr>
          <p:cNvPr id="24579" name="Group 4"/>
          <p:cNvGrpSpPr>
            <a:grpSpLocks/>
          </p:cNvGrpSpPr>
          <p:nvPr/>
        </p:nvGrpSpPr>
        <p:grpSpPr bwMode="auto">
          <a:xfrm>
            <a:off x="228600" y="1524000"/>
            <a:ext cx="838200" cy="5334000"/>
            <a:chOff x="144" y="960"/>
            <a:chExt cx="528" cy="3360"/>
          </a:xfrm>
        </p:grpSpPr>
        <p:sp>
          <p:nvSpPr>
            <p:cNvPr id="24581"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4582"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4583"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4584" name="Picture 8" descr="герб України"/>
            <p:cNvPicPr>
              <a:picLocks noChangeAspect="1" noChangeArrowheads="1"/>
            </p:cNvPicPr>
            <p:nvPr/>
          </p:nvPicPr>
          <p:blipFill>
            <a:blip r:embed="rId4" cstate="print"/>
            <a:srcRect/>
            <a:stretch>
              <a:fillRect/>
            </a:stretch>
          </p:blipFill>
          <p:spPr bwMode="auto">
            <a:xfrm>
              <a:off x="144" y="1152"/>
              <a:ext cx="528" cy="672"/>
            </a:xfrm>
            <a:prstGeom prst="rect">
              <a:avLst/>
            </a:prstGeom>
            <a:noFill/>
            <a:ln w="9525">
              <a:noFill/>
              <a:miter lim="800000"/>
              <a:headEnd/>
              <a:tailEnd/>
            </a:ln>
          </p:spPr>
        </p:pic>
      </p:grpSp>
      <p:sp>
        <p:nvSpPr>
          <p:cNvPr id="36873" name="Rectangle 9"/>
          <p:cNvSpPr>
            <a:spLocks noGrp="1" noChangeArrowheads="1"/>
          </p:cNvSpPr>
          <p:nvPr>
            <p:ph type="title"/>
          </p:nvPr>
        </p:nvSpPr>
        <p:spPr>
          <a:xfrm>
            <a:off x="0" y="381000"/>
            <a:ext cx="9144000" cy="808038"/>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Додаток 2. Метання ручних гранат </a:t>
            </a:r>
            <a:r>
              <a:rPr lang="ru-RU"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990600" y="1066800"/>
            <a:ext cx="7924800" cy="5638800"/>
          </a:xfrm>
        </p:spPr>
        <p:txBody>
          <a:bodyPr/>
          <a:lstStyle/>
          <a:p>
            <a:pPr algn="r" eaLnBrk="1" hangingPunct="1">
              <a:buFontTx/>
              <a:buNone/>
            </a:pPr>
            <a:r>
              <a:rPr lang="uk-UA" sz="2000" b="1" i="1" smtClean="0">
                <a:solidFill>
                  <a:srgbClr val="0000FF"/>
                </a:solidFill>
                <a:latin typeface="Times New Roman" pitchFamily="18" charset="0"/>
              </a:rPr>
              <a:t>Структура</a:t>
            </a:r>
            <a:r>
              <a:rPr lang="uk-UA" sz="2000" b="1" i="1" smtClean="0">
                <a:latin typeface="Times New Roman" pitchFamily="18" charset="0"/>
              </a:rPr>
              <a:t>. 1. Методика. 2. Вправи ПФП.</a:t>
            </a:r>
          </a:p>
          <a:p>
            <a:pPr eaLnBrk="1" hangingPunct="1">
              <a:buFontTx/>
              <a:buNone/>
            </a:pPr>
            <a:r>
              <a:rPr lang="uk-UA" sz="2000" smtClean="0">
                <a:solidFill>
                  <a:srgbClr val="0000FF"/>
                </a:solidFill>
              </a:rPr>
              <a:t>Особливості навчання. </a:t>
            </a:r>
            <a:r>
              <a:rPr lang="uk-UA" sz="2000" smtClean="0"/>
              <a:t>Практичні (навчально-тренувальні і показові) заняття є основним видом навчальних занять </a:t>
            </a:r>
            <a:r>
              <a:rPr lang="ru-RU" sz="2000" smtClean="0"/>
              <a:t>i</a:t>
            </a:r>
            <a:r>
              <a:rPr lang="uk-UA" sz="2000" smtClean="0"/>
              <a:t> проводяться за розділами ПФП (гімнастика, прискорене пересування та легка атлетика, подолання перешкод, основи самозахисту) або комплексно, </a:t>
            </a:r>
            <a:r>
              <a:rPr lang="ru-RU" sz="2000" smtClean="0"/>
              <a:t>i</a:t>
            </a:r>
            <a:r>
              <a:rPr lang="uk-UA" sz="2000" smtClean="0"/>
              <a:t> повинні мати навчально-тренувальну спрямованість. </a:t>
            </a:r>
            <a:endParaRPr lang="en-US" sz="2000" smtClean="0"/>
          </a:p>
          <a:p>
            <a:pPr eaLnBrk="1" hangingPunct="1">
              <a:buFontTx/>
              <a:buNone/>
            </a:pPr>
            <a:r>
              <a:rPr lang="uk-UA" sz="2400" b="1" i="1" smtClean="0">
                <a:solidFill>
                  <a:srgbClr val="0000FF"/>
                </a:solidFill>
                <a:latin typeface="Times New Roman" pitchFamily="18" charset="0"/>
              </a:rPr>
              <a:t>Вправи ПФП</a:t>
            </a:r>
            <a:r>
              <a:rPr lang="uk-UA" sz="2000" b="1" i="1" smtClean="0">
                <a:solidFill>
                  <a:srgbClr val="0000FF"/>
                </a:solidFill>
                <a:latin typeface="Times New Roman" pitchFamily="18" charset="0"/>
              </a:rPr>
              <a:t> </a:t>
            </a:r>
            <a:r>
              <a:rPr lang="uk-UA" sz="2000" b="1" i="1" smtClean="0">
                <a:solidFill>
                  <a:srgbClr val="993300"/>
                </a:solidFill>
                <a:latin typeface="Times New Roman" pitchFamily="18" charset="0"/>
              </a:rPr>
              <a:t>(п</a:t>
            </a:r>
            <a:r>
              <a:rPr lang="ru-RU" sz="2000" b="1" i="1" smtClean="0">
                <a:solidFill>
                  <a:srgbClr val="993300"/>
                </a:solidFill>
                <a:latin typeface="Times New Roman" pitchFamily="18" charset="0"/>
              </a:rPr>
              <a:t>ерший комплекс вiльних вправ, пiдтягування на перекладинi, згинання i розгинання рук в упорi  на  брусах, комплексна силова  вправа, комплексна вправа на спритнiсть, бiг на 1км, метання гранати Ф-1 на дальнiсть, марш-кидок на 5 км у складi пiдроздiлу, загальна контрольна вправа на смузi  перешкод)</a:t>
            </a:r>
            <a:r>
              <a:rPr lang="en-US" sz="2000" b="1" i="1" smtClean="0">
                <a:latin typeface="Times New Roman" pitchFamily="18" charset="0"/>
              </a:rPr>
              <a:t> </a:t>
            </a:r>
            <a:r>
              <a:rPr lang="uk-UA" sz="2400" b="1" i="1" smtClean="0">
                <a:solidFill>
                  <a:srgbClr val="0066FF"/>
                </a:solidFill>
                <a:latin typeface="Times New Roman" pitchFamily="18" charset="0"/>
              </a:rPr>
              <a:t>відповідають Настанові з ПФП у ЗСУ, однак, з метою зниження фізичного навантаження, нормативні показники їх виконання - знижені</a:t>
            </a:r>
            <a:r>
              <a:rPr lang="ru-RU" sz="2400" b="1" i="1" smtClean="0">
                <a:solidFill>
                  <a:srgbClr val="0066FF"/>
                </a:solidFill>
                <a:latin typeface="Times New Roman" pitchFamily="18" charset="0"/>
              </a:rPr>
              <a:t>.</a:t>
            </a:r>
          </a:p>
          <a:p>
            <a:pPr eaLnBrk="1" hangingPunct="1"/>
            <a:endParaRPr lang="uk-UA" sz="2400" b="1" i="1" smtClean="0">
              <a:solidFill>
                <a:srgbClr val="0066FF"/>
              </a:solidFill>
              <a:latin typeface="Times New Roman" pitchFamily="18" charset="0"/>
            </a:endParaRPr>
          </a:p>
        </p:txBody>
      </p:sp>
      <p:grpSp>
        <p:nvGrpSpPr>
          <p:cNvPr id="25603" name="Group 4"/>
          <p:cNvGrpSpPr>
            <a:grpSpLocks/>
          </p:cNvGrpSpPr>
          <p:nvPr/>
        </p:nvGrpSpPr>
        <p:grpSpPr bwMode="auto">
          <a:xfrm>
            <a:off x="228600" y="1524000"/>
            <a:ext cx="838200" cy="5334000"/>
            <a:chOff x="144" y="960"/>
            <a:chExt cx="528" cy="3360"/>
          </a:xfrm>
        </p:grpSpPr>
        <p:sp>
          <p:nvSpPr>
            <p:cNvPr id="25605"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5606"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5607"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5608"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37897" name="Rectangle 9"/>
          <p:cNvSpPr>
            <a:spLocks noGrp="1" noChangeArrowheads="1"/>
          </p:cNvSpPr>
          <p:nvPr>
            <p:ph type="title"/>
          </p:nvPr>
        </p:nvSpPr>
        <p:spPr>
          <a:xfrm>
            <a:off x="0" y="304800"/>
            <a:ext cx="9144000" cy="731838"/>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Додаток 3. Особливості навчання і вправи з ПФП </a:t>
            </a:r>
            <a:r>
              <a:rPr lang="ru-RU"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066800" y="1219200"/>
            <a:ext cx="8077200" cy="5638800"/>
          </a:xfrm>
        </p:spPr>
        <p:txBody>
          <a:bodyPr/>
          <a:lstStyle/>
          <a:p>
            <a:pPr algn="r" eaLnBrk="1" hangingPunct="1">
              <a:buFontTx/>
              <a:buNone/>
            </a:pPr>
            <a:endParaRPr lang="uk-UA" sz="2000" b="1" i="1" smtClean="0">
              <a:solidFill>
                <a:srgbClr val="0000FF"/>
              </a:solidFill>
              <a:latin typeface="Times New Roman" pitchFamily="18" charset="0"/>
            </a:endParaRPr>
          </a:p>
          <a:p>
            <a:pPr eaLnBrk="1" hangingPunct="1">
              <a:buFontTx/>
              <a:buNone/>
            </a:pPr>
            <a:r>
              <a:rPr lang="uk-UA" sz="2400" b="1" i="1" smtClean="0">
                <a:solidFill>
                  <a:srgbClr val="0000FF"/>
                </a:solidFill>
                <a:latin typeface="Times New Roman" pitchFamily="18" charset="0"/>
              </a:rPr>
              <a:t>Структура</a:t>
            </a:r>
            <a:r>
              <a:rPr lang="uk-UA" sz="2400" b="1" i="1" smtClean="0">
                <a:latin typeface="Times New Roman" pitchFamily="18" charset="0"/>
              </a:rPr>
              <a:t> </a:t>
            </a:r>
          </a:p>
          <a:p>
            <a:pPr eaLnBrk="1" hangingPunct="1">
              <a:buFontTx/>
              <a:buNone/>
            </a:pPr>
            <a:r>
              <a:rPr lang="uk-UA" sz="2400" b="1" i="1" smtClean="0">
                <a:latin typeface="Times New Roman" pitchFamily="18" charset="0"/>
              </a:rPr>
              <a:t>1. Загальні вимоги під час проведення занять з предмета </a:t>
            </a:r>
          </a:p>
          <a:p>
            <a:pPr eaLnBrk="1" hangingPunct="1">
              <a:buFontTx/>
              <a:buNone/>
            </a:pPr>
            <a:r>
              <a:rPr lang="uk-UA" sz="2400" b="1" i="1" smtClean="0">
                <a:latin typeface="Times New Roman" pitchFamily="18" charset="0"/>
              </a:rPr>
              <a:t>2. Вимоги безпеки під час проведення занять у кабінеті. </a:t>
            </a:r>
          </a:p>
          <a:p>
            <a:pPr eaLnBrk="1" hangingPunct="1">
              <a:buFontTx/>
              <a:buNone/>
            </a:pPr>
            <a:r>
              <a:rPr lang="uk-UA" sz="2400" b="1" i="1" smtClean="0">
                <a:latin typeface="Times New Roman" pitchFamily="18" charset="0"/>
              </a:rPr>
              <a:t>3. Вимоги безпеки під час проведення занять на місцевості </a:t>
            </a:r>
          </a:p>
          <a:p>
            <a:pPr eaLnBrk="1" hangingPunct="1">
              <a:buFontTx/>
              <a:buNone/>
            </a:pPr>
            <a:r>
              <a:rPr lang="uk-UA" sz="2400" b="1" i="1" smtClean="0">
                <a:latin typeface="Times New Roman" pitchFamily="18" charset="0"/>
              </a:rPr>
              <a:t>4. Вимоги безпеки під час проведення стрільб у стрілецькому тирі (перед початком, під час та після закінчення навчальних стрільб, а також у разі виникнення надзвичайної ситуації) </a:t>
            </a:r>
          </a:p>
          <a:p>
            <a:pPr eaLnBrk="1" hangingPunct="1">
              <a:buFontTx/>
              <a:buNone/>
            </a:pPr>
            <a:r>
              <a:rPr lang="uk-UA" sz="2400" b="1" i="1" smtClean="0">
                <a:latin typeface="Times New Roman" pitchFamily="18" charset="0"/>
              </a:rPr>
              <a:t>5. Вимоги безпеки під час проведення стрільб на військовому стрільбищі</a:t>
            </a:r>
          </a:p>
          <a:p>
            <a:pPr eaLnBrk="1" hangingPunct="1">
              <a:buFontTx/>
              <a:buNone/>
            </a:pPr>
            <a:endParaRPr lang="ru-RU" sz="2400" smtClean="0">
              <a:solidFill>
                <a:srgbClr val="0000FF"/>
              </a:solidFill>
              <a:latin typeface="Times New Roman" pitchFamily="18" charset="0"/>
            </a:endParaRPr>
          </a:p>
        </p:txBody>
      </p:sp>
      <p:grpSp>
        <p:nvGrpSpPr>
          <p:cNvPr id="26627" name="Group 4"/>
          <p:cNvGrpSpPr>
            <a:grpSpLocks/>
          </p:cNvGrpSpPr>
          <p:nvPr/>
        </p:nvGrpSpPr>
        <p:grpSpPr bwMode="auto">
          <a:xfrm>
            <a:off x="228600" y="1524000"/>
            <a:ext cx="838200" cy="5334000"/>
            <a:chOff x="144" y="960"/>
            <a:chExt cx="528" cy="3360"/>
          </a:xfrm>
        </p:grpSpPr>
        <p:sp>
          <p:nvSpPr>
            <p:cNvPr id="26629"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6630"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6631"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6632"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38921" name="Rectangle 9"/>
          <p:cNvSpPr>
            <a:spLocks noGrp="1" noChangeArrowheads="1"/>
          </p:cNvSpPr>
          <p:nvPr>
            <p:ph type="title"/>
          </p:nvPr>
        </p:nvSpPr>
        <p:spPr>
          <a:xfrm>
            <a:off x="0" y="304800"/>
            <a:ext cx="9144000" cy="884238"/>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Додаток 4.  Безпека занять</a:t>
            </a:r>
            <a:endParaRPr lang="ru-RU" sz="2400" smtClean="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1066800" y="1219200"/>
            <a:ext cx="7848600" cy="5410200"/>
          </a:xfrm>
          <a:ln>
            <a:solidFill>
              <a:srgbClr val="008000"/>
            </a:solidFill>
          </a:ln>
        </p:spPr>
        <p:txBody>
          <a:bodyPr/>
          <a:lstStyle/>
          <a:p>
            <a:pPr marL="609600" indent="-609600" eaLnBrk="1" hangingPunct="1">
              <a:buFontTx/>
              <a:buNone/>
            </a:pPr>
            <a:r>
              <a:rPr lang="uk-UA" sz="2400" b="1" i="1" smtClean="0">
                <a:solidFill>
                  <a:srgbClr val="0000FF"/>
                </a:solidFill>
                <a:latin typeface="Times New Roman" pitchFamily="18" charset="0"/>
              </a:rPr>
              <a:t>Перелік об</a:t>
            </a:r>
            <a:r>
              <a:rPr lang="en-US" sz="2400" b="1" i="1" smtClean="0">
                <a:solidFill>
                  <a:srgbClr val="0000FF"/>
                </a:solidFill>
                <a:latin typeface="Times New Roman" pitchFamily="18" charset="0"/>
              </a:rPr>
              <a:t>’</a:t>
            </a:r>
            <a:r>
              <a:rPr lang="uk-UA" sz="2400" b="1" i="1" smtClean="0">
                <a:solidFill>
                  <a:srgbClr val="0000FF"/>
                </a:solidFill>
                <a:latin typeface="Times New Roman" pitchFamily="18" charset="0"/>
              </a:rPr>
              <a:t>єктів</a:t>
            </a:r>
            <a:r>
              <a:rPr lang="uk-UA" sz="2400" b="1" i="1" smtClean="0">
                <a:latin typeface="Times New Roman" pitchFamily="18" charset="0"/>
              </a:rPr>
              <a:t> </a:t>
            </a:r>
          </a:p>
          <a:p>
            <a:pPr marL="609600" indent="-609600" eaLnBrk="1" hangingPunct="1">
              <a:buFontTx/>
              <a:buNone/>
            </a:pPr>
            <a:r>
              <a:rPr lang="uk-UA" sz="2400" b="1" i="1" smtClean="0">
                <a:latin typeface="Times New Roman" pitchFamily="18" charset="0"/>
              </a:rPr>
              <a:t>1. Кабінет предмета </a:t>
            </a:r>
          </a:p>
          <a:p>
            <a:pPr marL="609600" indent="-609600" eaLnBrk="1" hangingPunct="1">
              <a:buFontTx/>
              <a:buNone/>
            </a:pPr>
            <a:r>
              <a:rPr lang="uk-UA" sz="2400" b="1" i="1" smtClean="0">
                <a:latin typeface="Times New Roman" pitchFamily="18" charset="0"/>
              </a:rPr>
              <a:t>2. Кімната зберігання зброї </a:t>
            </a:r>
          </a:p>
          <a:p>
            <a:pPr marL="609600" indent="-609600" eaLnBrk="1" hangingPunct="1">
              <a:buFontTx/>
              <a:buNone/>
            </a:pPr>
            <a:r>
              <a:rPr lang="uk-UA" sz="2400" b="1" i="1" smtClean="0">
                <a:latin typeface="Times New Roman" pitchFamily="18" charset="0"/>
              </a:rPr>
              <a:t>3. Стрілецький тир </a:t>
            </a:r>
          </a:p>
          <a:p>
            <a:pPr marL="609600" indent="-609600" eaLnBrk="1" hangingPunct="1">
              <a:buFontTx/>
              <a:buNone/>
            </a:pPr>
            <a:r>
              <a:rPr lang="uk-UA" sz="2400" b="1" i="1" smtClean="0">
                <a:latin typeface="Times New Roman" pitchFamily="18" charset="0"/>
              </a:rPr>
              <a:t>4. Стройовий майданчик </a:t>
            </a:r>
          </a:p>
          <a:p>
            <a:pPr marL="609600" indent="-609600" eaLnBrk="1" hangingPunct="1">
              <a:buFontTx/>
              <a:buNone/>
            </a:pPr>
            <a:r>
              <a:rPr lang="uk-UA" sz="2400" b="1" i="1" smtClean="0">
                <a:latin typeface="Times New Roman" pitchFamily="18" charset="0"/>
              </a:rPr>
              <a:t>5. Навчальні місця для занять з вогневої підготовки </a:t>
            </a:r>
          </a:p>
          <a:p>
            <a:pPr marL="609600" indent="-609600" eaLnBrk="1" hangingPunct="1">
              <a:buFontTx/>
              <a:buNone/>
            </a:pPr>
            <a:r>
              <a:rPr lang="uk-UA" sz="2400" b="1" i="1" smtClean="0">
                <a:latin typeface="Times New Roman" pitchFamily="18" charset="0"/>
              </a:rPr>
              <a:t>6. Навальне місце “Днювальний роти”</a:t>
            </a:r>
            <a:r>
              <a:rPr lang="uk-UA" sz="2400" smtClean="0">
                <a:latin typeface="Times New Roman" pitchFamily="18" charset="0"/>
              </a:rPr>
              <a:t> </a:t>
            </a:r>
          </a:p>
          <a:p>
            <a:pPr marL="609600" indent="-609600" eaLnBrk="1" hangingPunct="1">
              <a:buFontTx/>
              <a:buNone/>
            </a:pPr>
            <a:r>
              <a:rPr lang="uk-UA" sz="2400" b="1" i="1" smtClean="0">
                <a:latin typeface="Times New Roman" pitchFamily="18" charset="0"/>
              </a:rPr>
              <a:t>7. Місце для метання ручних гранат </a:t>
            </a:r>
          </a:p>
          <a:p>
            <a:pPr marL="609600" indent="-609600" eaLnBrk="1" hangingPunct="1">
              <a:buFontTx/>
              <a:buNone/>
            </a:pPr>
            <a:r>
              <a:rPr lang="uk-UA" sz="2400" b="1" i="1" smtClean="0">
                <a:latin typeface="Times New Roman" pitchFamily="18" charset="0"/>
              </a:rPr>
              <a:t>8. </a:t>
            </a:r>
            <a:r>
              <a:rPr lang="uk-UA" sz="2400" b="1" i="1" smtClean="0">
                <a:latin typeface="Times New Roman" pitchFamily="18" charset="0"/>
                <a:hlinkClick r:id="rId2" action="ppaction://hlinkpres?slideindex=1&amp;slidetitle="/>
              </a:rPr>
              <a:t>Навчально-тренувальний комплекс </a:t>
            </a:r>
            <a:endParaRPr lang="uk-UA" sz="2400" b="1" i="1" smtClean="0">
              <a:latin typeface="Times New Roman" pitchFamily="18" charset="0"/>
            </a:endParaRPr>
          </a:p>
          <a:p>
            <a:pPr marL="609600" indent="-609600" eaLnBrk="1" hangingPunct="1">
              <a:buFontTx/>
              <a:buNone/>
            </a:pPr>
            <a:r>
              <a:rPr lang="uk-UA" sz="2400" b="1" i="1" smtClean="0">
                <a:latin typeface="Times New Roman" pitchFamily="18" charset="0"/>
              </a:rPr>
              <a:t>9. Єдина смуга перешкод </a:t>
            </a:r>
          </a:p>
          <a:p>
            <a:pPr marL="609600" indent="-609600" eaLnBrk="1" hangingPunct="1">
              <a:buFontTx/>
              <a:buNone/>
            </a:pPr>
            <a:r>
              <a:rPr lang="uk-UA" sz="2400" b="1" i="1" smtClean="0">
                <a:latin typeface="Times New Roman" pitchFamily="18" charset="0"/>
              </a:rPr>
              <a:t>10. Навчальне місце “Основи самозахисту” </a:t>
            </a:r>
          </a:p>
          <a:p>
            <a:pPr marL="609600" indent="-609600" eaLnBrk="1" hangingPunct="1">
              <a:buFontTx/>
              <a:buNone/>
            </a:pPr>
            <a:r>
              <a:rPr lang="uk-UA" sz="2400" b="1" i="1" smtClean="0">
                <a:latin typeface="Times New Roman" pitchFamily="18" charset="0"/>
              </a:rPr>
              <a:t>11. Виносне навчальне обладнання.</a:t>
            </a:r>
          </a:p>
        </p:txBody>
      </p:sp>
      <p:grpSp>
        <p:nvGrpSpPr>
          <p:cNvPr id="27651" name="Group 4"/>
          <p:cNvGrpSpPr>
            <a:grpSpLocks/>
          </p:cNvGrpSpPr>
          <p:nvPr/>
        </p:nvGrpSpPr>
        <p:grpSpPr bwMode="auto">
          <a:xfrm>
            <a:off x="228600" y="1524000"/>
            <a:ext cx="838200" cy="5334000"/>
            <a:chOff x="144" y="960"/>
            <a:chExt cx="528" cy="3360"/>
          </a:xfrm>
        </p:grpSpPr>
        <p:sp>
          <p:nvSpPr>
            <p:cNvPr id="27653"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7654"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7655"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7656" name="Picture 8" descr="герб України"/>
            <p:cNvPicPr>
              <a:picLocks noChangeAspect="1" noChangeArrowheads="1"/>
            </p:cNvPicPr>
            <p:nvPr/>
          </p:nvPicPr>
          <p:blipFill>
            <a:blip r:embed="rId3" cstate="print"/>
            <a:srcRect/>
            <a:stretch>
              <a:fillRect/>
            </a:stretch>
          </p:blipFill>
          <p:spPr bwMode="auto">
            <a:xfrm>
              <a:off x="144" y="1152"/>
              <a:ext cx="528" cy="672"/>
            </a:xfrm>
            <a:prstGeom prst="rect">
              <a:avLst/>
            </a:prstGeom>
            <a:noFill/>
            <a:ln w="9525">
              <a:noFill/>
              <a:miter lim="800000"/>
              <a:headEnd/>
              <a:tailEnd/>
            </a:ln>
          </p:spPr>
        </p:pic>
      </p:grpSp>
      <p:sp>
        <p:nvSpPr>
          <p:cNvPr id="39945" name="Rectangle 9"/>
          <p:cNvSpPr>
            <a:spLocks noGrp="1" noChangeArrowheads="1"/>
          </p:cNvSpPr>
          <p:nvPr>
            <p:ph type="title"/>
          </p:nvPr>
        </p:nvSpPr>
        <p:spPr>
          <a:xfrm>
            <a:off x="0" y="304800"/>
            <a:ext cx="9144000" cy="884238"/>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Додаток 5. </a:t>
            </a:r>
            <a:r>
              <a:rPr lang="uk-UA" sz="2400" b="1" smtClean="0">
                <a:solidFill>
                  <a:schemeClr val="bg1"/>
                </a:solidFill>
              </a:rPr>
              <a:t>Об'єкти навчально-матеріальної бази</a:t>
            </a:r>
            <a:r>
              <a:rPr lang="uk-UA" smtClean="0"/>
              <a:t> </a:t>
            </a:r>
            <a:endParaRPr lang="ru-RU"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0" y="304800"/>
            <a:ext cx="9144000" cy="7620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Література </a:t>
            </a:r>
            <a:r>
              <a:rPr lang="ru-RU" sz="2400" b="1" smtClean="0"/>
              <a:t> </a:t>
            </a:r>
            <a:endParaRPr lang="ru-RU" smtClean="0"/>
          </a:p>
        </p:txBody>
      </p:sp>
      <p:grpSp>
        <p:nvGrpSpPr>
          <p:cNvPr id="28675" name="Group 5"/>
          <p:cNvGrpSpPr>
            <a:grpSpLocks/>
          </p:cNvGrpSpPr>
          <p:nvPr/>
        </p:nvGrpSpPr>
        <p:grpSpPr bwMode="auto">
          <a:xfrm>
            <a:off x="228600" y="1524000"/>
            <a:ext cx="838200" cy="5334000"/>
            <a:chOff x="144" y="960"/>
            <a:chExt cx="528" cy="3360"/>
          </a:xfrm>
        </p:grpSpPr>
        <p:sp>
          <p:nvSpPr>
            <p:cNvPr id="28677" name="Line 6"/>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28678" name="Line 7"/>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28679" name="Line 8"/>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28680" name="Picture 9"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28676" name="Rectangle 10"/>
          <p:cNvSpPr>
            <a:spLocks noChangeArrowheads="1"/>
          </p:cNvSpPr>
          <p:nvPr>
            <p:ph type="body" idx="1"/>
          </p:nvPr>
        </p:nvSpPr>
        <p:spPr>
          <a:xfrm>
            <a:off x="1066800" y="1143000"/>
            <a:ext cx="7924800" cy="5562600"/>
          </a:xfrm>
          <a:solidFill>
            <a:srgbClr val="FBFED2"/>
          </a:solidFill>
        </p:spPr>
        <p:txBody>
          <a:bodyPr/>
          <a:lstStyle/>
          <a:p>
            <a:pPr eaLnBrk="1" hangingPunct="1">
              <a:lnSpc>
                <a:spcPct val="80000"/>
              </a:lnSpc>
              <a:buFontTx/>
              <a:buNone/>
            </a:pPr>
            <a:r>
              <a:rPr lang="uk-UA" sz="1800" b="1" smtClean="0">
                <a:solidFill>
                  <a:srgbClr val="0000FF"/>
                </a:solidFill>
              </a:rPr>
              <a:t>ЛІТЕРАТУРА  </a:t>
            </a:r>
            <a:endParaRPr lang="uk-UA" sz="1800" i="1" smtClean="0">
              <a:solidFill>
                <a:srgbClr val="0000FF"/>
              </a:solidFill>
            </a:endParaRPr>
          </a:p>
          <a:p>
            <a:pPr eaLnBrk="1" hangingPunct="1">
              <a:lnSpc>
                <a:spcPct val="80000"/>
              </a:lnSpc>
              <a:buFontTx/>
              <a:buNone/>
            </a:pPr>
            <a:r>
              <a:rPr lang="uk-UA" sz="1800" b="1" smtClean="0"/>
              <a:t>1</a:t>
            </a:r>
            <a:r>
              <a:rPr lang="uk-UA" sz="1800" i="1" smtClean="0"/>
              <a:t>. </a:t>
            </a:r>
            <a:r>
              <a:rPr lang="ru-RU" sz="1800" i="1" smtClean="0"/>
              <a:t>Дятленко С. М., Ганчєва В. І., Василенко Є. Ю., Жевага С. І</a:t>
            </a:r>
            <a:r>
              <a:rPr lang="ru-RU" sz="1800" smtClean="0"/>
              <a:t>.</a:t>
            </a:r>
          </a:p>
          <a:p>
            <a:pPr eaLnBrk="1" hangingPunct="1">
              <a:lnSpc>
                <a:spcPct val="80000"/>
              </a:lnSpc>
              <a:buFontTx/>
              <a:buNone/>
            </a:pPr>
            <a:r>
              <a:rPr lang="ru-RU" sz="1800" b="1" smtClean="0"/>
              <a:t>Книга вчителя предмета «Захист Вітчизни»</a:t>
            </a:r>
            <a:r>
              <a:rPr lang="uk-UA" sz="1800" b="1" smtClean="0"/>
              <a:t>. </a:t>
            </a:r>
            <a:endParaRPr lang="ru-RU" sz="1800" smtClean="0"/>
          </a:p>
          <a:p>
            <a:pPr eaLnBrk="1" hangingPunct="1">
              <a:lnSpc>
                <a:spcPct val="80000"/>
              </a:lnSpc>
              <a:buFontTx/>
              <a:buNone/>
            </a:pPr>
            <a:r>
              <a:rPr lang="uk-UA" sz="1800" b="1" smtClean="0"/>
              <a:t>2</a:t>
            </a:r>
            <a:r>
              <a:rPr lang="uk-UA" sz="1800" smtClean="0"/>
              <a:t>. </a:t>
            </a:r>
            <a:r>
              <a:rPr lang="ru-RU" sz="1800" b="1" smtClean="0"/>
              <a:t>Захист Вітчизни</a:t>
            </a:r>
            <a:r>
              <a:rPr lang="ru-RU" sz="1800" smtClean="0"/>
              <a:t>: підручники для 10-11класів</a:t>
            </a:r>
          </a:p>
          <a:p>
            <a:pPr eaLnBrk="1" hangingPunct="1">
              <a:lnSpc>
                <a:spcPct val="80000"/>
              </a:lnSpc>
              <a:buFontTx/>
              <a:buNone/>
            </a:pPr>
            <a:r>
              <a:rPr lang="uk-UA" sz="1800" b="1" smtClean="0"/>
              <a:t>3.</a:t>
            </a:r>
            <a:r>
              <a:rPr lang="uk-UA" sz="1800" smtClean="0"/>
              <a:t> </a:t>
            </a:r>
            <a:r>
              <a:rPr lang="ru-RU" sz="1800" i="1" smtClean="0"/>
              <a:t>Меленький</a:t>
            </a:r>
            <a:r>
              <a:rPr lang="uk-UA" sz="1800" i="1" smtClean="0"/>
              <a:t> </a:t>
            </a:r>
            <a:r>
              <a:rPr lang="ru-RU" sz="1800" i="1" smtClean="0"/>
              <a:t>В. М., Добровольський В. В., Корж Є. П., Кравцов А.</a:t>
            </a:r>
            <a:r>
              <a:rPr lang="uk-UA" sz="1800" i="1" smtClean="0"/>
              <a:t> К</a:t>
            </a:r>
            <a:r>
              <a:rPr lang="ru-RU" sz="1800" i="1" smtClean="0"/>
              <a:t>. </a:t>
            </a:r>
            <a:r>
              <a:rPr lang="ru-RU" sz="1800" b="1" i="1" smtClean="0"/>
              <a:t> </a:t>
            </a:r>
            <a:endParaRPr lang="ru-RU" sz="1800" smtClean="0"/>
          </a:p>
          <a:p>
            <a:pPr eaLnBrk="1" hangingPunct="1">
              <a:lnSpc>
                <a:spcPct val="80000"/>
              </a:lnSpc>
              <a:buFontTx/>
              <a:buNone/>
            </a:pPr>
            <a:r>
              <a:rPr lang="ru-RU" sz="1800" b="1" smtClean="0"/>
              <a:t>Захист Вітчизни. </a:t>
            </a:r>
            <a:r>
              <a:rPr lang="ru-RU" sz="1800" b="1" smtClean="0">
                <a:hlinkClick r:id="rId3" action="ppaction://hlinkfile"/>
              </a:rPr>
              <a:t>Тактична </a:t>
            </a:r>
            <a:r>
              <a:rPr lang="uk-UA" sz="1800" b="1" smtClean="0">
                <a:hlinkClick r:id="rId4" action="ppaction://hlinkfile"/>
              </a:rPr>
              <a:t>підготовка</a:t>
            </a:r>
            <a:r>
              <a:rPr lang="uk-UA" sz="1800" b="1" smtClean="0"/>
              <a:t>.</a:t>
            </a:r>
            <a:endParaRPr lang="ru-RU" sz="1800" smtClean="0"/>
          </a:p>
          <a:p>
            <a:pPr eaLnBrk="1" hangingPunct="1">
              <a:lnSpc>
                <a:spcPct val="80000"/>
              </a:lnSpc>
              <a:buFontTx/>
              <a:buNone/>
            </a:pPr>
            <a:r>
              <a:rPr lang="ru-RU" sz="1800" b="1" smtClean="0"/>
              <a:t>4</a:t>
            </a:r>
            <a:r>
              <a:rPr lang="uk-UA" sz="1800" b="1" smtClean="0"/>
              <a:t>.</a:t>
            </a:r>
            <a:r>
              <a:rPr lang="ru-RU" sz="1800" b="1" smtClean="0"/>
              <a:t> Бойовий статут Сухопутних військ</a:t>
            </a:r>
            <a:r>
              <a:rPr lang="uk-UA" sz="1800" b="1" smtClean="0"/>
              <a:t> </a:t>
            </a:r>
            <a:r>
              <a:rPr lang="uk-UA" sz="1800" smtClean="0"/>
              <a:t>(ч. ІІ, батальйон, рота)</a:t>
            </a:r>
            <a:r>
              <a:rPr lang="ru-RU" sz="1800" smtClean="0"/>
              <a:t>.</a:t>
            </a:r>
          </a:p>
          <a:p>
            <a:pPr eaLnBrk="1" hangingPunct="1">
              <a:lnSpc>
                <a:spcPct val="80000"/>
              </a:lnSpc>
              <a:buFontTx/>
              <a:buNone/>
            </a:pPr>
            <a:r>
              <a:rPr lang="ru-RU" sz="1800" b="1" smtClean="0"/>
              <a:t>5</a:t>
            </a:r>
            <a:r>
              <a:rPr lang="uk-UA" sz="1800" b="1" smtClean="0"/>
              <a:t>.</a:t>
            </a:r>
            <a:r>
              <a:rPr lang="ru-RU" sz="1800" b="1" smtClean="0"/>
              <a:t> Бойовий статут Сухопутних військ </a:t>
            </a:r>
            <a:r>
              <a:rPr lang="ru-RU" sz="1800" smtClean="0"/>
              <a:t>(ч.</a:t>
            </a:r>
            <a:r>
              <a:rPr lang="uk-UA" sz="1800" smtClean="0"/>
              <a:t> </a:t>
            </a:r>
            <a:r>
              <a:rPr lang="ru-RU" sz="1800" smtClean="0"/>
              <a:t>ІІІ, взвод, відділення, танк).</a:t>
            </a:r>
          </a:p>
          <a:p>
            <a:pPr eaLnBrk="1" hangingPunct="1">
              <a:lnSpc>
                <a:spcPct val="80000"/>
              </a:lnSpc>
              <a:buFontTx/>
              <a:buNone/>
            </a:pPr>
            <a:r>
              <a:rPr lang="ru-RU" sz="1800" b="1" smtClean="0"/>
              <a:t>6. Статути Збройних Сил України. </a:t>
            </a:r>
            <a:endParaRPr lang="ru-RU" sz="1800" smtClean="0"/>
          </a:p>
          <a:p>
            <a:pPr eaLnBrk="1" hangingPunct="1">
              <a:lnSpc>
                <a:spcPct val="80000"/>
              </a:lnSpc>
              <a:buFontTx/>
              <a:buNone/>
            </a:pPr>
            <a:r>
              <a:rPr lang="uk-UA" sz="1800" b="1" smtClean="0"/>
              <a:t>6. Курс стрільб зі стрілецької зброї і бойових машин. </a:t>
            </a:r>
            <a:endParaRPr lang="ru-RU" sz="1800" smtClean="0"/>
          </a:p>
          <a:p>
            <a:pPr eaLnBrk="1" hangingPunct="1">
              <a:lnSpc>
                <a:spcPct val="80000"/>
              </a:lnSpc>
              <a:buFontTx/>
              <a:buNone/>
            </a:pPr>
            <a:r>
              <a:rPr lang="ru-RU" sz="1800" b="1" smtClean="0"/>
              <a:t>7. Вогнева підготовка механізованих підрозділів</a:t>
            </a:r>
            <a:r>
              <a:rPr lang="uk-UA" sz="1800" b="1" smtClean="0"/>
              <a:t>.</a:t>
            </a:r>
            <a:endParaRPr lang="ru-RU" sz="1800" smtClean="0"/>
          </a:p>
          <a:p>
            <a:pPr eaLnBrk="1" hangingPunct="1">
              <a:lnSpc>
                <a:spcPct val="80000"/>
              </a:lnSpc>
              <a:buFontTx/>
              <a:buNone/>
            </a:pPr>
            <a:r>
              <a:rPr lang="uk-UA" sz="1800" b="1" smtClean="0"/>
              <a:t>8. Підручник сержанта механізованих військ. </a:t>
            </a:r>
            <a:endParaRPr lang="ru-RU" sz="1800" smtClean="0"/>
          </a:p>
          <a:p>
            <a:pPr eaLnBrk="1" hangingPunct="1">
              <a:lnSpc>
                <a:spcPct val="80000"/>
              </a:lnSpc>
              <a:buFontTx/>
              <a:buNone/>
            </a:pPr>
            <a:r>
              <a:rPr lang="ru-RU" sz="1800" b="1" smtClean="0"/>
              <a:t>9.</a:t>
            </a:r>
            <a:r>
              <a:rPr lang="uk-UA" sz="1800" b="1" smtClean="0"/>
              <a:t> Настанова з фізичної підготовки у Збройних Силах України. </a:t>
            </a:r>
            <a:endParaRPr lang="ru-RU" sz="1800" smtClean="0"/>
          </a:p>
          <a:p>
            <a:pPr eaLnBrk="1" hangingPunct="1">
              <a:lnSpc>
                <a:spcPct val="80000"/>
              </a:lnSpc>
              <a:buFontTx/>
              <a:buNone/>
            </a:pPr>
            <a:r>
              <a:rPr lang="ru-RU" sz="1800" b="1" smtClean="0"/>
              <a:t>10.</a:t>
            </a:r>
            <a:r>
              <a:rPr lang="uk-UA" sz="1800" smtClean="0"/>
              <a:t> </a:t>
            </a:r>
            <a:r>
              <a:rPr lang="uk-UA" sz="1800" b="1" smtClean="0"/>
              <a:t>Основи цивільного захисту</a:t>
            </a:r>
            <a:r>
              <a:rPr lang="uk-UA" sz="1800" smtClean="0"/>
              <a:t> </a:t>
            </a:r>
            <a:r>
              <a:rPr lang="ru-RU" sz="1800" smtClean="0"/>
              <a:t>/ під ред.</a:t>
            </a:r>
            <a:r>
              <a:rPr lang="uk-UA" sz="1800" smtClean="0"/>
              <a:t> Бикова О. В., Осипенко С. І.  </a:t>
            </a:r>
            <a:endParaRPr lang="ru-RU" sz="1800" smtClean="0"/>
          </a:p>
          <a:p>
            <a:pPr eaLnBrk="1" hangingPunct="1">
              <a:lnSpc>
                <a:spcPct val="80000"/>
              </a:lnSpc>
              <a:buFontTx/>
              <a:buNone/>
            </a:pPr>
            <a:r>
              <a:rPr lang="uk-UA" sz="1800" b="1" smtClean="0"/>
              <a:t>11</a:t>
            </a:r>
            <a:r>
              <a:rPr lang="ru-RU" sz="1800" b="1" i="1" smtClean="0"/>
              <a:t>.</a:t>
            </a:r>
            <a:r>
              <a:rPr lang="ru-RU" sz="1800" i="1" smtClean="0"/>
              <a:t> М. І. Стеблюк</a:t>
            </a:r>
            <a:r>
              <a:rPr lang="ru-RU" sz="1800" smtClean="0"/>
              <a:t>.  </a:t>
            </a:r>
            <a:r>
              <a:rPr lang="ru-RU" sz="1800" b="1" smtClean="0"/>
              <a:t>Цивільна оборона</a:t>
            </a:r>
            <a:r>
              <a:rPr lang="uk-UA" sz="1800" b="1" smtClean="0"/>
              <a:t>. </a:t>
            </a:r>
            <a:endParaRPr lang="ru-RU" sz="1800" smtClean="0"/>
          </a:p>
          <a:p>
            <a:pPr eaLnBrk="1" hangingPunct="1">
              <a:lnSpc>
                <a:spcPct val="80000"/>
              </a:lnSpc>
              <a:buFontTx/>
              <a:buNone/>
            </a:pPr>
            <a:r>
              <a:rPr lang="uk-UA" sz="1800" b="1" smtClean="0"/>
              <a:t>12</a:t>
            </a:r>
            <a:r>
              <a:rPr lang="ru-RU" sz="1800" b="1" i="1" smtClean="0"/>
              <a:t>.</a:t>
            </a:r>
            <a:r>
              <a:rPr lang="ru-RU" sz="1800" i="1" smtClean="0"/>
              <a:t> М. М. Фука</a:t>
            </a:r>
            <a:r>
              <a:rPr lang="ru-RU" sz="1800" b="1" smtClean="0"/>
              <a:t>. Основи медико-санітарної підготовки</a:t>
            </a:r>
            <a:r>
              <a:rPr lang="uk-UA" sz="1800" smtClean="0"/>
              <a:t>. </a:t>
            </a:r>
            <a:endParaRPr lang="ru-RU" sz="1800" smtClean="0"/>
          </a:p>
          <a:p>
            <a:pPr eaLnBrk="1" hangingPunct="1">
              <a:lnSpc>
                <a:spcPct val="80000"/>
              </a:lnSpc>
              <a:buFontTx/>
              <a:buNone/>
            </a:pPr>
            <a:r>
              <a:rPr lang="uk-UA" sz="1800" b="1" smtClean="0"/>
              <a:t>13</a:t>
            </a:r>
            <a:r>
              <a:rPr lang="uk-UA" sz="1800" smtClean="0"/>
              <a:t>. С. Л. Тамов. </a:t>
            </a:r>
            <a:r>
              <a:rPr lang="uk-UA" sz="1800" b="1" smtClean="0"/>
              <a:t>Організаційно-методичні основи військово-</a:t>
            </a:r>
          </a:p>
          <a:p>
            <a:pPr eaLnBrk="1" hangingPunct="1">
              <a:lnSpc>
                <a:spcPct val="80000"/>
              </a:lnSpc>
              <a:buFontTx/>
              <a:buNone/>
            </a:pPr>
            <a:r>
              <a:rPr lang="uk-UA" sz="1800" b="1" smtClean="0"/>
              <a:t>прикладної фізичної підготовки допризовної молоді.</a:t>
            </a:r>
            <a:r>
              <a:rPr lang="uk-UA" sz="1800" smtClean="0"/>
              <a:t> </a:t>
            </a:r>
            <a:endParaRPr lang="ru-RU" sz="1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228600"/>
            <a:ext cx="9144000" cy="838200"/>
          </a:xfrm>
          <a:solidFill>
            <a:schemeClr val="hlink"/>
          </a:solidFill>
        </p:spPr>
        <p:txBody>
          <a:bodyPr/>
          <a:lstStyle/>
          <a:p>
            <a:pPr eaLnBrk="1" hangingPunct="1"/>
            <a:r>
              <a:rPr lang="uk-UA" sz="2400" b="1" smtClean="0">
                <a:solidFill>
                  <a:schemeClr val="bg1"/>
                </a:solidFill>
              </a:rPr>
              <a:t>В</a:t>
            </a:r>
            <a:r>
              <a:rPr lang="ru-RU" sz="2400" b="1" smtClean="0">
                <a:solidFill>
                  <a:schemeClr val="bg1"/>
                </a:solidFill>
              </a:rPr>
              <a:t>иконання завдань предмета забезпечується</a:t>
            </a:r>
          </a:p>
        </p:txBody>
      </p:sp>
      <p:sp>
        <p:nvSpPr>
          <p:cNvPr id="5123" name="Rectangle 3"/>
          <p:cNvSpPr>
            <a:spLocks noGrp="1" noChangeArrowheads="1"/>
          </p:cNvSpPr>
          <p:nvPr>
            <p:ph type="body" idx="1"/>
          </p:nvPr>
        </p:nvSpPr>
        <p:spPr>
          <a:xfrm>
            <a:off x="1219200" y="1828800"/>
            <a:ext cx="7467600" cy="4343400"/>
          </a:xfrm>
        </p:spPr>
        <p:txBody>
          <a:bodyPr/>
          <a:lstStyle/>
          <a:p>
            <a:pPr eaLnBrk="1" hangingPunct="1">
              <a:lnSpc>
                <a:spcPct val="80000"/>
              </a:lnSpc>
              <a:buFontTx/>
              <a:buChar char="-"/>
            </a:pPr>
            <a:r>
              <a:rPr lang="uk-UA" sz="2000" smtClean="0">
                <a:solidFill>
                  <a:srgbClr val="006600"/>
                </a:solidFill>
              </a:rPr>
              <a:t>в</a:t>
            </a:r>
            <a:r>
              <a:rPr lang="ru-RU" sz="2000" smtClean="0">
                <a:solidFill>
                  <a:srgbClr val="006600"/>
                </a:solidFill>
              </a:rPr>
              <a:t>ивченням існуючої системи військової підготовки, організації</a:t>
            </a:r>
            <a:r>
              <a:rPr lang="en-US" sz="2000" smtClean="0">
                <a:solidFill>
                  <a:srgbClr val="006600"/>
                </a:solidFill>
              </a:rPr>
              <a:t> </a:t>
            </a:r>
            <a:r>
              <a:rPr lang="ru-RU" sz="2000" smtClean="0">
                <a:solidFill>
                  <a:srgbClr val="006600"/>
                </a:solidFill>
              </a:rPr>
              <a:t>внутрішньої і вартової служби, повсякденної життєдіяльності військ;</a:t>
            </a:r>
          </a:p>
          <a:p>
            <a:pPr eaLnBrk="1" hangingPunct="1">
              <a:lnSpc>
                <a:spcPct val="80000"/>
              </a:lnSpc>
              <a:buFontTx/>
              <a:buChar char="-"/>
            </a:pPr>
            <a:r>
              <a:rPr lang="ru-RU" sz="2000" smtClean="0">
                <a:solidFill>
                  <a:srgbClr val="0000FF"/>
                </a:solidFill>
              </a:rPr>
              <a:t>викладенням навчального матеріалу предмета відповідно до положень загальновійськових і бойових статутів Збройних Сил України (ЗСУ), поданням навчального матеріалу з урахуванням переходу національних Збройних Сил на професійну основу і наближенням їх до сучасних стандартів НАТО;</a:t>
            </a:r>
          </a:p>
          <a:p>
            <a:pPr eaLnBrk="1" hangingPunct="1">
              <a:lnSpc>
                <a:spcPct val="80000"/>
              </a:lnSpc>
              <a:buFontTx/>
              <a:buChar char="-"/>
            </a:pPr>
            <a:r>
              <a:rPr lang="ru-RU" sz="2000" smtClean="0">
                <a:solidFill>
                  <a:srgbClr val="FF9900"/>
                </a:solidFill>
              </a:rPr>
              <a:t>впровадженням комп’ютерних графічно-інформаційних технологій у викладанні основ військової справи, цивільного захисту, медичних знань і першої допомоги;</a:t>
            </a:r>
          </a:p>
          <a:p>
            <a:pPr eaLnBrk="1" hangingPunct="1">
              <a:lnSpc>
                <a:spcPct val="80000"/>
              </a:lnSpc>
              <a:buFontTx/>
              <a:buChar char="-"/>
            </a:pPr>
            <a:r>
              <a:rPr lang="ru-RU" sz="2000" smtClean="0"/>
              <a:t>-   створенням сучасної навчально-матеріальної бази з можливостями проведення практичних занять з тактичної, вогневої і прикладної фізичної підготовки у межах території навчальних закладів.</a:t>
            </a:r>
          </a:p>
        </p:txBody>
      </p:sp>
      <p:grpSp>
        <p:nvGrpSpPr>
          <p:cNvPr id="5124" name="Group 4"/>
          <p:cNvGrpSpPr>
            <a:grpSpLocks/>
          </p:cNvGrpSpPr>
          <p:nvPr/>
        </p:nvGrpSpPr>
        <p:grpSpPr bwMode="auto">
          <a:xfrm>
            <a:off x="228600" y="1524000"/>
            <a:ext cx="838200" cy="5334000"/>
            <a:chOff x="144" y="960"/>
            <a:chExt cx="528" cy="3360"/>
          </a:xfrm>
        </p:grpSpPr>
        <p:sp>
          <p:nvSpPr>
            <p:cNvPr id="5128"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5129"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5130"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5131" name="Picture 8"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grpSp>
        <p:nvGrpSpPr>
          <p:cNvPr id="5125" name="Group 12"/>
          <p:cNvGrpSpPr>
            <a:grpSpLocks/>
          </p:cNvGrpSpPr>
          <p:nvPr/>
        </p:nvGrpSpPr>
        <p:grpSpPr bwMode="auto">
          <a:xfrm>
            <a:off x="0" y="381000"/>
            <a:ext cx="9144000" cy="533400"/>
            <a:chOff x="0" y="384"/>
            <a:chExt cx="5760" cy="336"/>
          </a:xfrm>
        </p:grpSpPr>
        <p:sp>
          <p:nvSpPr>
            <p:cNvPr id="5126" name="Line 13"/>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5127" name="Line 14"/>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74638"/>
            <a:ext cx="9144000" cy="792162"/>
          </a:xfrm>
          <a:solidFill>
            <a:schemeClr val="hlink"/>
          </a:solidFill>
        </p:spPr>
        <p:txBody>
          <a:bodyPr/>
          <a:lstStyle/>
          <a:p>
            <a:pPr eaLnBrk="1" hangingPunct="1"/>
            <a:r>
              <a:rPr lang="uk-UA" sz="2400" b="1" smtClean="0">
                <a:solidFill>
                  <a:schemeClr val="bg1"/>
                </a:solidFill>
              </a:rPr>
              <a:t>Розділи, з яких складається програма</a:t>
            </a:r>
            <a:endParaRPr lang="ru-RU" sz="2400" b="1" smtClean="0">
              <a:solidFill>
                <a:schemeClr val="bg1"/>
              </a:solidFill>
            </a:endParaRPr>
          </a:p>
        </p:txBody>
      </p:sp>
      <p:sp>
        <p:nvSpPr>
          <p:cNvPr id="6147" name="Rectangle 3"/>
          <p:cNvSpPr>
            <a:spLocks noGrp="1" noChangeArrowheads="1"/>
          </p:cNvSpPr>
          <p:nvPr>
            <p:ph type="body" idx="1"/>
          </p:nvPr>
        </p:nvSpPr>
        <p:spPr>
          <a:xfrm>
            <a:off x="1143000" y="1219200"/>
            <a:ext cx="7848600" cy="5410200"/>
          </a:xfrm>
        </p:spPr>
        <p:txBody>
          <a:bodyPr/>
          <a:lstStyle/>
          <a:p>
            <a:pPr eaLnBrk="1" hangingPunct="1">
              <a:lnSpc>
                <a:spcPct val="80000"/>
              </a:lnSpc>
              <a:buFontTx/>
              <a:buNone/>
            </a:pPr>
            <a:r>
              <a:rPr lang="uk-UA" sz="1600" b="1" i="1" smtClean="0">
                <a:solidFill>
                  <a:srgbClr val="0000FF"/>
                </a:solidFill>
              </a:rPr>
              <a:t>Д</a:t>
            </a:r>
            <a:r>
              <a:rPr lang="ru-RU" sz="1600" b="1" i="1" smtClean="0">
                <a:solidFill>
                  <a:srgbClr val="0000FF"/>
                </a:solidFill>
              </a:rPr>
              <a:t>ля групи юнаків</a:t>
            </a:r>
          </a:p>
          <a:p>
            <a:pPr eaLnBrk="1" hangingPunct="1">
              <a:lnSpc>
                <a:spcPct val="80000"/>
              </a:lnSpc>
              <a:buFontTx/>
              <a:buNone/>
            </a:pPr>
            <a:r>
              <a:rPr lang="ru-RU" sz="2000" smtClean="0"/>
              <a:t>1. ЗСУ на захисті Вітчизни </a:t>
            </a:r>
          </a:p>
          <a:p>
            <a:pPr eaLnBrk="1" hangingPunct="1">
              <a:lnSpc>
                <a:spcPct val="80000"/>
              </a:lnSpc>
              <a:buFontTx/>
              <a:buNone/>
            </a:pPr>
            <a:r>
              <a:rPr lang="ru-RU" sz="2000" smtClean="0"/>
              <a:t>2. </a:t>
            </a:r>
            <a:r>
              <a:rPr lang="uk-UA" sz="2000" smtClean="0"/>
              <a:t>М</a:t>
            </a:r>
            <a:r>
              <a:rPr lang="ru-RU" sz="2000" smtClean="0"/>
              <a:t>іжнародне гуманітарне право</a:t>
            </a:r>
            <a:r>
              <a:rPr lang="en-US" sz="2000" smtClean="0"/>
              <a:t> </a:t>
            </a:r>
            <a:r>
              <a:rPr lang="uk-UA" sz="2000" smtClean="0"/>
              <a:t>(МГП)</a:t>
            </a:r>
            <a:r>
              <a:rPr lang="ru-RU" sz="2000" smtClean="0"/>
              <a:t> про захист жертв війни </a:t>
            </a:r>
          </a:p>
          <a:p>
            <a:pPr eaLnBrk="1" hangingPunct="1">
              <a:lnSpc>
                <a:spcPct val="80000"/>
              </a:lnSpc>
              <a:buFontTx/>
              <a:buNone/>
            </a:pPr>
            <a:r>
              <a:rPr lang="ru-RU" sz="2000" smtClean="0"/>
              <a:t>3. Тактична підготовка </a:t>
            </a:r>
          </a:p>
          <a:p>
            <a:pPr eaLnBrk="1" hangingPunct="1">
              <a:lnSpc>
                <a:spcPct val="80000"/>
              </a:lnSpc>
              <a:buFontTx/>
              <a:buNone/>
            </a:pPr>
            <a:r>
              <a:rPr lang="ru-RU" sz="2000" smtClean="0"/>
              <a:t>4. Вогнева підготовка</a:t>
            </a:r>
          </a:p>
          <a:p>
            <a:pPr eaLnBrk="1" hangingPunct="1">
              <a:lnSpc>
                <a:spcPct val="80000"/>
              </a:lnSpc>
              <a:buFontTx/>
              <a:buNone/>
            </a:pPr>
            <a:r>
              <a:rPr lang="ru-RU" sz="2000" smtClean="0"/>
              <a:t>5. Статути ЗСУ </a:t>
            </a:r>
          </a:p>
          <a:p>
            <a:pPr eaLnBrk="1" hangingPunct="1">
              <a:lnSpc>
                <a:spcPct val="80000"/>
              </a:lnSpc>
              <a:buFontTx/>
              <a:buNone/>
            </a:pPr>
            <a:r>
              <a:rPr lang="ru-RU" sz="2000" smtClean="0"/>
              <a:t>6. Стройова підготовка </a:t>
            </a:r>
          </a:p>
          <a:p>
            <a:pPr eaLnBrk="1" hangingPunct="1">
              <a:lnSpc>
                <a:spcPct val="80000"/>
              </a:lnSpc>
              <a:buFontTx/>
              <a:buNone/>
            </a:pPr>
            <a:r>
              <a:rPr lang="ru-RU" sz="2000" smtClean="0"/>
              <a:t>7. Військова топографія </a:t>
            </a:r>
          </a:p>
          <a:p>
            <a:pPr eaLnBrk="1" hangingPunct="1">
              <a:lnSpc>
                <a:spcPct val="80000"/>
              </a:lnSpc>
              <a:buFontTx/>
              <a:buNone/>
            </a:pPr>
            <a:r>
              <a:rPr lang="ru-RU" sz="2000" smtClean="0"/>
              <a:t>8. Приклада фізична підготовка </a:t>
            </a:r>
          </a:p>
          <a:p>
            <a:pPr eaLnBrk="1" hangingPunct="1">
              <a:lnSpc>
                <a:spcPct val="80000"/>
              </a:lnSpc>
              <a:buFontTx/>
              <a:buNone/>
            </a:pPr>
            <a:r>
              <a:rPr lang="ru-RU" sz="2000" smtClean="0"/>
              <a:t>9. Військово-медична підготовка </a:t>
            </a:r>
          </a:p>
          <a:p>
            <a:pPr eaLnBrk="1" hangingPunct="1">
              <a:lnSpc>
                <a:spcPct val="80000"/>
              </a:lnSpc>
              <a:buFontTx/>
              <a:buNone/>
            </a:pPr>
            <a:r>
              <a:rPr lang="ru-RU" sz="2000" smtClean="0"/>
              <a:t>10. Основи цивільного захисту </a:t>
            </a:r>
          </a:p>
          <a:p>
            <a:pPr eaLnBrk="1" hangingPunct="1">
              <a:lnSpc>
                <a:spcPct val="80000"/>
              </a:lnSpc>
              <a:buFontTx/>
              <a:buNone/>
            </a:pPr>
            <a:r>
              <a:rPr lang="ru-RU" sz="2000" b="1" smtClean="0">
                <a:solidFill>
                  <a:srgbClr val="0000FF"/>
                </a:solidFill>
              </a:rPr>
              <a:t>Д</a:t>
            </a:r>
            <a:r>
              <a:rPr lang="ru-RU" sz="2000" b="1" i="1" smtClean="0">
                <a:solidFill>
                  <a:srgbClr val="0000FF"/>
                </a:solidFill>
              </a:rPr>
              <a:t>ля групи дівчат</a:t>
            </a:r>
            <a:r>
              <a:rPr lang="ru-RU" sz="2000" i="1" smtClean="0"/>
              <a:t> </a:t>
            </a:r>
          </a:p>
          <a:p>
            <a:pPr eaLnBrk="1" hangingPunct="1">
              <a:lnSpc>
                <a:spcPct val="80000"/>
              </a:lnSpc>
              <a:buFontTx/>
              <a:buNone/>
            </a:pPr>
            <a:r>
              <a:rPr lang="ru-RU" sz="2000" smtClean="0">
                <a:solidFill>
                  <a:srgbClr val="FF0066"/>
                </a:solidFill>
              </a:rPr>
              <a:t>1. Основи цивільного захисту </a:t>
            </a:r>
          </a:p>
          <a:p>
            <a:pPr eaLnBrk="1" hangingPunct="1">
              <a:lnSpc>
                <a:spcPct val="80000"/>
              </a:lnSpc>
              <a:buFontTx/>
              <a:buNone/>
            </a:pPr>
            <a:r>
              <a:rPr lang="ru-RU" sz="2000" smtClean="0">
                <a:solidFill>
                  <a:srgbClr val="FF0066"/>
                </a:solidFill>
              </a:rPr>
              <a:t>2. МГП про захист цивільного населення</a:t>
            </a:r>
          </a:p>
          <a:p>
            <a:pPr eaLnBrk="1" hangingPunct="1">
              <a:lnSpc>
                <a:spcPct val="80000"/>
              </a:lnSpc>
              <a:buFontTx/>
              <a:buNone/>
            </a:pPr>
            <a:r>
              <a:rPr lang="ru-RU" sz="2000" smtClean="0">
                <a:solidFill>
                  <a:srgbClr val="FF0066"/>
                </a:solidFill>
              </a:rPr>
              <a:t>3. Основи медичних знань і допомоги </a:t>
            </a:r>
          </a:p>
          <a:p>
            <a:pPr eaLnBrk="1" hangingPunct="1">
              <a:lnSpc>
                <a:spcPct val="80000"/>
              </a:lnSpc>
              <a:buFontTx/>
              <a:buNone/>
            </a:pPr>
            <a:r>
              <a:rPr lang="ru-RU" sz="2000" smtClean="0">
                <a:solidFill>
                  <a:srgbClr val="FF0066"/>
                </a:solidFill>
              </a:rPr>
              <a:t>4. Перша медична допомога у надзвичайних ситуаціях (НС) </a:t>
            </a:r>
          </a:p>
          <a:p>
            <a:pPr eaLnBrk="1" hangingPunct="1">
              <a:lnSpc>
                <a:spcPct val="80000"/>
              </a:lnSpc>
              <a:buFontTx/>
              <a:buNone/>
            </a:pPr>
            <a:r>
              <a:rPr lang="ru-RU" sz="2000" smtClean="0">
                <a:solidFill>
                  <a:srgbClr val="FF0066"/>
                </a:solidFill>
              </a:rPr>
              <a:t>5. Перша медична допомога хворим та догляд за хворими</a:t>
            </a:r>
          </a:p>
        </p:txBody>
      </p:sp>
      <p:grpSp>
        <p:nvGrpSpPr>
          <p:cNvPr id="6148" name="Group 7"/>
          <p:cNvGrpSpPr>
            <a:grpSpLocks/>
          </p:cNvGrpSpPr>
          <p:nvPr/>
        </p:nvGrpSpPr>
        <p:grpSpPr bwMode="auto">
          <a:xfrm>
            <a:off x="228600" y="1524000"/>
            <a:ext cx="838200" cy="5334000"/>
            <a:chOff x="144" y="960"/>
            <a:chExt cx="528" cy="3360"/>
          </a:xfrm>
        </p:grpSpPr>
        <p:sp>
          <p:nvSpPr>
            <p:cNvPr id="6152" name="Line 8"/>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6153" name="Line 9"/>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6154" name="Line 10"/>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6155" name="Picture 11"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grpSp>
        <p:nvGrpSpPr>
          <p:cNvPr id="6149" name="Group 14"/>
          <p:cNvGrpSpPr>
            <a:grpSpLocks/>
          </p:cNvGrpSpPr>
          <p:nvPr/>
        </p:nvGrpSpPr>
        <p:grpSpPr bwMode="auto">
          <a:xfrm>
            <a:off x="0" y="381000"/>
            <a:ext cx="9144000" cy="533400"/>
            <a:chOff x="0" y="384"/>
            <a:chExt cx="5760" cy="336"/>
          </a:xfrm>
        </p:grpSpPr>
        <p:sp>
          <p:nvSpPr>
            <p:cNvPr id="6150" name="Line 15"/>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6151" name="Line 16"/>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274638"/>
            <a:ext cx="9144000" cy="715962"/>
          </a:xfrm>
          <a:solidFill>
            <a:schemeClr val="hlink"/>
          </a:solidFill>
        </p:spPr>
        <p:txBody>
          <a:bodyPr/>
          <a:lstStyle/>
          <a:p>
            <a:pPr eaLnBrk="1" hangingPunct="1"/>
            <a:r>
              <a:rPr lang="uk-UA" sz="2400" b="1" smtClean="0">
                <a:solidFill>
                  <a:schemeClr val="bg1"/>
                </a:solidFill>
              </a:rPr>
              <a:t>Позначення матеріалу кожної теми</a:t>
            </a:r>
            <a:endParaRPr lang="ru-RU" sz="2400" b="1" smtClean="0">
              <a:solidFill>
                <a:schemeClr val="bg1"/>
              </a:solidFill>
            </a:endParaRPr>
          </a:p>
        </p:txBody>
      </p:sp>
      <p:sp>
        <p:nvSpPr>
          <p:cNvPr id="7171" name="Rectangle 3"/>
          <p:cNvSpPr>
            <a:spLocks noGrp="1" noChangeArrowheads="1"/>
          </p:cNvSpPr>
          <p:nvPr>
            <p:ph type="body" idx="1"/>
          </p:nvPr>
        </p:nvSpPr>
        <p:spPr>
          <a:xfrm>
            <a:off x="1219200" y="1143000"/>
            <a:ext cx="7391400" cy="5486400"/>
          </a:xfrm>
        </p:spPr>
        <p:txBody>
          <a:bodyPr/>
          <a:lstStyle/>
          <a:p>
            <a:pPr algn="r" eaLnBrk="1" hangingPunct="1">
              <a:buFontTx/>
              <a:buNone/>
            </a:pPr>
            <a:r>
              <a:rPr lang="ru-RU" sz="2000" smtClean="0"/>
              <a:t>     Матеріал кожної теми поділений на </a:t>
            </a:r>
            <a:r>
              <a:rPr lang="ru-RU" sz="2000" b="1" smtClean="0"/>
              <a:t>групи </a:t>
            </a:r>
            <a:r>
              <a:rPr lang="ru-RU" sz="2000" smtClean="0"/>
              <a:t>навчальних питань, які окреслені об’єднуючим навчальним питанням, виділеним у змістовому тексті жирним шрифтом. </a:t>
            </a:r>
          </a:p>
          <a:p>
            <a:pPr eaLnBrk="1" hangingPunct="1">
              <a:buFontTx/>
              <a:buNone/>
            </a:pPr>
            <a:r>
              <a:rPr lang="ru-RU" sz="2000" i="1" smtClean="0"/>
              <a:t>     </a:t>
            </a:r>
            <a:r>
              <a:rPr lang="ru-RU" sz="2000" i="1" smtClean="0">
                <a:solidFill>
                  <a:srgbClr val="006600"/>
                </a:solidFill>
              </a:rPr>
              <a:t>При потижневому навантаженні 1 год навчальні питання програми надруковані звичайним шрифтом. Для потижневого навантаження 1,5 год до змісту навчальних питань зі звичайним</a:t>
            </a:r>
            <a:r>
              <a:rPr lang="en-US" sz="2000" i="1" smtClean="0">
                <a:solidFill>
                  <a:srgbClr val="006600"/>
                </a:solidFill>
              </a:rPr>
              <a:t> </a:t>
            </a:r>
            <a:r>
              <a:rPr lang="ru-RU" sz="2000" i="1" smtClean="0">
                <a:solidFill>
                  <a:srgbClr val="006600"/>
                </a:solidFill>
              </a:rPr>
              <a:t>шрифтом додаються навчальні питання, що виділені у тексті</a:t>
            </a:r>
            <a:r>
              <a:rPr lang="en-US" sz="2000" i="1" smtClean="0">
                <a:solidFill>
                  <a:srgbClr val="006600"/>
                </a:solidFill>
              </a:rPr>
              <a:t> </a:t>
            </a:r>
            <a:r>
              <a:rPr lang="ru-RU" sz="2000" i="1" smtClean="0">
                <a:solidFill>
                  <a:srgbClr val="006600"/>
                </a:solidFill>
              </a:rPr>
              <a:t>курсивом. Для навантаження по 2 год до змісту навчальних питань зі звичайним і курсивным шрифтом додаються навчальні питання, що виділені у тексті напівжирним курсивом</a:t>
            </a:r>
            <a:r>
              <a:rPr lang="ru-RU" sz="2000" b="1" i="1" smtClean="0">
                <a:solidFill>
                  <a:srgbClr val="006600"/>
                </a:solidFill>
              </a:rPr>
              <a:t>.</a:t>
            </a:r>
          </a:p>
          <a:p>
            <a:pPr algn="r" eaLnBrk="1" hangingPunct="1">
              <a:buFontTx/>
              <a:buNone/>
            </a:pPr>
            <a:r>
              <a:rPr lang="uk-UA" sz="2000" smtClean="0">
                <a:solidFill>
                  <a:srgbClr val="0000FF"/>
                </a:solidFill>
              </a:rPr>
              <a:t>     Приклад із </a:t>
            </a:r>
            <a:r>
              <a:rPr lang="uk-UA" sz="2000" smtClean="0">
                <a:solidFill>
                  <a:srgbClr val="0000FF"/>
                </a:solidFill>
                <a:hlinkClick r:id="rId2" action="ppaction://hlinkfile"/>
              </a:rPr>
              <a:t>програми </a:t>
            </a:r>
            <a:endParaRPr lang="ru-RU" sz="2000" smtClean="0">
              <a:solidFill>
                <a:srgbClr val="0000FF"/>
              </a:solidFill>
            </a:endParaRPr>
          </a:p>
          <a:p>
            <a:pPr algn="r" eaLnBrk="1" hangingPunct="1">
              <a:buFontTx/>
              <a:buNone/>
            </a:pPr>
            <a:r>
              <a:rPr lang="ru-RU" sz="1800" b="1" smtClean="0">
                <a:latin typeface="Times New Roman" pitchFamily="18" charset="0"/>
              </a:rPr>
              <a:t>      </a:t>
            </a:r>
            <a:r>
              <a:rPr lang="ru-RU" sz="2400" b="1" smtClean="0">
                <a:latin typeface="Times New Roman" pitchFamily="18" charset="0"/>
              </a:rPr>
              <a:t>Рух та повороти під час руху. </a:t>
            </a:r>
            <a:r>
              <a:rPr lang="ru-RU" sz="2400" smtClean="0">
                <a:latin typeface="Times New Roman" pitchFamily="18" charset="0"/>
              </a:rPr>
              <a:t>Види та характеристика руху. Рух стройовим і похідним кроком. </a:t>
            </a:r>
            <a:r>
              <a:rPr lang="ru-RU" sz="2400" i="1" smtClean="0">
                <a:latin typeface="Times New Roman" pitchFamily="18" charset="0"/>
              </a:rPr>
              <a:t>Рух бігом. </a:t>
            </a:r>
            <a:r>
              <a:rPr lang="ru-RU" sz="2400" b="1" i="1" smtClean="0">
                <a:latin typeface="Times New Roman" pitchFamily="18" charset="0"/>
              </a:rPr>
              <a:t>Повороти під час руху.</a:t>
            </a:r>
            <a:endParaRPr lang="ru-RU" sz="2400" smtClean="0">
              <a:latin typeface="Times New Roman" pitchFamily="18" charset="0"/>
            </a:endParaRPr>
          </a:p>
          <a:p>
            <a:pPr algn="r" eaLnBrk="1" hangingPunct="1"/>
            <a:endParaRPr lang="ru-RU" sz="2400" b="1" i="1" smtClean="0">
              <a:latin typeface="Times New Roman" pitchFamily="18" charset="0"/>
            </a:endParaRPr>
          </a:p>
        </p:txBody>
      </p:sp>
      <p:grpSp>
        <p:nvGrpSpPr>
          <p:cNvPr id="7172" name="Group 7"/>
          <p:cNvGrpSpPr>
            <a:grpSpLocks/>
          </p:cNvGrpSpPr>
          <p:nvPr/>
        </p:nvGrpSpPr>
        <p:grpSpPr bwMode="auto">
          <a:xfrm>
            <a:off x="228600" y="1524000"/>
            <a:ext cx="838200" cy="5334000"/>
            <a:chOff x="144" y="960"/>
            <a:chExt cx="528" cy="3360"/>
          </a:xfrm>
        </p:grpSpPr>
        <p:sp>
          <p:nvSpPr>
            <p:cNvPr id="7176" name="Line 8"/>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7177" name="Line 9"/>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7178" name="Line 10"/>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7179" name="Picture 11" descr="герб України"/>
            <p:cNvPicPr>
              <a:picLocks noChangeAspect="1" noChangeArrowheads="1"/>
            </p:cNvPicPr>
            <p:nvPr/>
          </p:nvPicPr>
          <p:blipFill>
            <a:blip r:embed="rId3" cstate="print"/>
            <a:srcRect/>
            <a:stretch>
              <a:fillRect/>
            </a:stretch>
          </p:blipFill>
          <p:spPr bwMode="auto">
            <a:xfrm>
              <a:off x="144" y="1152"/>
              <a:ext cx="528" cy="672"/>
            </a:xfrm>
            <a:prstGeom prst="rect">
              <a:avLst/>
            </a:prstGeom>
            <a:noFill/>
            <a:ln w="9525">
              <a:noFill/>
              <a:miter lim="800000"/>
              <a:headEnd/>
              <a:tailEnd/>
            </a:ln>
          </p:spPr>
        </p:pic>
      </p:grpSp>
      <p:grpSp>
        <p:nvGrpSpPr>
          <p:cNvPr id="7173" name="Group 12"/>
          <p:cNvGrpSpPr>
            <a:grpSpLocks/>
          </p:cNvGrpSpPr>
          <p:nvPr/>
        </p:nvGrpSpPr>
        <p:grpSpPr bwMode="auto">
          <a:xfrm>
            <a:off x="0" y="381000"/>
            <a:ext cx="9144000" cy="533400"/>
            <a:chOff x="0" y="384"/>
            <a:chExt cx="5760" cy="336"/>
          </a:xfrm>
        </p:grpSpPr>
        <p:sp>
          <p:nvSpPr>
            <p:cNvPr id="7174" name="Line 13"/>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7175" name="Line 14"/>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28600"/>
            <a:ext cx="9144000" cy="8382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1. ЗСУ на захисті Вітчизни</a:t>
            </a:r>
          </a:p>
        </p:txBody>
      </p:sp>
      <p:sp>
        <p:nvSpPr>
          <p:cNvPr id="8195" name="Rectangle 3"/>
          <p:cNvSpPr>
            <a:spLocks noGrp="1" noChangeArrowheads="1"/>
          </p:cNvSpPr>
          <p:nvPr>
            <p:ph type="body" idx="1"/>
          </p:nvPr>
        </p:nvSpPr>
        <p:spPr>
          <a:xfrm>
            <a:off x="1143000" y="1143000"/>
            <a:ext cx="7848600" cy="5562600"/>
          </a:xfrm>
        </p:spPr>
        <p:txBody>
          <a:bodyPr/>
          <a:lstStyle/>
          <a:p>
            <a:pPr eaLnBrk="1" hangingPunct="1">
              <a:lnSpc>
                <a:spcPct val="80000"/>
              </a:lnSpc>
              <a:buFontTx/>
              <a:buNone/>
            </a:pPr>
            <a:r>
              <a:rPr lang="uk-UA" sz="2000" b="1" i="1" smtClean="0">
                <a:solidFill>
                  <a:srgbClr val="0000FF"/>
                </a:solidFill>
                <a:latin typeface="Times New Roman" pitchFamily="18" charset="0"/>
              </a:rPr>
              <a:t>Структура.</a:t>
            </a:r>
            <a:r>
              <a:rPr lang="uk-UA" sz="2000" b="1" smtClean="0">
                <a:solidFill>
                  <a:srgbClr val="0000FF"/>
                </a:solidFill>
                <a:latin typeface="Times New Roman" pitchFamily="18" charset="0"/>
              </a:rPr>
              <a:t> </a:t>
            </a:r>
            <a:r>
              <a:rPr lang="uk-UA" sz="2000" b="1" i="1" smtClean="0">
                <a:solidFill>
                  <a:srgbClr val="333300"/>
                </a:solidFill>
                <a:latin typeface="Times New Roman" pitchFamily="18" charset="0"/>
              </a:rPr>
              <a:t>1.1. ЗСУ – військове формування держави. </a:t>
            </a:r>
          </a:p>
          <a:p>
            <a:pPr eaLnBrk="1" hangingPunct="1">
              <a:lnSpc>
                <a:spcPct val="80000"/>
              </a:lnSpc>
              <a:buFontTx/>
              <a:buNone/>
            </a:pPr>
            <a:r>
              <a:rPr lang="uk-UA" sz="2000" b="1" i="1" smtClean="0">
                <a:solidFill>
                  <a:srgbClr val="333300"/>
                </a:solidFill>
                <a:latin typeface="Times New Roman" pitchFamily="18" charset="0"/>
              </a:rPr>
              <a:t>1.2. Розбудова національних Збройних Сил. </a:t>
            </a:r>
          </a:p>
          <a:p>
            <a:pPr eaLnBrk="1" hangingPunct="1">
              <a:lnSpc>
                <a:spcPct val="80000"/>
              </a:lnSpc>
              <a:buFontTx/>
              <a:buNone/>
            </a:pPr>
            <a:r>
              <a:rPr lang="uk-UA" sz="2000" b="1" i="1" smtClean="0">
                <a:solidFill>
                  <a:srgbClr val="333300"/>
                </a:solidFill>
                <a:latin typeface="Times New Roman" pitchFamily="18" charset="0"/>
              </a:rPr>
              <a:t>1.3. ЗСУ у міжнародній діяльності</a:t>
            </a:r>
            <a:r>
              <a:rPr lang="uk-UA" sz="2000" i="1" smtClean="0">
                <a:solidFill>
                  <a:srgbClr val="333300"/>
                </a:solidFill>
                <a:latin typeface="Times New Roman" pitchFamily="18" charset="0"/>
              </a:rPr>
              <a:t>.</a:t>
            </a:r>
            <a:r>
              <a:rPr lang="uk-UA" sz="2000" i="1" smtClean="0">
                <a:latin typeface="Times New Roman" pitchFamily="18" charset="0"/>
              </a:rPr>
              <a:t> </a:t>
            </a:r>
            <a:endParaRPr lang="en-US" sz="2000" i="1" smtClean="0">
              <a:latin typeface="Times New Roman" pitchFamily="18" charset="0"/>
            </a:endParaRPr>
          </a:p>
          <a:p>
            <a:pPr eaLnBrk="1" hangingPunct="1">
              <a:lnSpc>
                <a:spcPct val="80000"/>
              </a:lnSpc>
              <a:buFontTx/>
              <a:buNone/>
            </a:pPr>
            <a:r>
              <a:rPr lang="ru-RU" sz="2000" smtClean="0">
                <a:solidFill>
                  <a:srgbClr val="0000FF"/>
                </a:solidFill>
              </a:rPr>
              <a:t>Завдання навчання</a:t>
            </a:r>
            <a:r>
              <a:rPr lang="ru-RU" sz="2000" smtClean="0"/>
              <a:t>:</a:t>
            </a:r>
            <a:r>
              <a:rPr lang="ru-RU" sz="2000" b="1" smtClean="0"/>
              <a:t> </a:t>
            </a:r>
            <a:r>
              <a:rPr lang="ru-RU" sz="2000" b="1" i="1" smtClean="0"/>
              <a:t>оволодіння</a:t>
            </a:r>
            <a:r>
              <a:rPr lang="ru-RU" sz="2000" b="1" smtClean="0"/>
              <a:t> </a:t>
            </a:r>
            <a:r>
              <a:rPr lang="ru-RU" sz="2000" smtClean="0"/>
              <a:t>знаннями про</a:t>
            </a:r>
            <a:r>
              <a:rPr lang="en-US" sz="2000" smtClean="0"/>
              <a:t>:</a:t>
            </a:r>
            <a:r>
              <a:rPr lang="ru-RU" sz="2000" smtClean="0"/>
              <a:t> структуру і </a:t>
            </a:r>
          </a:p>
          <a:p>
            <a:pPr eaLnBrk="1" hangingPunct="1">
              <a:lnSpc>
                <a:spcPct val="80000"/>
              </a:lnSpc>
              <a:buFontTx/>
              <a:buNone/>
            </a:pPr>
            <a:r>
              <a:rPr lang="ru-RU" sz="2000" smtClean="0"/>
              <a:t>розвиток ЗСУ</a:t>
            </a:r>
            <a:r>
              <a:rPr lang="en-US" sz="2000" smtClean="0"/>
              <a:t>;</a:t>
            </a:r>
            <a:r>
              <a:rPr lang="ru-RU" sz="2000" smtClean="0"/>
              <a:t> основи законодавства про військову службу</a:t>
            </a:r>
            <a:r>
              <a:rPr lang="en-US" sz="2000" smtClean="0"/>
              <a:t>;</a:t>
            </a:r>
            <a:endParaRPr lang="ru-RU" sz="2000" smtClean="0"/>
          </a:p>
          <a:p>
            <a:pPr eaLnBrk="1" hangingPunct="1">
              <a:lnSpc>
                <a:spcPct val="80000"/>
              </a:lnSpc>
              <a:buFontTx/>
              <a:buNone/>
            </a:pPr>
            <a:r>
              <a:rPr lang="ru-RU" sz="2000" smtClean="0"/>
              <a:t>важливі історичні перемоги українського війська</a:t>
            </a:r>
            <a:r>
              <a:rPr lang="en-US" sz="2000" smtClean="0"/>
              <a:t>;</a:t>
            </a:r>
            <a:r>
              <a:rPr lang="ru-RU" sz="2000" smtClean="0"/>
              <a:t> напрями </a:t>
            </a:r>
          </a:p>
          <a:p>
            <a:pPr eaLnBrk="1" hangingPunct="1">
              <a:lnSpc>
                <a:spcPct val="80000"/>
              </a:lnSpc>
              <a:buFontTx/>
              <a:buNone/>
            </a:pPr>
            <a:r>
              <a:rPr lang="ru-RU" sz="2000" smtClean="0"/>
              <a:t>інтеграції України в європейський та міжнародний простір.</a:t>
            </a:r>
          </a:p>
          <a:p>
            <a:pPr eaLnBrk="1" hangingPunct="1">
              <a:lnSpc>
                <a:spcPct val="80000"/>
              </a:lnSpc>
              <a:buFontTx/>
              <a:buNone/>
            </a:pPr>
            <a:r>
              <a:rPr lang="uk-UA" sz="2000" smtClean="0">
                <a:solidFill>
                  <a:srgbClr val="0000FF"/>
                </a:solidFill>
              </a:rPr>
              <a:t>Особливості</a:t>
            </a:r>
            <a:r>
              <a:rPr lang="uk-UA" sz="2000" smtClean="0"/>
              <a:t>. </a:t>
            </a:r>
            <a:r>
              <a:rPr lang="ru-RU" sz="2000" smtClean="0">
                <a:solidFill>
                  <a:srgbClr val="FF0066"/>
                </a:solidFill>
              </a:rPr>
              <a:t>Вивчаються  основи законодавства про</a:t>
            </a:r>
          </a:p>
          <a:p>
            <a:pPr eaLnBrk="1" hangingPunct="1">
              <a:lnSpc>
                <a:spcPct val="80000"/>
              </a:lnSpc>
              <a:buFontTx/>
              <a:buNone/>
            </a:pPr>
            <a:r>
              <a:rPr lang="ru-RU" sz="2000" smtClean="0">
                <a:solidFill>
                  <a:srgbClr val="FF0066"/>
                </a:solidFill>
              </a:rPr>
              <a:t>призначення, структуру ЗСУ та військову службу. </a:t>
            </a:r>
            <a:r>
              <a:rPr lang="ru-RU" sz="2000" b="1" i="1" smtClean="0">
                <a:solidFill>
                  <a:srgbClr val="FF0066"/>
                </a:solidFill>
              </a:rPr>
              <a:t>Історія</a:t>
            </a:r>
          </a:p>
          <a:p>
            <a:pPr eaLnBrk="1" hangingPunct="1">
              <a:lnSpc>
                <a:spcPct val="80000"/>
              </a:lnSpc>
              <a:buFontTx/>
              <a:buNone/>
            </a:pPr>
            <a:r>
              <a:rPr lang="ru-RU" sz="2000" b="1" i="1" smtClean="0">
                <a:solidFill>
                  <a:srgbClr val="FF0066"/>
                </a:solidFill>
              </a:rPr>
              <a:t>військового мистецтва</a:t>
            </a:r>
            <a:r>
              <a:rPr lang="ru-RU" sz="2000" smtClean="0">
                <a:solidFill>
                  <a:srgbClr val="FF0066"/>
                </a:solidFill>
              </a:rPr>
              <a:t> українського народу подається через</a:t>
            </a:r>
          </a:p>
          <a:p>
            <a:pPr eaLnBrk="1" hangingPunct="1">
              <a:lnSpc>
                <a:spcPct val="80000"/>
              </a:lnSpc>
              <a:buFontTx/>
              <a:buNone/>
            </a:pPr>
            <a:r>
              <a:rPr lang="ru-RU" sz="2000" smtClean="0">
                <a:solidFill>
                  <a:srgbClr val="FF0066"/>
                </a:solidFill>
              </a:rPr>
              <a:t>основні історичні періоди (Київської Держави,</a:t>
            </a:r>
            <a:r>
              <a:rPr lang="en-US" sz="2000" smtClean="0">
                <a:solidFill>
                  <a:srgbClr val="FF0066"/>
                </a:solidFill>
              </a:rPr>
              <a:t> </a:t>
            </a:r>
            <a:r>
              <a:rPr lang="uk-UA" sz="2000" smtClean="0">
                <a:solidFill>
                  <a:srgbClr val="FF0066"/>
                </a:solidFill>
              </a:rPr>
              <a:t>Війська</a:t>
            </a:r>
          </a:p>
          <a:p>
            <a:pPr eaLnBrk="1" hangingPunct="1">
              <a:lnSpc>
                <a:spcPct val="80000"/>
              </a:lnSpc>
              <a:buFontTx/>
              <a:buNone/>
            </a:pPr>
            <a:r>
              <a:rPr lang="ru-RU" sz="2000" smtClean="0">
                <a:solidFill>
                  <a:srgbClr val="FF0066"/>
                </a:solidFill>
              </a:rPr>
              <a:t>Запорізького, військової діяльності українського народу у</a:t>
            </a:r>
          </a:p>
          <a:p>
            <a:pPr eaLnBrk="1" hangingPunct="1">
              <a:lnSpc>
                <a:spcPct val="80000"/>
              </a:lnSpc>
              <a:buFontTx/>
              <a:buNone/>
            </a:pPr>
            <a:r>
              <a:rPr lang="ru-RU" sz="2000" smtClean="0">
                <a:solidFill>
                  <a:srgbClr val="FF0066"/>
                </a:solidFill>
              </a:rPr>
              <a:t>Першій та Другій світових війнах). Реформування і розвиток</a:t>
            </a:r>
          </a:p>
          <a:p>
            <a:pPr eaLnBrk="1" hangingPunct="1">
              <a:lnSpc>
                <a:spcPct val="80000"/>
              </a:lnSpc>
              <a:buFontTx/>
              <a:buNone/>
            </a:pPr>
            <a:r>
              <a:rPr lang="ru-RU" sz="2000" smtClean="0">
                <a:solidFill>
                  <a:srgbClr val="FF0066"/>
                </a:solidFill>
              </a:rPr>
              <a:t>національних ЗС розглядається за роки незалежності і на</a:t>
            </a:r>
          </a:p>
          <a:p>
            <a:pPr eaLnBrk="1" hangingPunct="1">
              <a:lnSpc>
                <a:spcPct val="80000"/>
              </a:lnSpc>
              <a:buFontTx/>
              <a:buNone/>
            </a:pPr>
            <a:r>
              <a:rPr lang="ru-RU" sz="2000" smtClean="0">
                <a:solidFill>
                  <a:srgbClr val="FF0066"/>
                </a:solidFill>
              </a:rPr>
              <a:t>перспективу.</a:t>
            </a:r>
            <a:r>
              <a:rPr lang="uk-UA" sz="2000" smtClean="0">
                <a:solidFill>
                  <a:srgbClr val="FF0066"/>
                </a:solidFill>
              </a:rPr>
              <a:t> Міжнародна діяльність ЗСУ розкривається через</a:t>
            </a:r>
          </a:p>
          <a:p>
            <a:pPr eaLnBrk="1" hangingPunct="1">
              <a:lnSpc>
                <a:spcPct val="80000"/>
              </a:lnSpc>
              <a:buFontTx/>
              <a:buNone/>
            </a:pPr>
            <a:r>
              <a:rPr lang="uk-UA" sz="2000" smtClean="0">
                <a:solidFill>
                  <a:srgbClr val="FF0066"/>
                </a:solidFill>
              </a:rPr>
              <a:t>військове співробітництво України з РФ, НАТО, участь ЗСУ у</a:t>
            </a:r>
          </a:p>
          <a:p>
            <a:pPr eaLnBrk="1" hangingPunct="1">
              <a:lnSpc>
                <a:spcPct val="80000"/>
              </a:lnSpc>
              <a:buFontTx/>
              <a:buNone/>
            </a:pPr>
            <a:r>
              <a:rPr lang="uk-UA" sz="2000" smtClean="0">
                <a:solidFill>
                  <a:srgbClr val="FF0066"/>
                </a:solidFill>
              </a:rPr>
              <a:t>миротворчих місіях ООН. Пропонується до розгляду  розвиток</a:t>
            </a:r>
          </a:p>
          <a:p>
            <a:pPr eaLnBrk="1" hangingPunct="1">
              <a:lnSpc>
                <a:spcPct val="80000"/>
              </a:lnSpc>
              <a:buFontTx/>
              <a:buNone/>
            </a:pPr>
            <a:r>
              <a:rPr lang="uk-UA" sz="2000" smtClean="0">
                <a:solidFill>
                  <a:srgbClr val="FF0066"/>
                </a:solidFill>
              </a:rPr>
              <a:t>відносин України з ЄС у сфері безпеки.</a:t>
            </a:r>
          </a:p>
          <a:p>
            <a:pPr eaLnBrk="1" hangingPunct="1">
              <a:lnSpc>
                <a:spcPct val="80000"/>
              </a:lnSpc>
              <a:buFontTx/>
              <a:buNone/>
            </a:pPr>
            <a:r>
              <a:rPr lang="uk-UA" sz="1600" smtClean="0"/>
              <a:t>. </a:t>
            </a:r>
            <a:endParaRPr lang="ru-RU" sz="1600" smtClean="0"/>
          </a:p>
        </p:txBody>
      </p:sp>
      <p:grpSp>
        <p:nvGrpSpPr>
          <p:cNvPr id="8196" name="Group 16"/>
          <p:cNvGrpSpPr>
            <a:grpSpLocks/>
          </p:cNvGrpSpPr>
          <p:nvPr/>
        </p:nvGrpSpPr>
        <p:grpSpPr bwMode="auto">
          <a:xfrm>
            <a:off x="152400" y="1524000"/>
            <a:ext cx="914400" cy="5334000"/>
            <a:chOff x="96" y="960"/>
            <a:chExt cx="576" cy="3360"/>
          </a:xfrm>
        </p:grpSpPr>
        <p:grpSp>
          <p:nvGrpSpPr>
            <p:cNvPr id="8200" name="Group 7"/>
            <p:cNvGrpSpPr>
              <a:grpSpLocks/>
            </p:cNvGrpSpPr>
            <p:nvPr/>
          </p:nvGrpSpPr>
          <p:grpSpPr bwMode="auto">
            <a:xfrm>
              <a:off x="144" y="960"/>
              <a:ext cx="528" cy="3360"/>
              <a:chOff x="144" y="960"/>
              <a:chExt cx="528" cy="3360"/>
            </a:xfrm>
          </p:grpSpPr>
          <p:sp>
            <p:nvSpPr>
              <p:cNvPr id="8202" name="Line 8"/>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8203" name="Line 9"/>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8204" name="Line 10"/>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8205" name="Picture 11" descr="герб України"/>
              <p:cNvPicPr>
                <a:picLocks noChangeAspect="1" noChangeArrowheads="1"/>
              </p:cNvPicPr>
              <p:nvPr/>
            </p:nvPicPr>
            <p:blipFill>
              <a:blip r:embed="rId2" cstate="print"/>
              <a:srcRect/>
              <a:stretch>
                <a:fillRect/>
              </a:stretch>
            </p:blipFill>
            <p:spPr bwMode="auto">
              <a:xfrm>
                <a:off x="144" y="1152"/>
                <a:ext cx="528" cy="672"/>
              </a:xfrm>
              <a:prstGeom prst="rect">
                <a:avLst/>
              </a:prstGeom>
              <a:noFill/>
              <a:ln w="9525">
                <a:noFill/>
                <a:miter lim="800000"/>
                <a:headEnd/>
                <a:tailEnd/>
              </a:ln>
            </p:spPr>
          </p:pic>
        </p:grpSp>
        <p:sp>
          <p:nvSpPr>
            <p:cNvPr id="16396" name="Text Box 12"/>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8197" name="Group 13"/>
          <p:cNvGrpSpPr>
            <a:grpSpLocks/>
          </p:cNvGrpSpPr>
          <p:nvPr/>
        </p:nvGrpSpPr>
        <p:grpSpPr bwMode="auto">
          <a:xfrm>
            <a:off x="0" y="381000"/>
            <a:ext cx="9144000" cy="533400"/>
            <a:chOff x="0" y="384"/>
            <a:chExt cx="5760" cy="336"/>
          </a:xfrm>
        </p:grpSpPr>
        <p:sp>
          <p:nvSpPr>
            <p:cNvPr id="8198" name="Line 14"/>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8199" name="Line 15"/>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28600"/>
            <a:ext cx="9144000" cy="8382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2. МГП про захист жертв війни</a:t>
            </a:r>
          </a:p>
        </p:txBody>
      </p:sp>
      <p:sp>
        <p:nvSpPr>
          <p:cNvPr id="1028" name="Rectangle 3"/>
          <p:cNvSpPr>
            <a:spLocks noGrp="1" noChangeArrowheads="1"/>
          </p:cNvSpPr>
          <p:nvPr>
            <p:ph type="body" idx="1"/>
          </p:nvPr>
        </p:nvSpPr>
        <p:spPr>
          <a:xfrm>
            <a:off x="1066800" y="1066800"/>
            <a:ext cx="8077200" cy="5562600"/>
          </a:xfrm>
        </p:spPr>
        <p:txBody>
          <a:bodyPr/>
          <a:lstStyle/>
          <a:p>
            <a:pPr algn="r" eaLnBrk="1" hangingPunct="1">
              <a:lnSpc>
                <a:spcPct val="80000"/>
              </a:lnSpc>
              <a:buFontTx/>
              <a:buNone/>
            </a:pPr>
            <a:r>
              <a:rPr lang="ru-RU" sz="2000" b="1" i="1" smtClean="0">
                <a:solidFill>
                  <a:srgbClr val="0000FF"/>
                </a:solidFill>
                <a:latin typeface="Times New Roman" pitchFamily="18" charset="0"/>
              </a:rPr>
              <a:t>Структура. </a:t>
            </a:r>
            <a:r>
              <a:rPr lang="ru-RU" sz="2000" b="1" i="1" smtClean="0">
                <a:solidFill>
                  <a:srgbClr val="333300"/>
                </a:solidFill>
                <a:latin typeface="Times New Roman" pitchFamily="18" charset="0"/>
              </a:rPr>
              <a:t>2.1. МГП та його норми про захист жертв війни. </a:t>
            </a:r>
          </a:p>
          <a:p>
            <a:pPr algn="r" eaLnBrk="1" hangingPunct="1">
              <a:lnSpc>
                <a:spcPct val="80000"/>
              </a:lnSpc>
              <a:buFontTx/>
              <a:buNone/>
            </a:pPr>
            <a:r>
              <a:rPr lang="ru-RU" sz="2000" b="1" i="1" smtClean="0">
                <a:solidFill>
                  <a:srgbClr val="333300"/>
                </a:solidFill>
                <a:latin typeface="Times New Roman" pitchFamily="18" charset="0"/>
              </a:rPr>
              <a:t>2.2. Особливості ведення воєнних дій з урахуванням норм МГП. </a:t>
            </a:r>
          </a:p>
          <a:p>
            <a:pPr algn="r" eaLnBrk="1" hangingPunct="1">
              <a:lnSpc>
                <a:spcPct val="80000"/>
              </a:lnSpc>
              <a:buFontTx/>
              <a:buNone/>
            </a:pPr>
            <a:r>
              <a:rPr lang="uk-UA" sz="2000" b="1" i="1" smtClean="0">
                <a:solidFill>
                  <a:srgbClr val="333300"/>
                </a:solidFill>
                <a:latin typeface="Times New Roman" pitchFamily="18" charset="0"/>
              </a:rPr>
              <a:t>2.3. Правила поведінки учасників військових дій.</a:t>
            </a:r>
            <a:r>
              <a:rPr lang="uk-UA" sz="2000" b="1" i="1" smtClean="0">
                <a:solidFill>
                  <a:srgbClr val="0000FF"/>
                </a:solidFill>
              </a:rPr>
              <a:t> </a:t>
            </a:r>
          </a:p>
          <a:p>
            <a:pPr eaLnBrk="1" hangingPunct="1">
              <a:lnSpc>
                <a:spcPct val="80000"/>
              </a:lnSpc>
              <a:buFontTx/>
              <a:buNone/>
            </a:pPr>
            <a:r>
              <a:rPr lang="ru-RU" sz="2000" smtClean="0">
                <a:solidFill>
                  <a:srgbClr val="0000FF"/>
                </a:solidFill>
              </a:rPr>
              <a:t>Завдання навчання:</a:t>
            </a:r>
            <a:r>
              <a:rPr lang="ru-RU" sz="2000" b="1" smtClean="0">
                <a:solidFill>
                  <a:srgbClr val="0000FF"/>
                </a:solidFill>
              </a:rPr>
              <a:t> </a:t>
            </a:r>
            <a:r>
              <a:rPr lang="ru-RU" sz="2000" b="1" i="1" smtClean="0"/>
              <a:t>знати</a:t>
            </a:r>
            <a:r>
              <a:rPr lang="ru-RU" sz="2000" b="1" smtClean="0"/>
              <a:t> </a:t>
            </a:r>
            <a:r>
              <a:rPr lang="ru-RU" sz="2000" smtClean="0"/>
              <a:t>основні вимоги МГП, об’єкти та осіб,</a:t>
            </a:r>
          </a:p>
          <a:p>
            <a:pPr eaLnBrk="1" hangingPunct="1">
              <a:lnSpc>
                <a:spcPct val="80000"/>
              </a:lnSpc>
              <a:buFontTx/>
              <a:buNone/>
            </a:pPr>
            <a:r>
              <a:rPr lang="ru-RU" sz="2000" smtClean="0"/>
              <a:t>що знаходяться під його захистом і потребують медичної </a:t>
            </a:r>
          </a:p>
          <a:p>
            <a:pPr eaLnBrk="1" hangingPunct="1">
              <a:lnSpc>
                <a:spcPct val="80000"/>
              </a:lnSpc>
              <a:buFontTx/>
              <a:buNone/>
            </a:pPr>
            <a:r>
              <a:rPr lang="ru-RU" sz="2000" smtClean="0"/>
              <a:t>допомоги та догляду, правила поведінки учасників військових дій;</a:t>
            </a:r>
          </a:p>
          <a:p>
            <a:pPr eaLnBrk="1" hangingPunct="1">
              <a:lnSpc>
                <a:spcPct val="80000"/>
              </a:lnSpc>
              <a:buFontTx/>
              <a:buNone/>
            </a:pPr>
            <a:r>
              <a:rPr lang="ru-RU" sz="2000" b="1" i="1" smtClean="0"/>
              <a:t>вміти</a:t>
            </a:r>
            <a:r>
              <a:rPr lang="ru-RU" sz="2000" b="1" smtClean="0"/>
              <a:t> </a:t>
            </a:r>
            <a:r>
              <a:rPr lang="ru-RU" sz="2000" smtClean="0"/>
              <a:t>діяти і реагувати в будь-якій ситуації відповідно  до своїх </a:t>
            </a:r>
          </a:p>
          <a:p>
            <a:pPr eaLnBrk="1" hangingPunct="1">
              <a:lnSpc>
                <a:spcPct val="80000"/>
              </a:lnSpc>
              <a:buFontTx/>
              <a:buNone/>
            </a:pPr>
            <a:r>
              <a:rPr lang="ru-RU" sz="2000" smtClean="0"/>
              <a:t>обов’язків та норм МГП.</a:t>
            </a:r>
          </a:p>
          <a:p>
            <a:pPr eaLnBrk="1" hangingPunct="1">
              <a:lnSpc>
                <a:spcPct val="80000"/>
              </a:lnSpc>
              <a:buFontTx/>
              <a:buNone/>
            </a:pPr>
            <a:r>
              <a:rPr lang="uk-UA" sz="2000" smtClean="0">
                <a:solidFill>
                  <a:srgbClr val="0000FF"/>
                </a:solidFill>
              </a:rPr>
              <a:t>Особливості</a:t>
            </a:r>
            <a:r>
              <a:rPr lang="uk-UA" sz="2000" smtClean="0"/>
              <a:t>. </a:t>
            </a:r>
            <a:r>
              <a:rPr lang="ru-RU" sz="2000" smtClean="0">
                <a:solidFill>
                  <a:srgbClr val="006600"/>
                </a:solidFill>
              </a:rPr>
              <a:t>МГП є основою для формування в учнів правил</a:t>
            </a:r>
          </a:p>
          <a:p>
            <a:pPr eaLnBrk="1" hangingPunct="1">
              <a:lnSpc>
                <a:spcPct val="80000"/>
              </a:lnSpc>
              <a:buFontTx/>
              <a:buNone/>
            </a:pPr>
            <a:r>
              <a:rPr lang="ru-RU" sz="2000" smtClean="0">
                <a:solidFill>
                  <a:srgbClr val="006600"/>
                </a:solidFill>
              </a:rPr>
              <a:t>поведінки у можливих збройних конфліктах. За змістом м</a:t>
            </a:r>
            <a:r>
              <a:rPr lang="uk-UA" sz="2000" smtClean="0">
                <a:solidFill>
                  <a:srgbClr val="006600"/>
                </a:solidFill>
              </a:rPr>
              <a:t>атеріал</a:t>
            </a:r>
          </a:p>
          <a:p>
            <a:pPr eaLnBrk="1" hangingPunct="1">
              <a:lnSpc>
                <a:spcPct val="80000"/>
              </a:lnSpc>
              <a:buFontTx/>
              <a:buNone/>
            </a:pPr>
            <a:r>
              <a:rPr lang="uk-UA" sz="2000" smtClean="0">
                <a:solidFill>
                  <a:srgbClr val="006600"/>
                </a:solidFill>
              </a:rPr>
              <a:t>розрахований на громадян України, які, виконуючи обов'язок</a:t>
            </a:r>
          </a:p>
          <a:p>
            <a:pPr eaLnBrk="1" hangingPunct="1">
              <a:lnSpc>
                <a:spcPct val="80000"/>
              </a:lnSpc>
              <a:buFontTx/>
              <a:buNone/>
            </a:pPr>
            <a:r>
              <a:rPr lang="uk-UA" sz="2000" smtClean="0">
                <a:solidFill>
                  <a:srgbClr val="006600"/>
                </a:solidFill>
              </a:rPr>
              <a:t>щодо захисту Вітчизни, отримують статус </a:t>
            </a:r>
            <a:r>
              <a:rPr lang="uk-UA" sz="2000" i="1" smtClean="0">
                <a:solidFill>
                  <a:srgbClr val="006600"/>
                </a:solidFill>
              </a:rPr>
              <a:t>комбатанта</a:t>
            </a:r>
            <a:r>
              <a:rPr lang="uk-UA" sz="2000" smtClean="0">
                <a:solidFill>
                  <a:srgbClr val="006600"/>
                </a:solidFill>
              </a:rPr>
              <a:t>. Вивчення</a:t>
            </a:r>
          </a:p>
          <a:p>
            <a:pPr eaLnBrk="1" hangingPunct="1">
              <a:lnSpc>
                <a:spcPct val="80000"/>
              </a:lnSpc>
              <a:buFontTx/>
              <a:buNone/>
            </a:pPr>
            <a:r>
              <a:rPr lang="uk-UA" sz="2000" smtClean="0">
                <a:solidFill>
                  <a:srgbClr val="006600"/>
                </a:solidFill>
              </a:rPr>
              <a:t>норм МГП, що регулюють правові відносини </a:t>
            </a:r>
            <a:r>
              <a:rPr lang="ru-RU" sz="2000" smtClean="0">
                <a:solidFill>
                  <a:srgbClr val="006600"/>
                </a:solidFill>
              </a:rPr>
              <a:t>під час ведення</a:t>
            </a:r>
          </a:p>
          <a:p>
            <a:pPr eaLnBrk="1" hangingPunct="1">
              <a:lnSpc>
                <a:spcPct val="80000"/>
              </a:lnSpc>
              <a:buFontTx/>
              <a:buNone/>
            </a:pPr>
            <a:r>
              <a:rPr lang="ru-RU" sz="2000" smtClean="0">
                <a:solidFill>
                  <a:srgbClr val="006600"/>
                </a:solidFill>
              </a:rPr>
              <a:t>військових дій та захищають жертв війни</a:t>
            </a:r>
            <a:r>
              <a:rPr lang="uk-UA" sz="2000" smtClean="0">
                <a:solidFill>
                  <a:srgbClr val="006600"/>
                </a:solidFill>
              </a:rPr>
              <a:t>,  не обмежується</a:t>
            </a:r>
          </a:p>
          <a:p>
            <a:pPr eaLnBrk="1" hangingPunct="1">
              <a:lnSpc>
                <a:spcPct val="80000"/>
              </a:lnSpc>
              <a:buFontTx/>
              <a:buNone/>
            </a:pPr>
            <a:r>
              <a:rPr lang="uk-UA" sz="2000" smtClean="0">
                <a:solidFill>
                  <a:srgbClr val="006600"/>
                </a:solidFill>
              </a:rPr>
              <a:t>темами розділу. Поведінка військовослужбовця, виконання ним</a:t>
            </a:r>
          </a:p>
          <a:p>
            <a:pPr eaLnBrk="1" hangingPunct="1">
              <a:lnSpc>
                <a:spcPct val="80000"/>
              </a:lnSpc>
              <a:buFontTx/>
              <a:buNone/>
            </a:pPr>
            <a:r>
              <a:rPr lang="uk-UA" sz="2000" smtClean="0">
                <a:solidFill>
                  <a:srgbClr val="006600"/>
                </a:solidFill>
              </a:rPr>
              <a:t>норм МГП в бою розглядається також у розділі 3 (тактична </a:t>
            </a:r>
          </a:p>
          <a:p>
            <a:pPr eaLnBrk="1" hangingPunct="1">
              <a:lnSpc>
                <a:spcPct val="80000"/>
              </a:lnSpc>
              <a:buFontTx/>
              <a:buNone/>
            </a:pPr>
            <a:r>
              <a:rPr lang="uk-UA" sz="2000" smtClean="0">
                <a:solidFill>
                  <a:srgbClr val="006600"/>
                </a:solidFill>
              </a:rPr>
              <a:t>підготовка) та інших розділах програми.</a:t>
            </a:r>
            <a:endParaRPr lang="ru-RU" sz="2000" smtClean="0">
              <a:solidFill>
                <a:srgbClr val="006600"/>
              </a:solidFill>
            </a:endParaRPr>
          </a:p>
          <a:p>
            <a:pPr algn="r" eaLnBrk="1" hangingPunct="1">
              <a:lnSpc>
                <a:spcPct val="80000"/>
              </a:lnSpc>
              <a:buFontTx/>
              <a:buNone/>
            </a:pPr>
            <a:endParaRPr lang="ru-RU" sz="2000" smtClean="0"/>
          </a:p>
        </p:txBody>
      </p:sp>
      <p:grpSp>
        <p:nvGrpSpPr>
          <p:cNvPr id="1029" name="Group 13"/>
          <p:cNvGrpSpPr>
            <a:grpSpLocks/>
          </p:cNvGrpSpPr>
          <p:nvPr/>
        </p:nvGrpSpPr>
        <p:grpSpPr bwMode="auto">
          <a:xfrm>
            <a:off x="152400" y="1524000"/>
            <a:ext cx="914400" cy="5334000"/>
            <a:chOff x="96" y="960"/>
            <a:chExt cx="576" cy="3360"/>
          </a:xfrm>
        </p:grpSpPr>
        <p:grpSp>
          <p:nvGrpSpPr>
            <p:cNvPr id="1033" name="Group 4"/>
            <p:cNvGrpSpPr>
              <a:grpSpLocks/>
            </p:cNvGrpSpPr>
            <p:nvPr/>
          </p:nvGrpSpPr>
          <p:grpSpPr bwMode="auto">
            <a:xfrm>
              <a:off x="144" y="960"/>
              <a:ext cx="528" cy="3360"/>
              <a:chOff x="144" y="960"/>
              <a:chExt cx="528" cy="3360"/>
            </a:xfrm>
          </p:grpSpPr>
          <p:sp>
            <p:nvSpPr>
              <p:cNvPr id="1035" name="Line 5"/>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036" name="Line 6"/>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037" name="Line 7"/>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038" name="Picture 8" descr="герб України"/>
              <p:cNvPicPr>
                <a:picLocks noChangeAspect="1" noChangeArrowheads="1"/>
              </p:cNvPicPr>
              <p:nvPr/>
            </p:nvPicPr>
            <p:blipFill>
              <a:blip r:embed="rId3" cstate="print"/>
              <a:srcRect/>
              <a:stretch>
                <a:fillRect/>
              </a:stretch>
            </p:blipFill>
            <p:spPr bwMode="auto">
              <a:xfrm>
                <a:off x="144" y="1152"/>
                <a:ext cx="528" cy="672"/>
              </a:xfrm>
              <a:prstGeom prst="rect">
                <a:avLst/>
              </a:prstGeom>
              <a:noFill/>
              <a:ln w="9525">
                <a:noFill/>
                <a:miter lim="800000"/>
                <a:headEnd/>
                <a:tailEnd/>
              </a:ln>
            </p:spPr>
          </p:pic>
        </p:grpSp>
        <p:sp>
          <p:nvSpPr>
            <p:cNvPr id="15372" name="Text Box 12"/>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030" name="Group 14"/>
          <p:cNvGrpSpPr>
            <a:grpSpLocks/>
          </p:cNvGrpSpPr>
          <p:nvPr/>
        </p:nvGrpSpPr>
        <p:grpSpPr bwMode="auto">
          <a:xfrm>
            <a:off x="0" y="381000"/>
            <a:ext cx="9144000" cy="533400"/>
            <a:chOff x="0" y="384"/>
            <a:chExt cx="5760" cy="336"/>
          </a:xfrm>
        </p:grpSpPr>
        <p:sp>
          <p:nvSpPr>
            <p:cNvPr id="1031" name="Line 15"/>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032" name="Line 16"/>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28600"/>
            <a:ext cx="9144000" cy="8382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3.</a:t>
            </a:r>
            <a:r>
              <a:rPr lang="en-US" sz="2400" b="1" smtClean="0">
                <a:solidFill>
                  <a:schemeClr val="bg1"/>
                </a:solidFill>
              </a:rPr>
              <a:t> </a:t>
            </a:r>
            <a:r>
              <a:rPr lang="ru-RU" sz="2400" b="1" smtClean="0">
                <a:solidFill>
                  <a:schemeClr val="bg1"/>
                </a:solidFill>
              </a:rPr>
              <a:t>Тактична підготовка</a:t>
            </a:r>
          </a:p>
        </p:txBody>
      </p:sp>
      <p:sp>
        <p:nvSpPr>
          <p:cNvPr id="9219" name="Rectangle 3"/>
          <p:cNvSpPr>
            <a:spLocks noGrp="1" noChangeArrowheads="1"/>
          </p:cNvSpPr>
          <p:nvPr>
            <p:ph type="body" idx="1"/>
          </p:nvPr>
        </p:nvSpPr>
        <p:spPr>
          <a:xfrm>
            <a:off x="1066800" y="1066800"/>
            <a:ext cx="8077200" cy="5562600"/>
          </a:xfrm>
        </p:spPr>
        <p:txBody>
          <a:bodyPr/>
          <a:lstStyle/>
          <a:p>
            <a:pPr algn="r" eaLnBrk="1" hangingPunct="1">
              <a:lnSpc>
                <a:spcPct val="80000"/>
              </a:lnSpc>
              <a:buFontTx/>
              <a:buNone/>
            </a:pPr>
            <a:r>
              <a:rPr lang="ru-RU" sz="2000" b="1" i="1" smtClean="0">
                <a:solidFill>
                  <a:srgbClr val="0000FF"/>
                </a:solidFill>
                <a:latin typeface="Times New Roman" pitchFamily="18" charset="0"/>
              </a:rPr>
              <a:t>Структура</a:t>
            </a:r>
            <a:r>
              <a:rPr lang="ru-RU" sz="2000" b="1" smtClean="0">
                <a:solidFill>
                  <a:srgbClr val="0000FF"/>
                </a:solidFill>
                <a:latin typeface="Times New Roman" pitchFamily="18" charset="0"/>
              </a:rPr>
              <a:t>.</a:t>
            </a:r>
            <a:r>
              <a:rPr lang="ru-RU" sz="2000" b="1" i="1" smtClean="0">
                <a:solidFill>
                  <a:srgbClr val="0000FF"/>
                </a:solidFill>
                <a:latin typeface="Times New Roman" pitchFamily="18" charset="0"/>
              </a:rPr>
              <a:t> </a:t>
            </a:r>
            <a:r>
              <a:rPr lang="ru-RU" sz="2000" b="1" i="1" smtClean="0">
                <a:solidFill>
                  <a:srgbClr val="333300"/>
                </a:solidFill>
                <a:latin typeface="Times New Roman" pitchFamily="18" charset="0"/>
              </a:rPr>
              <a:t>Введення (поняття про тактику, інше). </a:t>
            </a:r>
          </a:p>
          <a:p>
            <a:pPr algn="r" eaLnBrk="1" hangingPunct="1">
              <a:lnSpc>
                <a:spcPct val="80000"/>
              </a:lnSpc>
              <a:buFontTx/>
              <a:buNone/>
            </a:pPr>
            <a:r>
              <a:rPr lang="ru-RU" sz="2000" b="1" i="1" smtClean="0">
                <a:solidFill>
                  <a:srgbClr val="333300"/>
                </a:solidFill>
                <a:latin typeface="Times New Roman" pitchFamily="18" charset="0"/>
              </a:rPr>
              <a:t>3.1. Основи загальновійськового бою. 3.2. Солдат в бою. </a:t>
            </a:r>
          </a:p>
          <a:p>
            <a:pPr algn="r" eaLnBrk="1" hangingPunct="1">
              <a:lnSpc>
                <a:spcPct val="80000"/>
              </a:lnSpc>
              <a:buFontTx/>
              <a:buNone/>
            </a:pPr>
            <a:r>
              <a:rPr lang="ru-RU" sz="2000" b="1" i="1" smtClean="0">
                <a:solidFill>
                  <a:srgbClr val="333300"/>
                </a:solidFill>
                <a:latin typeface="Times New Roman" pitchFamily="18" charset="0"/>
              </a:rPr>
              <a:t>3.3. Відділення в бою. 3.4. Озброєння та бойова техніка родів</a:t>
            </a:r>
          </a:p>
          <a:p>
            <a:pPr algn="r" eaLnBrk="1" hangingPunct="1">
              <a:lnSpc>
                <a:spcPct val="80000"/>
              </a:lnSpc>
              <a:buFontTx/>
              <a:buNone/>
            </a:pPr>
            <a:r>
              <a:rPr lang="ru-RU" sz="2000" b="1" i="1" smtClean="0">
                <a:solidFill>
                  <a:srgbClr val="333300"/>
                </a:solidFill>
                <a:latin typeface="Times New Roman" pitchFamily="18" charset="0"/>
              </a:rPr>
              <a:t>військ Сухопутних військ.</a:t>
            </a:r>
            <a:r>
              <a:rPr lang="ru-RU" sz="2000" i="1" smtClean="0"/>
              <a:t> </a:t>
            </a:r>
            <a:r>
              <a:rPr lang="ru-RU" sz="2000" b="1" i="1" smtClean="0"/>
              <a:t> </a:t>
            </a:r>
          </a:p>
          <a:p>
            <a:pPr eaLnBrk="1" hangingPunct="1">
              <a:lnSpc>
                <a:spcPct val="80000"/>
              </a:lnSpc>
              <a:buFontTx/>
              <a:buNone/>
            </a:pPr>
            <a:r>
              <a:rPr lang="ru-RU" sz="2000" smtClean="0">
                <a:solidFill>
                  <a:srgbClr val="0000FF"/>
                </a:solidFill>
              </a:rPr>
              <a:t>Завдання навчання</a:t>
            </a:r>
            <a:r>
              <a:rPr lang="en-US" sz="2000" smtClean="0">
                <a:solidFill>
                  <a:srgbClr val="0000FF"/>
                </a:solidFill>
              </a:rPr>
              <a:t>:</a:t>
            </a:r>
            <a:r>
              <a:rPr lang="uk-UA" sz="2000" b="1" smtClean="0">
                <a:solidFill>
                  <a:srgbClr val="0000FF"/>
                </a:solidFill>
              </a:rPr>
              <a:t> </a:t>
            </a:r>
            <a:r>
              <a:rPr lang="ru-RU" sz="2000" i="1" smtClean="0"/>
              <a:t>знати</a:t>
            </a:r>
            <a:r>
              <a:rPr lang="ru-RU" sz="2000" b="1" smtClean="0"/>
              <a:t> </a:t>
            </a:r>
            <a:r>
              <a:rPr lang="ru-RU" sz="2000" smtClean="0"/>
              <a:t>основи бою та обов’язки солдата в</a:t>
            </a:r>
          </a:p>
          <a:p>
            <a:pPr eaLnBrk="1" hangingPunct="1">
              <a:lnSpc>
                <a:spcPct val="80000"/>
              </a:lnSpc>
              <a:buFontTx/>
              <a:buNone/>
            </a:pPr>
            <a:r>
              <a:rPr lang="ru-RU" sz="2000" smtClean="0"/>
              <a:t>бою, основні положення з підготовки та ведення бою</a:t>
            </a:r>
          </a:p>
          <a:p>
            <a:pPr eaLnBrk="1" hangingPunct="1">
              <a:lnSpc>
                <a:spcPct val="80000"/>
              </a:lnSpc>
              <a:buFontTx/>
              <a:buNone/>
            </a:pPr>
            <a:r>
              <a:rPr lang="ru-RU" sz="2000" smtClean="0"/>
              <a:t>механізованим відділенням; </a:t>
            </a:r>
            <a:r>
              <a:rPr lang="ru-RU" sz="2000" i="1" smtClean="0"/>
              <a:t>вміти</a:t>
            </a:r>
            <a:r>
              <a:rPr lang="ru-RU" sz="2000" b="1" smtClean="0"/>
              <a:t> </a:t>
            </a:r>
            <a:r>
              <a:rPr lang="ru-RU" sz="2000" smtClean="0"/>
              <a:t>пересуватися на полі бою, </a:t>
            </a:r>
          </a:p>
          <a:p>
            <a:pPr eaLnBrk="1" hangingPunct="1">
              <a:lnSpc>
                <a:spcPct val="80000"/>
              </a:lnSpc>
              <a:buFontTx/>
              <a:buNone/>
            </a:pPr>
            <a:r>
              <a:rPr lang="ru-RU" sz="2000" smtClean="0"/>
              <a:t>готувати вогневу позицію, вести спостереження і виконувати </a:t>
            </a:r>
          </a:p>
          <a:p>
            <a:pPr eaLnBrk="1" hangingPunct="1">
              <a:lnSpc>
                <a:spcPct val="80000"/>
              </a:lnSpc>
              <a:buFontTx/>
              <a:buNone/>
            </a:pPr>
            <a:r>
              <a:rPr lang="ru-RU" sz="2000" smtClean="0"/>
              <a:t>прийоми знищення противника</a:t>
            </a:r>
            <a:r>
              <a:rPr lang="en-US" sz="2000" smtClean="0"/>
              <a:t>;</a:t>
            </a:r>
            <a:r>
              <a:rPr lang="uk-UA" sz="2000" smtClean="0"/>
              <a:t> </a:t>
            </a:r>
            <a:r>
              <a:rPr lang="ru-RU" sz="2000" i="1" smtClean="0"/>
              <a:t>оволодіти</a:t>
            </a:r>
            <a:r>
              <a:rPr lang="ru-RU" sz="2000" b="1" i="1" smtClean="0"/>
              <a:t> </a:t>
            </a:r>
            <a:r>
              <a:rPr lang="ru-RU" sz="2000" smtClean="0"/>
              <a:t>навичками дій солдата</a:t>
            </a:r>
          </a:p>
          <a:p>
            <a:pPr eaLnBrk="1" hangingPunct="1">
              <a:lnSpc>
                <a:spcPct val="80000"/>
              </a:lnSpc>
              <a:buFontTx/>
              <a:buNone/>
            </a:pPr>
            <a:r>
              <a:rPr lang="ru-RU" sz="2000" smtClean="0"/>
              <a:t>у наступі та в обороні, у складі бойових груп та відділення.</a:t>
            </a:r>
          </a:p>
          <a:p>
            <a:pPr eaLnBrk="1" hangingPunct="1">
              <a:lnSpc>
                <a:spcPct val="80000"/>
              </a:lnSpc>
              <a:buFontTx/>
              <a:buNone/>
            </a:pPr>
            <a:r>
              <a:rPr lang="uk-UA" sz="2000" smtClean="0">
                <a:solidFill>
                  <a:srgbClr val="0000FF"/>
                </a:solidFill>
              </a:rPr>
              <a:t>Особливості</a:t>
            </a:r>
            <a:r>
              <a:rPr lang="uk-UA" sz="2000" smtClean="0"/>
              <a:t>. </a:t>
            </a:r>
            <a:r>
              <a:rPr lang="uk-UA" sz="2000" smtClean="0">
                <a:solidFill>
                  <a:srgbClr val="006600"/>
                </a:solidFill>
              </a:rPr>
              <a:t>Перед безпосередньою підготовкою учнів діям</a:t>
            </a:r>
          </a:p>
          <a:p>
            <a:pPr eaLnBrk="1" hangingPunct="1">
              <a:lnSpc>
                <a:spcPct val="80000"/>
              </a:lnSpc>
              <a:buFontTx/>
              <a:buNone/>
            </a:pPr>
            <a:r>
              <a:rPr lang="uk-UA" sz="2000" smtClean="0">
                <a:solidFill>
                  <a:srgbClr val="006600"/>
                </a:solidFill>
              </a:rPr>
              <a:t>солдата в бою (1-й період навчання -10 клас) вивчаються</a:t>
            </a:r>
          </a:p>
          <a:p>
            <a:pPr eaLnBrk="1" hangingPunct="1">
              <a:lnSpc>
                <a:spcPct val="80000"/>
              </a:lnSpc>
              <a:buFontTx/>
              <a:buNone/>
            </a:pPr>
            <a:r>
              <a:rPr lang="uk-UA" sz="2000" smtClean="0">
                <a:solidFill>
                  <a:srgbClr val="006600"/>
                </a:solidFill>
              </a:rPr>
              <a:t>основні положення бою, його складові, бойове забезпечення.</a:t>
            </a:r>
          </a:p>
          <a:p>
            <a:pPr eaLnBrk="1" hangingPunct="1">
              <a:lnSpc>
                <a:spcPct val="80000"/>
              </a:lnSpc>
              <a:buFontTx/>
              <a:buNone/>
            </a:pPr>
            <a:r>
              <a:rPr lang="uk-UA" sz="2000" smtClean="0">
                <a:solidFill>
                  <a:srgbClr val="006600"/>
                </a:solidFill>
              </a:rPr>
              <a:t>Навчання учнів діям солдата в бою за темами «Солдат в бою»,</a:t>
            </a:r>
          </a:p>
          <a:p>
            <a:pPr eaLnBrk="1" hangingPunct="1">
              <a:lnSpc>
                <a:spcPct val="80000"/>
              </a:lnSpc>
              <a:buFontTx/>
              <a:buNone/>
            </a:pPr>
            <a:r>
              <a:rPr lang="uk-UA" sz="2000" smtClean="0">
                <a:solidFill>
                  <a:srgbClr val="006600"/>
                </a:solidFill>
              </a:rPr>
              <a:t>«Відділення в бою» здійснюється на практичних заняттях у 2-му</a:t>
            </a:r>
          </a:p>
          <a:p>
            <a:pPr eaLnBrk="1" hangingPunct="1">
              <a:lnSpc>
                <a:spcPct val="80000"/>
              </a:lnSpc>
              <a:buFontTx/>
              <a:buNone/>
            </a:pPr>
            <a:r>
              <a:rPr lang="uk-UA" sz="2000" smtClean="0">
                <a:solidFill>
                  <a:srgbClr val="006600"/>
                </a:solidFill>
              </a:rPr>
              <a:t>періоді навчання (11 клас) та під час НПЗ, на яких учні також </a:t>
            </a:r>
          </a:p>
          <a:p>
            <a:pPr eaLnBrk="1" hangingPunct="1">
              <a:lnSpc>
                <a:spcPct val="80000"/>
              </a:lnSpc>
              <a:buFontTx/>
              <a:buNone/>
            </a:pPr>
            <a:r>
              <a:rPr lang="uk-UA" sz="2000" smtClean="0">
                <a:solidFill>
                  <a:srgbClr val="006600"/>
                </a:solidFill>
              </a:rPr>
              <a:t>ознайомлюються із озброєнням і бойовою технікою родів військ</a:t>
            </a:r>
          </a:p>
          <a:p>
            <a:pPr eaLnBrk="1" hangingPunct="1">
              <a:lnSpc>
                <a:spcPct val="80000"/>
              </a:lnSpc>
              <a:buFontTx/>
              <a:buNone/>
            </a:pPr>
            <a:r>
              <a:rPr lang="uk-UA" sz="2000" smtClean="0">
                <a:solidFill>
                  <a:srgbClr val="006600"/>
                </a:solidFill>
              </a:rPr>
              <a:t>СВ у військових частинах.</a:t>
            </a:r>
            <a:r>
              <a:rPr lang="uk-UA" sz="2000" smtClean="0"/>
              <a:t> </a:t>
            </a:r>
            <a:r>
              <a:rPr lang="uk-UA" sz="2000" i="1" smtClean="0">
                <a:hlinkClick r:id="rId2" action="ppaction://hlinkpres?slideindex=1&amp;slidetitle="/>
              </a:rPr>
              <a:t>Структура підготовки </a:t>
            </a:r>
            <a:r>
              <a:rPr lang="uk-UA" sz="2000" i="1" smtClean="0"/>
              <a:t>– схема 1.  </a:t>
            </a:r>
            <a:endParaRPr lang="ru-RU" sz="2000" i="1" smtClean="0"/>
          </a:p>
          <a:p>
            <a:pPr eaLnBrk="1" hangingPunct="1">
              <a:lnSpc>
                <a:spcPct val="80000"/>
              </a:lnSpc>
              <a:buFontTx/>
              <a:buNone/>
            </a:pPr>
            <a:endParaRPr lang="ru-RU" sz="2000" i="1" smtClean="0"/>
          </a:p>
        </p:txBody>
      </p:sp>
      <p:grpSp>
        <p:nvGrpSpPr>
          <p:cNvPr id="9220" name="Group 13"/>
          <p:cNvGrpSpPr>
            <a:grpSpLocks/>
          </p:cNvGrpSpPr>
          <p:nvPr/>
        </p:nvGrpSpPr>
        <p:grpSpPr bwMode="auto">
          <a:xfrm>
            <a:off x="152400" y="1524000"/>
            <a:ext cx="914400" cy="5334000"/>
            <a:chOff x="96" y="960"/>
            <a:chExt cx="576" cy="3360"/>
          </a:xfrm>
        </p:grpSpPr>
        <p:grpSp>
          <p:nvGrpSpPr>
            <p:cNvPr id="9224" name="Group 7"/>
            <p:cNvGrpSpPr>
              <a:grpSpLocks/>
            </p:cNvGrpSpPr>
            <p:nvPr/>
          </p:nvGrpSpPr>
          <p:grpSpPr bwMode="auto">
            <a:xfrm>
              <a:off x="144" y="960"/>
              <a:ext cx="528" cy="3360"/>
              <a:chOff x="144" y="960"/>
              <a:chExt cx="528" cy="3360"/>
            </a:xfrm>
          </p:grpSpPr>
          <p:sp>
            <p:nvSpPr>
              <p:cNvPr id="9226" name="Line 8"/>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9227" name="Line 9"/>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9228" name="Line 10"/>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9229" name="Picture 11" descr="герб України"/>
              <p:cNvPicPr>
                <a:picLocks noChangeAspect="1" noChangeArrowheads="1"/>
              </p:cNvPicPr>
              <p:nvPr/>
            </p:nvPicPr>
            <p:blipFill>
              <a:blip r:embed="rId3" cstate="print"/>
              <a:srcRect/>
              <a:stretch>
                <a:fillRect/>
              </a:stretch>
            </p:blipFill>
            <p:spPr bwMode="auto">
              <a:xfrm>
                <a:off x="144" y="1152"/>
                <a:ext cx="528" cy="672"/>
              </a:xfrm>
              <a:prstGeom prst="rect">
                <a:avLst/>
              </a:prstGeom>
              <a:noFill/>
              <a:ln w="9525">
                <a:noFill/>
                <a:miter lim="800000"/>
                <a:headEnd/>
                <a:tailEnd/>
              </a:ln>
            </p:spPr>
          </p:pic>
        </p:grpSp>
        <p:sp>
          <p:nvSpPr>
            <p:cNvPr id="18444" name="Text Box 12"/>
            <p:cNvSpPr txBox="1">
              <a:spLocks noChangeArrowheads="1"/>
            </p:cNvSpPr>
            <p:nvPr/>
          </p:nvSpPr>
          <p:spPr bwMode="auto">
            <a:xfrm>
              <a:off x="96" y="1920"/>
              <a:ext cx="576" cy="372"/>
            </a:xfrm>
            <a:prstGeom prst="rect">
              <a:avLst/>
            </a:prstGeom>
            <a:gradFill rotWithShape="1">
              <a:gsLst>
                <a:gs pos="0">
                  <a:schemeClr val="hlink"/>
                </a:gs>
                <a:gs pos="50000">
                  <a:schemeClr val="hlink">
                    <a:gamma/>
                    <a:shade val="46275"/>
                    <a:invGamma/>
                  </a:schemeClr>
                </a:gs>
                <a:gs pos="100000">
                  <a:schemeClr val="hlink"/>
                </a:gs>
              </a:gsLst>
              <a:lin ang="5400000" scaled="1"/>
            </a:gradFill>
            <a:ln w="9525">
              <a:solidFill>
                <a:schemeClr val="bg1"/>
              </a:solid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9221" name="Group 14"/>
          <p:cNvGrpSpPr>
            <a:grpSpLocks/>
          </p:cNvGrpSpPr>
          <p:nvPr/>
        </p:nvGrpSpPr>
        <p:grpSpPr bwMode="auto">
          <a:xfrm>
            <a:off x="0" y="381000"/>
            <a:ext cx="9144000" cy="533400"/>
            <a:chOff x="0" y="384"/>
            <a:chExt cx="5760" cy="336"/>
          </a:xfrm>
        </p:grpSpPr>
        <p:sp>
          <p:nvSpPr>
            <p:cNvPr id="9222" name="Line 15"/>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9223" name="Line 16"/>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1143000" y="1143000"/>
            <a:ext cx="7848600" cy="5486400"/>
          </a:xfrm>
        </p:spPr>
        <p:txBody>
          <a:bodyPr/>
          <a:lstStyle/>
          <a:p>
            <a:pPr algn="r" eaLnBrk="1" hangingPunct="1">
              <a:lnSpc>
                <a:spcPct val="80000"/>
              </a:lnSpc>
              <a:buFontTx/>
              <a:buNone/>
            </a:pPr>
            <a:r>
              <a:rPr lang="ru-RU" sz="1800" b="1" i="1" smtClean="0">
                <a:solidFill>
                  <a:srgbClr val="0000FF"/>
                </a:solidFill>
                <a:latin typeface="Times New Roman" pitchFamily="18" charset="0"/>
              </a:rPr>
              <a:t>Структура</a:t>
            </a:r>
            <a:r>
              <a:rPr lang="ru-RU" sz="1800" b="1" smtClean="0">
                <a:solidFill>
                  <a:srgbClr val="0000FF"/>
                </a:solidFill>
                <a:latin typeface="Times New Roman" pitchFamily="18" charset="0"/>
              </a:rPr>
              <a:t>. </a:t>
            </a:r>
            <a:r>
              <a:rPr lang="ru-RU" sz="1800" b="1" i="1" smtClean="0">
                <a:solidFill>
                  <a:srgbClr val="333300"/>
                </a:solidFill>
                <a:latin typeface="Times New Roman" pitchFamily="18" charset="0"/>
              </a:rPr>
              <a:t>Введення. 4.1. Основи стрільби зі стрілецької зброї (СЗ). 4.2. СЗ та поводження з нею, догляд і зберігання. 4.3. Прийоми і правила стрільби зі СЗ. 4.4. Стрільба по наземних і повітряних цілях. 4.5. Ручні осколкові гранати (РГ) та поводження з ними, догляд і зберігання. 4.6. Прийоми і правила метання РГ. 4.7. Метання РГ в бою.</a:t>
            </a:r>
            <a:r>
              <a:rPr lang="ru-RU" sz="1800" i="1" smtClean="0"/>
              <a:t>  </a:t>
            </a:r>
          </a:p>
          <a:p>
            <a:pPr eaLnBrk="1" hangingPunct="1">
              <a:lnSpc>
                <a:spcPct val="80000"/>
              </a:lnSpc>
              <a:buFontTx/>
              <a:buNone/>
            </a:pPr>
            <a:r>
              <a:rPr lang="ru-RU" sz="2000" smtClean="0">
                <a:solidFill>
                  <a:srgbClr val="0000FF"/>
                </a:solidFill>
              </a:rPr>
              <a:t>Завдання навчання</a:t>
            </a:r>
            <a:r>
              <a:rPr lang="ru-RU" sz="2000" smtClean="0"/>
              <a:t>:</a:t>
            </a:r>
            <a:r>
              <a:rPr lang="ru-RU" sz="2000" b="1" smtClean="0"/>
              <a:t> </a:t>
            </a:r>
            <a:r>
              <a:rPr lang="ru-RU" sz="2000" b="1" i="1" smtClean="0"/>
              <a:t>знати</a:t>
            </a:r>
            <a:r>
              <a:rPr lang="ru-RU" sz="2000" b="1" smtClean="0"/>
              <a:t> </a:t>
            </a:r>
            <a:r>
              <a:rPr lang="ru-RU" sz="2000" smtClean="0"/>
              <a:t>будову, можливості і порядок</a:t>
            </a:r>
          </a:p>
          <a:p>
            <a:pPr eaLnBrk="1" hangingPunct="1">
              <a:lnSpc>
                <a:spcPct val="80000"/>
              </a:lnSpc>
              <a:buFontTx/>
              <a:buNone/>
            </a:pPr>
            <a:r>
              <a:rPr lang="ru-RU" sz="2000" smtClean="0"/>
              <a:t>підготовки СЗ (АК) до бою, основи та правила стрільби; </a:t>
            </a:r>
            <a:r>
              <a:rPr lang="ru-RU" sz="2000" b="1" i="1" smtClean="0"/>
              <a:t>вміти</a:t>
            </a:r>
          </a:p>
          <a:p>
            <a:pPr eaLnBrk="1" hangingPunct="1">
              <a:lnSpc>
                <a:spcPct val="80000"/>
              </a:lnSpc>
              <a:buFontTx/>
              <a:buNone/>
            </a:pPr>
            <a:r>
              <a:rPr lang="ru-RU" sz="2000" smtClean="0"/>
              <a:t>готувати зброю до стрільби, вести розвідку цілей, володіти</a:t>
            </a:r>
          </a:p>
          <a:p>
            <a:pPr eaLnBrk="1" hangingPunct="1">
              <a:lnSpc>
                <a:spcPct val="80000"/>
              </a:lnSpc>
              <a:buFontTx/>
              <a:buNone/>
            </a:pPr>
            <a:r>
              <a:rPr lang="ru-RU" sz="2000" smtClean="0"/>
              <a:t>прийомами і способами ведення вогню, влучно уражати</a:t>
            </a:r>
          </a:p>
          <a:p>
            <a:pPr eaLnBrk="1" hangingPunct="1">
              <a:lnSpc>
                <a:spcPct val="80000"/>
              </a:lnSpc>
              <a:buFontTx/>
              <a:buNone/>
            </a:pPr>
            <a:r>
              <a:rPr lang="ru-RU" sz="2000" smtClean="0"/>
              <a:t>противника, метати ручні гранати</a:t>
            </a:r>
            <a:r>
              <a:rPr lang="en-US" sz="2000" smtClean="0"/>
              <a:t>;</a:t>
            </a:r>
            <a:r>
              <a:rPr lang="uk-UA" sz="2000" smtClean="0"/>
              <a:t> </a:t>
            </a:r>
            <a:r>
              <a:rPr lang="ru-RU" sz="2000" smtClean="0"/>
              <a:t>н</a:t>
            </a:r>
            <a:r>
              <a:rPr lang="ru-RU" sz="2000" b="1" i="1" smtClean="0"/>
              <a:t>абути</a:t>
            </a:r>
            <a:r>
              <a:rPr lang="ru-RU" sz="2000" b="1" smtClean="0"/>
              <a:t> </a:t>
            </a:r>
            <a:r>
              <a:rPr lang="ru-RU" sz="2000" smtClean="0"/>
              <a:t>первинних навичок у</a:t>
            </a:r>
          </a:p>
          <a:p>
            <a:pPr eaLnBrk="1" hangingPunct="1">
              <a:lnSpc>
                <a:spcPct val="80000"/>
              </a:lnSpc>
              <a:buFontTx/>
              <a:buNone/>
            </a:pPr>
            <a:r>
              <a:rPr lang="ru-RU" sz="2000" smtClean="0"/>
              <a:t>діях зі зброєю під час виконання </a:t>
            </a:r>
            <a:r>
              <a:rPr lang="ru-RU" sz="2000" smtClean="0">
                <a:hlinkClick r:id="rId2" action="ppaction://hlinkpres?slideindex=1&amp;slidetitle="/>
              </a:rPr>
              <a:t>вогневих задач</a:t>
            </a:r>
            <a:r>
              <a:rPr lang="ru-RU" sz="2000" smtClean="0"/>
              <a:t>.</a:t>
            </a:r>
          </a:p>
          <a:p>
            <a:pPr eaLnBrk="1" hangingPunct="1">
              <a:lnSpc>
                <a:spcPct val="80000"/>
              </a:lnSpc>
              <a:buFontTx/>
              <a:buNone/>
            </a:pPr>
            <a:r>
              <a:rPr lang="uk-UA" sz="2000" smtClean="0">
                <a:solidFill>
                  <a:srgbClr val="0000FF"/>
                </a:solidFill>
              </a:rPr>
              <a:t>Особливості</a:t>
            </a:r>
            <a:r>
              <a:rPr lang="uk-UA" sz="2000" smtClean="0"/>
              <a:t>. </a:t>
            </a:r>
            <a:r>
              <a:rPr lang="ru-RU" sz="2000" i="1" smtClean="0">
                <a:solidFill>
                  <a:srgbClr val="006600"/>
                </a:solidFill>
              </a:rPr>
              <a:t>Основи стрільби</a:t>
            </a:r>
            <a:r>
              <a:rPr lang="ru-RU" sz="2000" smtClean="0">
                <a:solidFill>
                  <a:srgbClr val="006600"/>
                </a:solidFill>
              </a:rPr>
              <a:t> вивчаються до розгляду будови</a:t>
            </a:r>
          </a:p>
          <a:p>
            <a:pPr eaLnBrk="1" hangingPunct="1">
              <a:lnSpc>
                <a:spcPct val="80000"/>
              </a:lnSpc>
              <a:buFontTx/>
              <a:buNone/>
            </a:pPr>
            <a:r>
              <a:rPr lang="ru-RU" sz="2000" smtClean="0">
                <a:solidFill>
                  <a:srgbClr val="006600"/>
                </a:solidFill>
              </a:rPr>
              <a:t>зброї, оскільки її </a:t>
            </a:r>
            <a:r>
              <a:rPr lang="ru-RU" sz="2000" smtClean="0">
                <a:solidFill>
                  <a:srgbClr val="006600"/>
                </a:solidFill>
                <a:hlinkClick r:id="rId3" action="ppaction://hlinkpres?slideindex=1&amp;slidetitle="/>
              </a:rPr>
              <a:t>бойові властивості </a:t>
            </a:r>
            <a:r>
              <a:rPr lang="ru-RU" sz="2000" smtClean="0">
                <a:solidFill>
                  <a:srgbClr val="006600"/>
                </a:solidFill>
              </a:rPr>
              <a:t>засвоюються лише за умови</a:t>
            </a:r>
          </a:p>
          <a:p>
            <a:pPr eaLnBrk="1" hangingPunct="1">
              <a:lnSpc>
                <a:spcPct val="80000"/>
              </a:lnSpc>
              <a:buFontTx/>
              <a:buNone/>
            </a:pPr>
            <a:r>
              <a:rPr lang="ru-RU" sz="2000" smtClean="0">
                <a:solidFill>
                  <a:srgbClr val="006600"/>
                </a:solidFill>
              </a:rPr>
              <a:t>розуміння внутрішньої і зовнішньої балістики стрільби. </a:t>
            </a:r>
            <a:r>
              <a:rPr lang="ru-RU" sz="2000" i="1" smtClean="0">
                <a:solidFill>
                  <a:srgbClr val="006600"/>
                </a:solidFill>
              </a:rPr>
              <a:t>Прийоми</a:t>
            </a:r>
          </a:p>
          <a:p>
            <a:pPr eaLnBrk="1" hangingPunct="1">
              <a:lnSpc>
                <a:spcPct val="80000"/>
              </a:lnSpc>
              <a:buFontTx/>
              <a:buNone/>
            </a:pPr>
            <a:r>
              <a:rPr lang="ru-RU" sz="2000" i="1" smtClean="0">
                <a:solidFill>
                  <a:srgbClr val="006600"/>
                </a:solidFill>
              </a:rPr>
              <a:t>і правила стрільби</a:t>
            </a:r>
            <a:r>
              <a:rPr lang="ru-RU" sz="2000" smtClean="0">
                <a:solidFill>
                  <a:srgbClr val="006600"/>
                </a:solidFill>
              </a:rPr>
              <a:t> вивчаються раніше тактичних тем, що </a:t>
            </a:r>
          </a:p>
          <a:p>
            <a:pPr eaLnBrk="1" hangingPunct="1">
              <a:lnSpc>
                <a:spcPct val="80000"/>
              </a:lnSpc>
              <a:buFontTx/>
              <a:buNone/>
            </a:pPr>
            <a:r>
              <a:rPr lang="ru-RU" sz="2000" smtClean="0">
                <a:solidFill>
                  <a:srgbClr val="006600"/>
                </a:solidFill>
              </a:rPr>
              <a:t>стосуються підготовки солдата до бою. </a:t>
            </a:r>
            <a:r>
              <a:rPr lang="ru-RU" sz="2000" i="1" smtClean="0">
                <a:solidFill>
                  <a:srgbClr val="006600"/>
                </a:solidFill>
              </a:rPr>
              <a:t>Початкові</a:t>
            </a:r>
            <a:r>
              <a:rPr lang="ru-RU" sz="2000" smtClean="0">
                <a:solidFill>
                  <a:srgbClr val="006600"/>
                </a:solidFill>
              </a:rPr>
              <a:t> і </a:t>
            </a:r>
            <a:r>
              <a:rPr lang="ru-RU" sz="2000" i="1" smtClean="0">
                <a:solidFill>
                  <a:srgbClr val="006600"/>
                </a:solidFill>
              </a:rPr>
              <a:t>навчальні</a:t>
            </a:r>
          </a:p>
          <a:p>
            <a:pPr eaLnBrk="1" hangingPunct="1">
              <a:lnSpc>
                <a:spcPct val="80000"/>
              </a:lnSpc>
              <a:buFontTx/>
              <a:buNone/>
            </a:pPr>
            <a:r>
              <a:rPr lang="ru-RU" sz="2000" i="1" smtClean="0">
                <a:solidFill>
                  <a:srgbClr val="006600"/>
                </a:solidFill>
              </a:rPr>
              <a:t>стрільби</a:t>
            </a:r>
            <a:r>
              <a:rPr lang="ru-RU" sz="2000" smtClean="0">
                <a:solidFill>
                  <a:srgbClr val="006600"/>
                </a:solidFill>
              </a:rPr>
              <a:t> виконуються під час вивчення прийомів і способів</a:t>
            </a:r>
          </a:p>
          <a:p>
            <a:pPr eaLnBrk="1" hangingPunct="1">
              <a:lnSpc>
                <a:spcPct val="80000"/>
              </a:lnSpc>
              <a:buFontTx/>
              <a:buNone/>
            </a:pPr>
            <a:r>
              <a:rPr lang="ru-RU" sz="2000" smtClean="0">
                <a:solidFill>
                  <a:srgbClr val="006600"/>
                </a:solidFill>
              </a:rPr>
              <a:t>ведення вогню зі стрілецької зброї у оборонному і </a:t>
            </a:r>
          </a:p>
          <a:p>
            <a:pPr eaLnBrk="1" hangingPunct="1">
              <a:lnSpc>
                <a:spcPct val="80000"/>
              </a:lnSpc>
              <a:buFontTx/>
              <a:buNone/>
            </a:pPr>
            <a:r>
              <a:rPr lang="ru-RU" sz="2000" smtClean="0">
                <a:solidFill>
                  <a:srgbClr val="006600"/>
                </a:solidFill>
              </a:rPr>
              <a:t>наступальному бою. </a:t>
            </a:r>
          </a:p>
          <a:p>
            <a:pPr eaLnBrk="1" hangingPunct="1">
              <a:lnSpc>
                <a:spcPct val="80000"/>
              </a:lnSpc>
              <a:spcBef>
                <a:spcPct val="0"/>
              </a:spcBef>
              <a:buFontTx/>
              <a:buNone/>
            </a:pPr>
            <a:endParaRPr lang="ru-RU" sz="2000" smtClean="0">
              <a:solidFill>
                <a:srgbClr val="006600"/>
              </a:solidFill>
            </a:endParaRPr>
          </a:p>
        </p:txBody>
      </p:sp>
      <p:sp>
        <p:nvSpPr>
          <p:cNvPr id="20484" name="Rectangle 4"/>
          <p:cNvSpPr>
            <a:spLocks noGrp="1" noChangeArrowheads="1"/>
          </p:cNvSpPr>
          <p:nvPr>
            <p:ph type="title"/>
          </p:nvPr>
        </p:nvSpPr>
        <p:spPr>
          <a:xfrm>
            <a:off x="0" y="228600"/>
            <a:ext cx="9144000" cy="838200"/>
          </a:xfrm>
          <a:gradFill rotWithShape="1">
            <a:gsLst>
              <a:gs pos="0">
                <a:schemeClr val="hlink"/>
              </a:gs>
              <a:gs pos="50000">
                <a:schemeClr val="hlink">
                  <a:gamma/>
                  <a:shade val="46275"/>
                  <a:invGamma/>
                </a:schemeClr>
              </a:gs>
              <a:gs pos="100000">
                <a:schemeClr val="hlink"/>
              </a:gs>
            </a:gsLst>
            <a:lin ang="5400000" scaled="1"/>
          </a:gradFill>
        </p:spPr>
        <p:txBody>
          <a:bodyPr/>
          <a:lstStyle/>
          <a:p>
            <a:pPr eaLnBrk="1" hangingPunct="1">
              <a:defRPr/>
            </a:pPr>
            <a:r>
              <a:rPr lang="ru-RU" sz="2400" b="1" smtClean="0">
                <a:solidFill>
                  <a:schemeClr val="bg1"/>
                </a:solidFill>
              </a:rPr>
              <a:t>Розділ 4. Вогнева підготовка</a:t>
            </a:r>
          </a:p>
        </p:txBody>
      </p:sp>
      <p:grpSp>
        <p:nvGrpSpPr>
          <p:cNvPr id="10244" name="Group 14"/>
          <p:cNvGrpSpPr>
            <a:grpSpLocks/>
          </p:cNvGrpSpPr>
          <p:nvPr/>
        </p:nvGrpSpPr>
        <p:grpSpPr bwMode="auto">
          <a:xfrm>
            <a:off x="152400" y="1524000"/>
            <a:ext cx="914400" cy="5334000"/>
            <a:chOff x="96" y="960"/>
            <a:chExt cx="576" cy="3360"/>
          </a:xfrm>
        </p:grpSpPr>
        <p:grpSp>
          <p:nvGrpSpPr>
            <p:cNvPr id="10248" name="Group 5"/>
            <p:cNvGrpSpPr>
              <a:grpSpLocks/>
            </p:cNvGrpSpPr>
            <p:nvPr/>
          </p:nvGrpSpPr>
          <p:grpSpPr bwMode="auto">
            <a:xfrm>
              <a:off x="144" y="960"/>
              <a:ext cx="528" cy="3360"/>
              <a:chOff x="144" y="960"/>
              <a:chExt cx="528" cy="3360"/>
            </a:xfrm>
          </p:grpSpPr>
          <p:sp>
            <p:nvSpPr>
              <p:cNvPr id="10250" name="Line 6"/>
              <p:cNvSpPr>
                <a:spLocks noChangeShapeType="1"/>
              </p:cNvSpPr>
              <p:nvPr/>
            </p:nvSpPr>
            <p:spPr bwMode="auto">
              <a:xfrm flipV="1">
                <a:off x="288" y="960"/>
                <a:ext cx="0" cy="3360"/>
              </a:xfrm>
              <a:prstGeom prst="line">
                <a:avLst/>
              </a:prstGeom>
              <a:noFill/>
              <a:ln w="38100">
                <a:solidFill>
                  <a:schemeClr val="tx1"/>
                </a:solidFill>
                <a:round/>
                <a:headEnd/>
                <a:tailEnd/>
              </a:ln>
            </p:spPr>
            <p:txBody>
              <a:bodyPr/>
              <a:lstStyle/>
              <a:p>
                <a:endParaRPr lang="ru-RU"/>
              </a:p>
            </p:txBody>
          </p:sp>
          <p:sp>
            <p:nvSpPr>
              <p:cNvPr id="10251" name="Line 7"/>
              <p:cNvSpPr>
                <a:spLocks noChangeShapeType="1"/>
              </p:cNvSpPr>
              <p:nvPr/>
            </p:nvSpPr>
            <p:spPr bwMode="auto">
              <a:xfrm flipV="1">
                <a:off x="384" y="1056"/>
                <a:ext cx="0" cy="3264"/>
              </a:xfrm>
              <a:prstGeom prst="line">
                <a:avLst/>
              </a:prstGeom>
              <a:noFill/>
              <a:ln w="38100">
                <a:solidFill>
                  <a:schemeClr val="tx1"/>
                </a:solidFill>
                <a:round/>
                <a:headEnd/>
                <a:tailEnd/>
              </a:ln>
            </p:spPr>
            <p:txBody>
              <a:bodyPr/>
              <a:lstStyle/>
              <a:p>
                <a:endParaRPr lang="ru-RU"/>
              </a:p>
            </p:txBody>
          </p:sp>
          <p:sp>
            <p:nvSpPr>
              <p:cNvPr id="10252" name="Line 8"/>
              <p:cNvSpPr>
                <a:spLocks noChangeShapeType="1"/>
              </p:cNvSpPr>
              <p:nvPr/>
            </p:nvSpPr>
            <p:spPr bwMode="auto">
              <a:xfrm flipV="1">
                <a:off x="480" y="1104"/>
                <a:ext cx="0" cy="3216"/>
              </a:xfrm>
              <a:prstGeom prst="line">
                <a:avLst/>
              </a:prstGeom>
              <a:noFill/>
              <a:ln w="38100">
                <a:solidFill>
                  <a:schemeClr val="tx1"/>
                </a:solidFill>
                <a:round/>
                <a:headEnd/>
                <a:tailEnd/>
              </a:ln>
            </p:spPr>
            <p:txBody>
              <a:bodyPr/>
              <a:lstStyle/>
              <a:p>
                <a:endParaRPr lang="ru-RU"/>
              </a:p>
            </p:txBody>
          </p:sp>
          <p:pic>
            <p:nvPicPr>
              <p:cNvPr id="10253" name="Picture 9" descr="герб України"/>
              <p:cNvPicPr>
                <a:picLocks noChangeAspect="1" noChangeArrowheads="1"/>
              </p:cNvPicPr>
              <p:nvPr/>
            </p:nvPicPr>
            <p:blipFill>
              <a:blip r:embed="rId4" cstate="print"/>
              <a:srcRect/>
              <a:stretch>
                <a:fillRect/>
              </a:stretch>
            </p:blipFill>
            <p:spPr bwMode="auto">
              <a:xfrm>
                <a:off x="144" y="1152"/>
                <a:ext cx="528" cy="672"/>
              </a:xfrm>
              <a:prstGeom prst="rect">
                <a:avLst/>
              </a:prstGeom>
              <a:noFill/>
              <a:ln w="9525">
                <a:noFill/>
                <a:miter lim="800000"/>
                <a:headEnd/>
                <a:tailEnd/>
              </a:ln>
            </p:spPr>
          </p:pic>
        </p:grpSp>
        <p:sp>
          <p:nvSpPr>
            <p:cNvPr id="20493" name="Text Box 13"/>
            <p:cNvSpPr txBox="1">
              <a:spLocks noChangeArrowheads="1"/>
            </p:cNvSpPr>
            <p:nvPr/>
          </p:nvSpPr>
          <p:spPr bwMode="auto">
            <a:xfrm>
              <a:off x="96" y="1920"/>
              <a:ext cx="576" cy="366"/>
            </a:xfrm>
            <a:prstGeom prst="rect">
              <a:avLst/>
            </a:prstGeom>
            <a:gradFill rotWithShape="1">
              <a:gsLst>
                <a:gs pos="0">
                  <a:schemeClr val="hlink"/>
                </a:gs>
                <a:gs pos="50000">
                  <a:schemeClr val="hlink">
                    <a:gamma/>
                    <a:shade val="46275"/>
                    <a:invGamma/>
                  </a:schemeClr>
                </a:gs>
                <a:gs pos="100000">
                  <a:schemeClr val="hlink"/>
                </a:gs>
              </a:gsLst>
              <a:lin ang="5400000" scaled="1"/>
            </a:gradFill>
            <a:ln w="9525">
              <a:noFill/>
              <a:miter lim="800000"/>
              <a:headEnd/>
              <a:tailEnd/>
            </a:ln>
            <a:effectLst/>
          </p:spPr>
          <p:txBody>
            <a:bodyPr>
              <a:spAutoFit/>
            </a:bodyPr>
            <a:lstStyle/>
            <a:p>
              <a:pPr>
                <a:spcBef>
                  <a:spcPct val="50000"/>
                </a:spcBef>
                <a:defRPr/>
              </a:pPr>
              <a:r>
                <a:rPr lang="uk-UA" sz="1600" b="1" i="0">
                  <a:solidFill>
                    <a:schemeClr val="bg1"/>
                  </a:solidFill>
                </a:rPr>
                <a:t>Групаюнаків</a:t>
              </a:r>
              <a:endParaRPr lang="ru-RU" sz="1600" i="0">
                <a:solidFill>
                  <a:schemeClr val="bg1"/>
                </a:solidFill>
              </a:endParaRPr>
            </a:p>
          </p:txBody>
        </p:sp>
      </p:grpSp>
      <p:grpSp>
        <p:nvGrpSpPr>
          <p:cNvPr id="10245" name="Group 15"/>
          <p:cNvGrpSpPr>
            <a:grpSpLocks/>
          </p:cNvGrpSpPr>
          <p:nvPr/>
        </p:nvGrpSpPr>
        <p:grpSpPr bwMode="auto">
          <a:xfrm>
            <a:off x="0" y="381000"/>
            <a:ext cx="9144000" cy="533400"/>
            <a:chOff x="0" y="384"/>
            <a:chExt cx="5760" cy="336"/>
          </a:xfrm>
        </p:grpSpPr>
        <p:sp>
          <p:nvSpPr>
            <p:cNvPr id="10246" name="Line 16"/>
            <p:cNvSpPr>
              <a:spLocks noChangeShapeType="1"/>
            </p:cNvSpPr>
            <p:nvPr/>
          </p:nvSpPr>
          <p:spPr bwMode="auto">
            <a:xfrm>
              <a:off x="0" y="384"/>
              <a:ext cx="3936" cy="0"/>
            </a:xfrm>
            <a:prstGeom prst="line">
              <a:avLst/>
            </a:prstGeom>
            <a:noFill/>
            <a:ln w="38100">
              <a:solidFill>
                <a:schemeClr val="bg1"/>
              </a:solidFill>
              <a:round/>
              <a:headEnd/>
              <a:tailEnd/>
            </a:ln>
          </p:spPr>
          <p:txBody>
            <a:bodyPr/>
            <a:lstStyle/>
            <a:p>
              <a:endParaRPr lang="ru-RU"/>
            </a:p>
          </p:txBody>
        </p:sp>
        <p:sp>
          <p:nvSpPr>
            <p:cNvPr id="10247" name="Line 17"/>
            <p:cNvSpPr>
              <a:spLocks noChangeShapeType="1"/>
            </p:cNvSpPr>
            <p:nvPr/>
          </p:nvSpPr>
          <p:spPr bwMode="auto">
            <a:xfrm>
              <a:off x="1584" y="720"/>
              <a:ext cx="4176" cy="0"/>
            </a:xfrm>
            <a:prstGeom prst="line">
              <a:avLst/>
            </a:prstGeom>
            <a:noFill/>
            <a:ln w="38100">
              <a:solidFill>
                <a:schemeClr val="bg1"/>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1"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2145</TotalTime>
  <Words>3966</Words>
  <Application>Microsoft Office PowerPoint</Application>
  <PresentationFormat>Экран (4:3)</PresentationFormat>
  <Paragraphs>272</Paragraphs>
  <Slides>27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Arial</vt:lpstr>
      <vt:lpstr>Calibri</vt:lpstr>
      <vt:lpstr>Times New Roman</vt:lpstr>
      <vt:lpstr>Оформление по умолчанию</vt:lpstr>
      <vt:lpstr>ЗАХИСТ ВІТЧИЗНИ</vt:lpstr>
      <vt:lpstr>Головна мета навчання та завдання предмета</vt:lpstr>
      <vt:lpstr>Виконання завдань предмета забезпечується</vt:lpstr>
      <vt:lpstr>Розділи, з яких складається програма</vt:lpstr>
      <vt:lpstr>Позначення матеріалу кожної теми</vt:lpstr>
      <vt:lpstr>Розділ 1. ЗСУ на захисті Вітчизни</vt:lpstr>
      <vt:lpstr>Розділ 2. МГП про захист жертв війни</vt:lpstr>
      <vt:lpstr>Розділ 3. Тактична підготовка</vt:lpstr>
      <vt:lpstr>Розділ 4. Вогнева підготовка</vt:lpstr>
      <vt:lpstr>Слайд 10</vt:lpstr>
      <vt:lpstr>Розділ 6. Стройова підготовка</vt:lpstr>
      <vt:lpstr>Розділ 7. Військова топографія</vt:lpstr>
      <vt:lpstr>Розділ 8. Прикладна фізична підготовка</vt:lpstr>
      <vt:lpstr>Розділ 9. Військово-медична підготовка </vt:lpstr>
      <vt:lpstr>Розділ 10. Основи цивільного захисту  </vt:lpstr>
      <vt:lpstr>Розділ 1. Основи цивільного захисту  </vt:lpstr>
      <vt:lpstr>Розділ 2. МГП про захист цивільного населення  </vt:lpstr>
      <vt:lpstr>Розділ 3. Основи медичних знань і допомоги  </vt:lpstr>
      <vt:lpstr>Розділ 4. Перша медична допомога у НС  </vt:lpstr>
      <vt:lpstr> Розділ 5.  Перша медична допомога хворим  та догляд за хворими  </vt:lpstr>
      <vt:lpstr>Слайд 21</vt:lpstr>
      <vt:lpstr>Додаток 1. Стрільба зі стрілецької зброї   </vt:lpstr>
      <vt:lpstr>Додаток 2. Метання ручних гранат    </vt:lpstr>
      <vt:lpstr>Додаток 3. Особливості навчання і вправи з ПФП     </vt:lpstr>
      <vt:lpstr>Додаток 4.  Безпека занять</vt:lpstr>
      <vt:lpstr>Додаток 5. Об'єкти навчально-матеріальної бази </vt:lpstr>
      <vt:lpstr>Література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111</cp:lastModifiedBy>
  <cp:revision>364</cp:revision>
  <cp:lastPrinted>1601-01-01T00:00:00Z</cp:lastPrinted>
  <dcterms:created xsi:type="dcterms:W3CDTF">1601-01-01T00:00:00Z</dcterms:created>
  <dcterms:modified xsi:type="dcterms:W3CDTF">2014-09-22T09:25:34Z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